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323" r:id="rId3"/>
    <p:sldId id="296" r:id="rId4"/>
    <p:sldId id="325" r:id="rId5"/>
    <p:sldId id="298" r:id="rId6"/>
    <p:sldId id="297" r:id="rId7"/>
    <p:sldId id="299" r:id="rId8"/>
    <p:sldId id="259" r:id="rId9"/>
    <p:sldId id="272" r:id="rId10"/>
    <p:sldId id="279" r:id="rId11"/>
    <p:sldId id="258" r:id="rId12"/>
    <p:sldId id="290" r:id="rId13"/>
    <p:sldId id="264" r:id="rId14"/>
    <p:sldId id="265" r:id="rId15"/>
    <p:sldId id="266" r:id="rId16"/>
    <p:sldId id="267" r:id="rId17"/>
    <p:sldId id="268" r:id="rId18"/>
    <p:sldId id="305" r:id="rId19"/>
    <p:sldId id="304" r:id="rId20"/>
    <p:sldId id="303" r:id="rId21"/>
    <p:sldId id="324" r:id="rId22"/>
    <p:sldId id="326" r:id="rId23"/>
    <p:sldId id="269" r:id="rId24"/>
    <p:sldId id="274" r:id="rId25"/>
    <p:sldId id="306" r:id="rId26"/>
    <p:sldId id="275" r:id="rId27"/>
    <p:sldId id="273" r:id="rId28"/>
    <p:sldId id="270" r:id="rId29"/>
    <p:sldId id="307" r:id="rId30"/>
    <p:sldId id="276" r:id="rId31"/>
    <p:sldId id="330" r:id="rId32"/>
    <p:sldId id="271" r:id="rId33"/>
    <p:sldId id="282" r:id="rId34"/>
    <p:sldId id="331" r:id="rId35"/>
    <p:sldId id="308" r:id="rId36"/>
    <p:sldId id="309" r:id="rId37"/>
    <p:sldId id="322" r:id="rId38"/>
    <p:sldId id="310" r:id="rId39"/>
    <p:sldId id="311" r:id="rId40"/>
    <p:sldId id="312" r:id="rId41"/>
    <p:sldId id="313" r:id="rId42"/>
    <p:sldId id="314" r:id="rId43"/>
    <p:sldId id="315" r:id="rId44"/>
    <p:sldId id="329" r:id="rId45"/>
    <p:sldId id="316" r:id="rId46"/>
    <p:sldId id="317" r:id="rId47"/>
    <p:sldId id="318" r:id="rId48"/>
    <p:sldId id="319" r:id="rId49"/>
    <p:sldId id="320" r:id="rId50"/>
    <p:sldId id="332" r:id="rId51"/>
    <p:sldId id="328" r:id="rId52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DDDDDD"/>
    <a:srgbClr val="CC6600"/>
    <a:srgbClr val="006600"/>
    <a:srgbClr val="FF0000"/>
    <a:srgbClr val="CCCCFF"/>
    <a:srgbClr val="80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084" autoAdjust="0"/>
  </p:normalViewPr>
  <p:slideViewPr>
    <p:cSldViewPr>
      <p:cViewPr varScale="1">
        <p:scale>
          <a:sx n="52" d="100"/>
          <a:sy n="52" d="100"/>
        </p:scale>
        <p:origin x="-62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5"/>
    </p:cViewPr>
  </p:sorterViewPr>
  <p:notesViewPr>
    <p:cSldViewPr>
      <p:cViewPr varScale="1">
        <p:scale>
          <a:sx n="46" d="100"/>
          <a:sy n="46" d="100"/>
        </p:scale>
        <p:origin x="-846" y="-90"/>
      </p:cViewPr>
      <p:guideLst>
        <p:guide orient="horz" pos="289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0910FF-DAB0-4A65-9DFB-3393AAD51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578E56-89F8-4012-A910-391BC9A15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</a:rPr>
              <a:t>Darwin and His Theory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93A2BD4-B830-48F5-8CAE-1FD1F4FF9EA5}" type="datetime1">
              <a:rPr lang="en-US" smtClean="0">
                <a:latin typeface="Times New Roman" charset="0"/>
              </a:rPr>
              <a:pPr/>
              <a:t>3/24/2010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</a:rPr>
              <a:t>G. Podgorski, Biol. 1010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DE336-F57D-43BC-A010-74B90685E039}" type="slidenum">
              <a:rPr lang="en-US" smtClean="0">
                <a:latin typeface="Times New Roman" charset="0"/>
              </a:rPr>
              <a:pPr/>
              <a:t>31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0563"/>
            <a:ext cx="4597400" cy="3448050"/>
          </a:xfrm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</a:rPr>
              <a:t>Darwin and His Theory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BCF4E94-5A44-4D42-8C2A-9D6D518A749C}" type="datetime1">
              <a:rPr lang="en-US" smtClean="0">
                <a:latin typeface="Times New Roman" charset="0"/>
              </a:rPr>
              <a:pPr/>
              <a:t>3/24/2010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</a:rPr>
              <a:t>G. Podgorski, Biol. 1010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33BA3-5EE7-44FF-8E0C-614EB694CF46}" type="slidenum">
              <a:rPr lang="en-US" smtClean="0">
                <a:latin typeface="Times New Roman" charset="0"/>
              </a:rPr>
              <a:pPr/>
              <a:t>34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6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90576"/>
            <a:ext cx="4497586" cy="3448316"/>
          </a:xfrm>
          <a:ln/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</a:rPr>
              <a:t>Darwin and His Theory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6184FD4-7D15-487C-9F32-69B7F3D28526}" type="datetime1">
              <a:rPr lang="en-US" smtClean="0">
                <a:latin typeface="Times New Roman" charset="0"/>
              </a:rPr>
              <a:pPr/>
              <a:t>3/24/2010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</a:rPr>
              <a:t>G. Podgorski, Biol. 1010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A649E-E0C9-4756-8A34-C985F73F1C9E}" type="slidenum">
              <a:rPr lang="en-US" smtClean="0">
                <a:latin typeface="Times New Roman" charset="0"/>
              </a:rPr>
              <a:pPr/>
              <a:t>50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0563"/>
            <a:ext cx="4597400" cy="3448050"/>
          </a:xfrm>
          <a:ln/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B840-A8A7-45B6-A4E0-69B155D01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3207-6509-4D01-B8C5-CF7A194D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BE028-98DC-4826-B975-9CE5A4B81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3925-F46A-4A12-A77A-73402CC9B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986A-3429-4773-A70F-CE6440783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3E0B-D4A1-4E33-A828-176358181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998B-3699-4735-96A4-34848A75F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5EAF-402D-4D23-8D89-BBDF049CD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CC36-8BED-450A-A3A3-84AD7CA44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D89C-F629-49E3-8C23-CFD14AD43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F07D-B75D-4CEC-AA5C-EEE746482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CD37761-2D9A-4C3E-A9D4-0D24524B0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04800"/>
            <a:ext cx="7772400" cy="5486400"/>
          </a:xfrm>
        </p:spPr>
        <p:txBody>
          <a:bodyPr/>
          <a:lstStyle/>
          <a:p>
            <a:pPr algn="r" eaLnBrk="1" hangingPunct="1">
              <a:spcAft>
                <a:spcPts val="600"/>
              </a:spcAft>
              <a:buFontTx/>
              <a:buNone/>
            </a:pPr>
            <a:endParaRPr lang="en-US" smtClean="0">
              <a:latin typeface="Garamond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4800" b="1" smtClean="0">
                <a:solidFill>
                  <a:schemeClr val="bg1"/>
                </a:solidFill>
                <a:latin typeface="Arial Rounded MT Bold" pitchFamily="34" charset="0"/>
              </a:rPr>
              <a:t>Charles Darwin,</a:t>
            </a:r>
          </a:p>
          <a:p>
            <a:pPr algn="ctr" eaLnBrk="1" hangingPunct="1">
              <a:buFontTx/>
              <a:buNone/>
            </a:pPr>
            <a:r>
              <a:rPr lang="en-US" sz="4800" b="1" smtClean="0">
                <a:solidFill>
                  <a:schemeClr val="bg1"/>
                </a:solidFill>
                <a:latin typeface="Arial Rounded MT Bold" pitchFamily="34" charset="0"/>
              </a:rPr>
              <a:t>Evolutionary Thought, and</a:t>
            </a:r>
          </a:p>
          <a:p>
            <a:pPr algn="ctr" eaLnBrk="1" hangingPunct="1">
              <a:buFontTx/>
              <a:buNone/>
            </a:pPr>
            <a:r>
              <a:rPr lang="en-US" sz="4800" b="1" smtClean="0">
                <a:solidFill>
                  <a:schemeClr val="bg1"/>
                </a:solidFill>
                <a:latin typeface="Arial Rounded MT Bold" pitchFamily="34" charset="0"/>
              </a:rPr>
              <a:t>the Evidence for Evolution</a:t>
            </a:r>
            <a:endParaRPr lang="en-US" b="1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endParaRPr lang="en-US" b="1" smtClean="0">
              <a:solidFill>
                <a:schemeClr val="bg1"/>
              </a:solidFill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en-US" sz="1400" smtClean="0">
              <a:solidFill>
                <a:schemeClr val="bg1"/>
              </a:solidFill>
            </a:endParaRPr>
          </a:p>
        </p:txBody>
      </p:sp>
      <p:pic>
        <p:nvPicPr>
          <p:cNvPr id="3075" name="Picture 6" descr="evo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0"/>
            <a:ext cx="491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Galapagos Islands</a:t>
            </a:r>
          </a:p>
        </p:txBody>
      </p:sp>
      <p:pic>
        <p:nvPicPr>
          <p:cNvPr id="12291" name="Picture 1027" descr="galapogos Isl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818188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spcAft>
                <a:spcPts val="600"/>
              </a:spcAft>
              <a:buFontTx/>
              <a:buAutoNum type="alphaUcPeriod"/>
            </a:pPr>
            <a:r>
              <a:rPr lang="en-US" sz="3600" b="1" smtClean="0">
                <a:solidFill>
                  <a:schemeClr val="bg1"/>
                </a:solidFill>
                <a:latin typeface="Arial Rounded MT Bold" pitchFamily="34" charset="0"/>
              </a:rPr>
              <a:t>Core principles of evolution: </a:t>
            </a:r>
          </a:p>
          <a:p>
            <a:pPr marL="1100138" lvl="1" indent="-533400" eaLnBrk="1" hangingPunct="1">
              <a:spcAft>
                <a:spcPts val="600"/>
              </a:spcAft>
            </a:pPr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</a:rPr>
              <a:t>All life is linked through a _____________</a:t>
            </a:r>
            <a:endParaRPr lang="en-US" b="1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1100138" lvl="1" indent="-533400" eaLnBrk="1" hangingPunct="1">
              <a:spcAft>
                <a:spcPts val="600"/>
              </a:spcAft>
            </a:pPr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</a:rPr>
              <a:t>populations of living things change with time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 (</a:t>
            </a:r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</a:rPr>
              <a:t>________________),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  <a:p>
            <a:pPr marL="1100138" lvl="1" indent="-533400" eaLnBrk="1" hangingPunct="1">
              <a:spcAft>
                <a:spcPts val="600"/>
              </a:spcAft>
            </a:pPr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</a:rPr>
              <a:t>the environment influences this change (_______________________) so that </a:t>
            </a:r>
          </a:p>
          <a:p>
            <a:pPr marL="1100138" lvl="1" indent="-533400" eaLnBrk="1" hangingPunct="1">
              <a:spcAft>
                <a:spcPts val="600"/>
              </a:spcAft>
            </a:pPr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</a:rPr>
              <a:t>helpful traits are selected over less-helpful traits and the former become more common in the population (_____________).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FFFF"/>
                </a:solidFill>
                <a:latin typeface="Arial Rounded MT Bold" pitchFamily="34" charset="0"/>
              </a:rPr>
              <a:t>Charles Darwin</a:t>
            </a:r>
          </a:p>
        </p:txBody>
      </p:sp>
      <p:pic>
        <p:nvPicPr>
          <p:cNvPr id="13316" name="Picture 6" descr="old_Charles_Darw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334000"/>
            <a:ext cx="1223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457200"/>
            <a:ext cx="8915400" cy="1311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bg1"/>
                </a:solidFill>
                <a:latin typeface="Arial Rounded MT Bold" pitchFamily="34" charset="0"/>
              </a:rPr>
              <a:t>Darwin’s Theory of Evolution by Natural Selection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0010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All organisms vastly overproduce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There is variation within a population. Some variations are good (helpful)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Not all young produced in a generation can survive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-      This leads to a struggle for existence.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Those that survive and reproduce are those with the good variations.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Survival of the fittest.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5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772400" cy="6019800"/>
          </a:xfrm>
        </p:spPr>
        <p:txBody>
          <a:bodyPr/>
          <a:lstStyle/>
          <a:p>
            <a:pPr marL="452438" indent="-452438" eaLnBrk="1" hangingPunct="1">
              <a:spcAft>
                <a:spcPts val="300"/>
              </a:spcAft>
              <a:buFontTx/>
              <a:buNone/>
            </a:pPr>
            <a:endParaRPr lang="en-US" b="1" smtClean="0">
              <a:solidFill>
                <a:schemeClr val="bg1"/>
              </a:solidFill>
              <a:latin typeface="Garamond" pitchFamily="18" charset="0"/>
            </a:endParaRPr>
          </a:p>
          <a:p>
            <a:pPr marL="1030288" lvl="1" indent="-463550" eaLnBrk="1" hangingPunct="1">
              <a:buFontTx/>
              <a:buAutoNum type="alphaUcPeriod" startAt="2"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Back in England, Malthus’ book on limits to population growth has strong impact (struggle for existence, preservation of good traits, loss of bad traits).</a:t>
            </a:r>
          </a:p>
          <a:p>
            <a:pPr marL="1030288" lvl="1" indent="-463550" eaLnBrk="1" hangingPunct="1">
              <a:buFontTx/>
              <a:buAutoNum type="alphaUcPeriod" startAt="2"/>
            </a:pPr>
            <a:endParaRPr lang="en-US" b="1" smtClean="0">
              <a:solidFill>
                <a:schemeClr val="bg1"/>
              </a:solidFill>
              <a:latin typeface="Arial Rounded MT Bold" pitchFamily="34" charset="0"/>
              <a:cs typeface="Times New Roman" charset="0"/>
            </a:endParaRPr>
          </a:p>
          <a:p>
            <a:pPr marL="1030288" lvl="1" indent="-463550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charset="0"/>
              </a:rPr>
              <a:t>C.	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Wallace’s letter outlining basic principles of natural selection spurs Darwin into taking his ideas public.</a:t>
            </a:r>
          </a:p>
        </p:txBody>
      </p:sp>
      <p:pic>
        <p:nvPicPr>
          <p:cNvPr id="15363" name="Picture 3" descr="ag0017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114800"/>
            <a:ext cx="28114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ag0018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419600"/>
            <a:ext cx="23780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458200" cy="6858000"/>
          </a:xfrm>
        </p:spPr>
        <p:txBody>
          <a:bodyPr/>
          <a:lstStyle/>
          <a:p>
            <a:pPr marL="711200" indent="-711200" eaLnBrk="1" hangingPunct="1">
              <a:spcAft>
                <a:spcPts val="300"/>
              </a:spcAft>
              <a:buFontTx/>
              <a:buAutoNum type="alphaUcPeriod" startAt="4"/>
            </a:pPr>
            <a:r>
              <a:rPr lang="en-US" sz="2400" b="1" smtClean="0">
                <a:solidFill>
                  <a:schemeClr val="bg1"/>
                </a:solidFill>
                <a:latin typeface="Arial Rounded MT Bold" pitchFamily="34" charset="0"/>
              </a:rPr>
              <a:t>After much fierce debate, Darwin’s thesis that living beings evolve over time in response to natural forces is accepted among most scientists by about 15 years after publication of </a:t>
            </a:r>
            <a:r>
              <a:rPr lang="en-US" sz="2400" b="1" i="1" smtClean="0">
                <a:solidFill>
                  <a:schemeClr val="bg1"/>
                </a:solidFill>
                <a:latin typeface="Arial Rounded MT Bold" pitchFamily="34" charset="0"/>
              </a:rPr>
              <a:t>On the Origin of Species by Means of Natural Selection</a:t>
            </a:r>
            <a:r>
              <a:rPr lang="en-US" sz="2400" b="1" smtClean="0">
                <a:solidFill>
                  <a:schemeClr val="bg1"/>
                </a:solidFill>
                <a:latin typeface="Arial Rounded MT Bold" pitchFamily="34" charset="0"/>
              </a:rPr>
              <a:t>. “Means” of natural selection are debated into modern times.</a:t>
            </a:r>
          </a:p>
          <a:p>
            <a:pPr marL="711200" indent="-711200" eaLnBrk="1" hangingPunct="1">
              <a:spcAft>
                <a:spcPts val="300"/>
              </a:spcAft>
              <a:buFontTx/>
              <a:buNone/>
            </a:pPr>
            <a:endParaRPr lang="en-US" sz="2400" b="1" smtClean="0">
              <a:solidFill>
                <a:schemeClr val="bg1"/>
              </a:solidFill>
              <a:latin typeface="Arial Rounded MT Bold" pitchFamily="34" charset="0"/>
              <a:cs typeface="Times New Roman" charset="0"/>
            </a:endParaRPr>
          </a:p>
          <a:p>
            <a:pPr marL="711200" indent="-711200" eaLnBrk="1" hangingPunct="1">
              <a:spcAft>
                <a:spcPts val="300"/>
              </a:spcAft>
              <a:buFontTx/>
              <a:buNone/>
            </a:pPr>
            <a:endParaRPr lang="en-US" sz="2400" b="1" smtClean="0">
              <a:solidFill>
                <a:schemeClr val="bg1"/>
              </a:solidFill>
              <a:latin typeface="Showcard Gothic" pitchFamily="82" charset="0"/>
              <a:cs typeface="Times New Roman" charset="0"/>
            </a:endParaRPr>
          </a:p>
          <a:p>
            <a:pPr marL="711200" indent="-711200" eaLnBrk="1" hangingPunct="1">
              <a:spcAft>
                <a:spcPts val="300"/>
              </a:spcAft>
              <a:buFontTx/>
              <a:buNone/>
            </a:pPr>
            <a:endParaRPr lang="en-US" sz="2400" b="1" smtClean="0">
              <a:solidFill>
                <a:schemeClr val="bg1"/>
              </a:solidFill>
              <a:latin typeface="Showcard Gothic" pitchFamily="82" charset="0"/>
              <a:cs typeface="Times New Roman" charset="0"/>
            </a:endParaRPr>
          </a:p>
          <a:p>
            <a:pPr marL="711200" indent="-711200" eaLnBrk="1" hangingPunct="1">
              <a:spcAft>
                <a:spcPts val="300"/>
              </a:spcAft>
              <a:buFontTx/>
              <a:buNone/>
            </a:pPr>
            <a:endParaRPr lang="en-US" sz="2400" b="1" smtClean="0">
              <a:solidFill>
                <a:schemeClr val="bg1"/>
              </a:solidFill>
              <a:latin typeface="Showcard Gothic" pitchFamily="82" charset="0"/>
              <a:cs typeface="Times New Roman" charset="0"/>
            </a:endParaRPr>
          </a:p>
          <a:p>
            <a:pPr marL="711200" indent="-711200" eaLnBrk="1" hangingPunct="1">
              <a:spcAft>
                <a:spcPts val="300"/>
              </a:spcAft>
              <a:buFontTx/>
              <a:buAutoNum type="alphaUcPeriod" startAt="5"/>
            </a:pPr>
            <a:endParaRPr lang="en-US" sz="2400" b="1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711200" indent="-711200" eaLnBrk="1" hangingPunct="1">
              <a:spcAft>
                <a:spcPts val="300"/>
              </a:spcAft>
              <a:buFontTx/>
              <a:buAutoNum type="alphaUcPeriod" startAt="5"/>
            </a:pPr>
            <a:r>
              <a:rPr lang="en-US" sz="2400" b="1" smtClean="0">
                <a:solidFill>
                  <a:schemeClr val="bg1"/>
                </a:solidFill>
                <a:latin typeface="Arial Rounded MT Bold" pitchFamily="34" charset="0"/>
              </a:rPr>
              <a:t>Advances in genetics in the twentieth century </a:t>
            </a:r>
          </a:p>
          <a:p>
            <a:pPr marL="711200" indent="-711200" eaLnBrk="1" hangingPunct="1">
              <a:spcAft>
                <a:spcPts val="300"/>
              </a:spcAft>
              <a:buFontTx/>
              <a:buNone/>
            </a:pPr>
            <a:r>
              <a:rPr lang="en-US" sz="2400" b="1" smtClean="0">
                <a:solidFill>
                  <a:schemeClr val="bg1"/>
                </a:solidFill>
                <a:latin typeface="Arial Rounded MT Bold" pitchFamily="34" charset="0"/>
              </a:rPr>
              <a:t>	yield the mechanism through which natural selection operates, vindicating Darwin’s ideas.</a:t>
            </a:r>
          </a:p>
          <a:p>
            <a:pPr marL="711200" indent="-711200" eaLnBrk="1" hangingPunct="1">
              <a:spcAft>
                <a:spcPts val="300"/>
              </a:spcAft>
              <a:buFontTx/>
              <a:buNone/>
            </a:pPr>
            <a:endParaRPr lang="en-US" sz="2400" b="1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6387" name="Picture 3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362200"/>
            <a:ext cx="220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d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362200"/>
            <a:ext cx="1463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7772400" cy="5562600"/>
          </a:xfrm>
        </p:spPr>
        <p:txBody>
          <a:bodyPr/>
          <a:lstStyle/>
          <a:p>
            <a:pPr marL="452438" indent="-452438" eaLnBrk="1" hangingPunct="1">
              <a:lnSpc>
                <a:spcPct val="90000"/>
              </a:lnSpc>
              <a:spcAft>
                <a:spcPts val="300"/>
              </a:spcAft>
              <a:buFontTx/>
              <a:buNone/>
            </a:pPr>
            <a:r>
              <a:rPr lang="en-US" b="1" u="sng" smtClean="0">
                <a:solidFill>
                  <a:schemeClr val="bg1"/>
                </a:solidFill>
                <a:latin typeface="Arial Rounded MT Bold" pitchFamily="34" charset="0"/>
                <a:cs typeface="Times New Roman" charset="0"/>
              </a:rPr>
              <a:t>V.	</a:t>
            </a:r>
            <a:r>
              <a:rPr lang="en-US" b="1" u="sng" smtClean="0">
                <a:solidFill>
                  <a:schemeClr val="bg1"/>
                </a:solidFill>
                <a:latin typeface="Arial Rounded MT Bold" pitchFamily="34" charset="0"/>
              </a:rPr>
              <a:t>Opposition to the Theory of Evolution</a:t>
            </a:r>
            <a:endParaRPr lang="en-US" sz="2400" b="1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1030288" lvl="1" indent="-463550" eaLnBrk="1" hangingPunct="1">
              <a:lnSpc>
                <a:spcPct val="90000"/>
              </a:lnSpc>
              <a:spcAft>
                <a:spcPts val="300"/>
              </a:spcAft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charset="0"/>
              </a:rPr>
              <a:t>A.	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Evolutionary theory, more than any other scientific theory, is regularly challenged.</a:t>
            </a:r>
          </a:p>
          <a:p>
            <a:pPr marL="1030288" lvl="1" indent="-463550"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chemeClr val="bg1"/>
              </a:solidFill>
              <a:latin typeface="Arial Rounded MT Bold" pitchFamily="34" charset="0"/>
              <a:cs typeface="Times New Roman" charset="0"/>
            </a:endParaRPr>
          </a:p>
          <a:p>
            <a:pPr marL="1030288" lvl="1" indent="-463550"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chemeClr val="bg1"/>
              </a:solidFill>
              <a:latin typeface="Arial Rounded MT Bold" pitchFamily="34" charset="0"/>
              <a:cs typeface="Times New Roman" charset="0"/>
            </a:endParaRPr>
          </a:p>
          <a:p>
            <a:pPr marL="1030288" lvl="1" indent="-463550"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chemeClr val="bg1"/>
              </a:solidFill>
              <a:latin typeface="Arial Rounded MT Bold" pitchFamily="34" charset="0"/>
              <a:cs typeface="Times New Roman" charset="0"/>
            </a:endParaRPr>
          </a:p>
          <a:p>
            <a:pPr marL="1030288" lvl="1" indent="-463550"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chemeClr val="bg1"/>
              </a:solidFill>
              <a:latin typeface="Arial Rounded MT Bold" pitchFamily="34" charset="0"/>
              <a:cs typeface="Times New Roman" charset="0"/>
            </a:endParaRPr>
          </a:p>
          <a:p>
            <a:pPr marL="1030288" lvl="1" indent="-463550" eaLnBrk="1" hangingPunct="1">
              <a:lnSpc>
                <a:spcPct val="90000"/>
              </a:lnSpc>
              <a:buFontTx/>
              <a:buAutoNum type="alphaUcPeriod" startAt="2"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Much of the objection comes from a mistaken view of what a scientific theory represents.</a:t>
            </a:r>
          </a:p>
          <a:p>
            <a:pPr marL="1030288" lvl="1" indent="-46355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i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Evolution is the theory of how life changes</a:t>
            </a:r>
          </a:p>
          <a:p>
            <a:pPr marL="1030288" lvl="1" indent="-46355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i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 Natural selection is the Process by which this occurs.</a:t>
            </a:r>
          </a:p>
          <a:p>
            <a:pPr marL="1030288" lvl="1" indent="-46355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en-US" b="1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7411" name="Picture 3" descr="PE0156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244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9144000" cy="6324600"/>
          </a:xfrm>
        </p:spPr>
        <p:txBody>
          <a:bodyPr/>
          <a:lstStyle/>
          <a:p>
            <a:pPr marL="609600" indent="-609600" eaLnBrk="1" hangingPunct="1">
              <a:spcAft>
                <a:spcPts val="300"/>
              </a:spcAft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EVIDENCE For Evolution:</a:t>
            </a:r>
          </a:p>
          <a:p>
            <a:pPr marL="609600" indent="-609600" eaLnBrk="1" hangingPunct="1">
              <a:spcAft>
                <a:spcPts val="300"/>
              </a:spcAft>
              <a:buFontTx/>
              <a:buNone/>
            </a:pPr>
            <a:endParaRPr lang="en-US" b="1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609600" indent="-609600" eaLnBrk="1" hangingPunct="1">
              <a:spcAft>
                <a:spcPts val="300"/>
              </a:spcAft>
              <a:buFontTx/>
              <a:buAutoNum type="arabicPeriod"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Fossils</a:t>
            </a:r>
          </a:p>
          <a:p>
            <a:pPr marL="609600" indent="-609600" eaLnBrk="1" hangingPunct="1">
              <a:spcAft>
                <a:spcPts val="300"/>
              </a:spcAft>
              <a:buFontTx/>
              <a:buAutoNum type="arabicPeriod"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Biogeography</a:t>
            </a:r>
          </a:p>
          <a:p>
            <a:pPr marL="609600" indent="-609600" eaLnBrk="1" hangingPunct="1">
              <a:spcAft>
                <a:spcPts val="300"/>
              </a:spcAft>
              <a:buFontTx/>
              <a:buAutoNum type="arabicPeriod"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Comparative Morphology</a:t>
            </a:r>
          </a:p>
          <a:p>
            <a:pPr marL="609600" indent="-609600" eaLnBrk="1" hangingPunct="1">
              <a:spcAft>
                <a:spcPts val="300"/>
              </a:spcAft>
              <a:buFontTx/>
              <a:buAutoNum type="arabicPeriod"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Comparative Embryology</a:t>
            </a:r>
          </a:p>
          <a:p>
            <a:pPr marL="609600" indent="-609600" eaLnBrk="1" hangingPunct="1">
              <a:spcAft>
                <a:spcPts val="300"/>
              </a:spcAft>
              <a:buFontTx/>
              <a:buAutoNum type="arabicPeriod"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Molecular Biology /Similarities in DNA</a:t>
            </a:r>
          </a:p>
          <a:p>
            <a:pPr marL="609600" indent="-609600" eaLnBrk="1" hangingPunct="1">
              <a:spcAft>
                <a:spcPts val="300"/>
              </a:spcAft>
              <a:buFontTx/>
              <a:buAutoNum type="arabicPeriod"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Experimentation</a:t>
            </a:r>
          </a:p>
          <a:p>
            <a:pPr marL="609600" indent="-609600" eaLnBrk="1" hangingPunct="1">
              <a:spcAft>
                <a:spcPts val="300"/>
              </a:spcAft>
              <a:buFontTx/>
              <a:buAutoNum type="arabicPeriod"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Observation</a:t>
            </a:r>
          </a:p>
          <a:p>
            <a:pPr marL="609600" indent="-609600" eaLnBrk="1" hangingPunct="1">
              <a:spcAft>
                <a:spcPts val="300"/>
              </a:spcAft>
              <a:buFontTx/>
              <a:buAutoNum type="arabicPeriod"/>
            </a:pPr>
            <a:endParaRPr lang="en-US" b="1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486400"/>
          </a:xfrm>
        </p:spPr>
        <p:txBody>
          <a:bodyPr/>
          <a:lstStyle/>
          <a:p>
            <a:pPr marL="452438" indent="-452438" eaLnBrk="1" hangingPunct="1">
              <a:spcAft>
                <a:spcPts val="300"/>
              </a:spcAft>
              <a:buFontTx/>
              <a:buNone/>
            </a:pPr>
            <a:r>
              <a:rPr lang="en-US" b="1" u="sng" smtClean="0">
                <a:solidFill>
                  <a:schemeClr val="bg1"/>
                </a:solidFill>
                <a:latin typeface="Arial Rounded MT Bold" pitchFamily="34" charset="0"/>
              </a:rPr>
              <a:t>The Evidence for Evolution :  1. FOSSILS</a:t>
            </a:r>
          </a:p>
          <a:p>
            <a:pPr marL="452438" indent="-452438" eaLnBrk="1" hangingPunct="1">
              <a:spcAft>
                <a:spcPts val="300"/>
              </a:spcAft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	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charset="0"/>
              </a:rPr>
              <a:t>A.	 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the age of fossils found in sedimentary rocks can be determined using radioactive decay.</a:t>
            </a:r>
          </a:p>
          <a:p>
            <a:pPr marL="1030288" lvl="1" indent="-463550" eaLnBrk="1" hangingPunct="1">
              <a:buFontTx/>
              <a:buNone/>
            </a:pPr>
            <a:endParaRPr lang="en-US" b="1" smtClean="0">
              <a:solidFill>
                <a:schemeClr val="bg1"/>
              </a:solidFill>
              <a:latin typeface="Arial Rounded MT Bold" pitchFamily="34" charset="0"/>
              <a:cs typeface="Times New Roman" charset="0"/>
            </a:endParaRPr>
          </a:p>
          <a:p>
            <a:pPr marL="1030288" lvl="1" indent="-463550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charset="0"/>
              </a:rPr>
              <a:t>B.	</a:t>
            </a:r>
            <a:r>
              <a:rPr lang="en-US" sz="3600" b="1" smtClean="0">
                <a:solidFill>
                  <a:schemeClr val="bg1"/>
                </a:solidFill>
                <a:latin typeface="Arial Rounded MT Bold" pitchFamily="34" charset="0"/>
              </a:rPr>
              <a:t>Fossils of simpler organisms are found in older rocks, newer rocks contain more complex</a:t>
            </a:r>
            <a:r>
              <a:rPr lang="en-US" sz="3600" b="1" smtClean="0">
                <a:solidFill>
                  <a:schemeClr val="bg1"/>
                </a:solidFill>
                <a:latin typeface="Showcard Gothic" pitchFamily="82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Arial Rounded MT Bold" pitchFamily="34" charset="0"/>
              </a:rPr>
              <a:t>organisms</a:t>
            </a:r>
          </a:p>
          <a:p>
            <a:pPr marL="1030288" lvl="1" indent="-463550" eaLnBrk="1" hangingPunct="1">
              <a:buFontTx/>
              <a:buNone/>
            </a:pPr>
            <a:endParaRPr lang="en-US" sz="3600" b="1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9459" name="Picture 3" descr="an0091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86200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an0121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6475" y="3733800"/>
            <a:ext cx="1787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na0045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7200"/>
            <a:ext cx="114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trilob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495800"/>
            <a:ext cx="36576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304800"/>
            <a:ext cx="5715000" cy="1373188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The fossil record shows that organisms have appeared in a historical sequence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96200" y="62023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Figure 13.2G, H</a:t>
            </a:r>
          </a:p>
        </p:txBody>
      </p:sp>
      <p:pic>
        <p:nvPicPr>
          <p:cNvPr id="20484" name="Picture 6" descr="13-02G-GrandCanyon.jpg                                         0000002ABiologyConcepts4eCIPL_8-15     B9599A7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0688" y="381000"/>
            <a:ext cx="1951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13-02H-BasilosaurusLeg-NL.jpg                                  0000002ABiologyConcepts4eCIPL_8-15     B9599A75:"/>
          <p:cNvPicPr>
            <a:picLocks noChangeAspect="1" noChangeArrowheads="1"/>
          </p:cNvPicPr>
          <p:nvPr/>
        </p:nvPicPr>
        <p:blipFill>
          <a:blip r:embed="rId3" cstate="print"/>
          <a:srcRect b="3999"/>
          <a:stretch>
            <a:fillRect/>
          </a:stretch>
        </p:blipFill>
        <p:spPr bwMode="auto">
          <a:xfrm>
            <a:off x="5181600" y="3365500"/>
            <a:ext cx="37338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2743200"/>
            <a:ext cx="3810000" cy="366713"/>
          </a:xfrm>
        </p:spPr>
        <p:txBody>
          <a:bodyPr>
            <a:spAutoFit/>
          </a:bodyPr>
          <a:lstStyle/>
          <a:p>
            <a:pPr lvl="1" eaLnBrk="1" hangingPunct="1">
              <a:buFontTx/>
              <a:buNone/>
            </a:pPr>
            <a:r>
              <a:rPr lang="en-US" sz="1800" smtClean="0"/>
              <a:t>Ammonite casts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800600" y="28956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1800"/>
              <a:t>Fossilized organic matter in a leaf</a:t>
            </a:r>
          </a:p>
        </p:txBody>
      </p:sp>
      <p:pic>
        <p:nvPicPr>
          <p:cNvPr id="21508" name="Picture 6" descr="13-02C-Ammonites.jpg                                           0000002ABiologyConcepts4eCIPL_8-15     B9599A7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3581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13-02D-FossilLeaf.jpg                                          0000002ABiologyConcepts4eCIPL_8-15     B9599A7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"/>
            <a:ext cx="3586163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13-02E-ScorpionInAmber.jpg                                     0000002ABiologyConcepts4eCIPL_8-15     B9599A75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2004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13-02F-IceMan.jpg                                              0000002ABiologyConcepts4eCIPL_8-15     B9599A75:"/>
          <p:cNvPicPr>
            <a:picLocks noChangeAspect="1" noChangeArrowheads="1"/>
          </p:cNvPicPr>
          <p:nvPr/>
        </p:nvPicPr>
        <p:blipFill>
          <a:blip r:embed="rId5" cstate="print"/>
          <a:srcRect l="36732" t="52530" r="18344"/>
          <a:stretch>
            <a:fillRect/>
          </a:stretch>
        </p:blipFill>
        <p:spPr bwMode="auto">
          <a:xfrm>
            <a:off x="5029200" y="3352800"/>
            <a:ext cx="37338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914400" y="60198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/>
              <a:t>Scorpion in amber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5105400" y="59436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/>
              <a:t>“Ice Man”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458200" cy="6096000"/>
          </a:xfrm>
        </p:spPr>
        <p:txBody>
          <a:bodyPr/>
          <a:lstStyle/>
          <a:p>
            <a:pPr marL="452438" indent="-452438" eaLnBrk="1" hangingPunct="1">
              <a:spcAft>
                <a:spcPts val="300"/>
              </a:spcAft>
              <a:buFontTx/>
              <a:buNone/>
            </a:pPr>
            <a:r>
              <a:rPr lang="en-US" b="1" u="sng" smtClean="0">
                <a:solidFill>
                  <a:schemeClr val="bg1"/>
                </a:solidFill>
                <a:latin typeface="Arial Rounded MT Bold" pitchFamily="34" charset="0"/>
                <a:cs typeface="Times New Roman" charset="0"/>
              </a:rPr>
              <a:t>I.	</a:t>
            </a:r>
            <a:r>
              <a:rPr lang="en-US" b="1" u="sng" smtClean="0">
                <a:solidFill>
                  <a:schemeClr val="bg1"/>
                </a:solidFill>
                <a:latin typeface="Arial Rounded MT Bold" pitchFamily="34" charset="0"/>
              </a:rPr>
              <a:t>Evolution and Its Core Principles (Section 16.1)</a:t>
            </a:r>
          </a:p>
          <a:p>
            <a:pPr marL="1030288" lvl="1" indent="-463550" eaLnBrk="1" hangingPunct="1">
              <a:spcAft>
                <a:spcPts val="300"/>
              </a:spcAft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charset="0"/>
              </a:rPr>
              <a:t>A.	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Evolution is a central theme in biology; it explains many riddles about striking similarities and astonishing differences seen in the form, function, behavior, and ecology of living things.</a:t>
            </a:r>
          </a:p>
          <a:p>
            <a:pPr marL="1030288" lvl="1" indent="-463550" eaLnBrk="1" hangingPunct="1">
              <a:spcAft>
                <a:spcPts val="600"/>
              </a:spcAft>
              <a:buFontTx/>
              <a:buNone/>
            </a:pPr>
            <a:endParaRPr lang="en-US" b="1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099" name="Picture 4" descr="AN025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352800"/>
            <a:ext cx="17176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AN0209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2249488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AN0247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464175"/>
            <a:ext cx="155733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AN0112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141913"/>
            <a:ext cx="14097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an0001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1650" y="3124200"/>
            <a:ext cx="2292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an00018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5586413"/>
            <a:ext cx="19050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 descr="an00027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791200"/>
            <a:ext cx="17526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 descr="bd13730_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33528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8001000" cy="990600"/>
          </a:xfrm>
        </p:spPr>
        <p:txBody>
          <a:bodyPr>
            <a:normAutofit fontScale="90000"/>
          </a:bodyPr>
          <a:lstStyle/>
          <a:p>
            <a:pPr marL="862013" indent="-862013" eaLnBrk="1" fontAlgn="auto" hangingPunct="1">
              <a:spcAft>
                <a:spcPts val="0"/>
              </a:spcAft>
              <a:defRPr/>
            </a:pPr>
            <a:r>
              <a:rPr lang="en-US" sz="3200"/>
              <a:t>13.2  The study of fossils provides strong evidence for evolution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5829300" cy="1600200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Fossils and the fossil record strongly support the theory of evolution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/>
              <a:t>Hominid skull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5257800" y="61722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Figure 13.2A, B</a:t>
            </a:r>
          </a:p>
        </p:txBody>
      </p:sp>
      <p:pic>
        <p:nvPicPr>
          <p:cNvPr id="22533" name="Picture 8" descr="13-02A-HominidSkulls.jpg                                       0000002ABiologyConcepts4eCIPL_8-15     B9599A7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600200"/>
            <a:ext cx="21018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13-02B-PetrifiedTrees.jpg                                      0000002ABiologyConcepts4eCIPL_8-15     B9599A7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781550"/>
            <a:ext cx="21399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914400" y="4648200"/>
            <a:ext cx="5829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/>
              <a:t>Petrified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-76200" y="0"/>
            <a:ext cx="9220200" cy="5943600"/>
          </a:xfrm>
        </p:spPr>
        <p:txBody>
          <a:bodyPr/>
          <a:lstStyle/>
          <a:p>
            <a:pPr marL="571500" indent="-571500" eaLnBrk="1" hangingPunct="1">
              <a:spcAft>
                <a:spcPts val="300"/>
              </a:spcAft>
              <a:buFont typeface="Wingdings 2" pitchFamily="18" charset="2"/>
              <a:buNone/>
              <a:defRPr/>
            </a:pPr>
            <a:r>
              <a:rPr lang="en-US" b="1" u="sng" dirty="0" smtClean="0">
                <a:solidFill>
                  <a:schemeClr val="bg1"/>
                </a:solidFill>
                <a:latin typeface="Arial Rounded MT Bold" pitchFamily="34" charset="0"/>
              </a:rPr>
              <a:t>Biogeography = the distribution of living things</a:t>
            </a:r>
            <a:endParaRPr lang="en-US" sz="24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1081088" lvl="1" indent="-514350" eaLnBrk="1" hangingPunct="1">
              <a:spcAft>
                <a:spcPts val="300"/>
              </a:spcAft>
              <a:buFont typeface="Wingdings 2" pitchFamily="18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While there is a striking correlation between form of finch species and the environment they </a:t>
            </a:r>
            <a:r>
              <a:rPr lang="en-US" sz="2000" b="1" dirty="0" err="1" smtClean="0">
                <a:solidFill>
                  <a:schemeClr val="bg1"/>
                </a:solidFill>
                <a:latin typeface="Arial Rounded MT Bold" pitchFamily="34" charset="0"/>
              </a:rPr>
              <a:t>inhabit;these</a:t>
            </a: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 species are also similar to a mainland species:</a:t>
            </a:r>
          </a:p>
          <a:p>
            <a:pPr marL="1030288" lvl="1" indent="-463550" eaLnBrk="1" hangingPunct="1">
              <a:spcAft>
                <a:spcPts val="30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The island species are derived from mainland species and have become different over time because of a change in the environment on the islands.</a:t>
            </a:r>
          </a:p>
          <a:p>
            <a:pPr marL="1030288" lvl="1" indent="-463550" eaLnBrk="1" hangingPunct="1"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4191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 Rounded MT Bold" pitchFamily="34" charset="0"/>
              </a:rPr>
              <a:t>Darwin’s finches </a:t>
            </a:r>
            <a:r>
              <a:rPr lang="en-US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</a:t>
            </a:r>
            <a:endParaRPr lang="en-US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3556" name="Picture 4" descr="j00957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52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Finches-Darwin'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225" y="3124200"/>
            <a:ext cx="31623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Darwin’s Finches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icture 2" descr="15-09-DarwinFinches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5438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Aft>
                <a:spcPts val="300"/>
              </a:spcAft>
              <a:buFontTx/>
              <a:buNone/>
            </a:pPr>
            <a:r>
              <a:rPr lang="en-US" sz="3600" b="1" u="sng" smtClean="0">
                <a:solidFill>
                  <a:srgbClr val="FFFFCC"/>
                </a:solidFill>
                <a:latin typeface="Arial Rounded MT Bold" pitchFamily="34" charset="0"/>
                <a:cs typeface="Times New Roman" charset="0"/>
              </a:rPr>
              <a:t> </a:t>
            </a:r>
            <a:r>
              <a:rPr lang="en-US" sz="3600" b="1" u="sng" smtClean="0">
                <a:solidFill>
                  <a:schemeClr val="bg1"/>
                </a:solidFill>
                <a:latin typeface="Arial Rounded MT Bold" pitchFamily="34" charset="0"/>
              </a:rPr>
              <a:t>The Evidence for Evolution </a:t>
            </a:r>
          </a:p>
          <a:p>
            <a:pPr marL="609600" indent="-609600" eaLnBrk="1" hangingPunct="1">
              <a:lnSpc>
                <a:spcPct val="90000"/>
              </a:lnSpc>
              <a:spcAft>
                <a:spcPts val="300"/>
              </a:spcAft>
              <a:buFontTx/>
              <a:buAutoNum type="arabicPeriod" startAt="2"/>
            </a:pPr>
            <a:r>
              <a:rPr lang="en-US" sz="4000" b="1" u="sng" smtClean="0">
                <a:solidFill>
                  <a:schemeClr val="bg1"/>
                </a:solidFill>
                <a:latin typeface="Arial Rounded MT Bold" pitchFamily="34" charset="0"/>
              </a:rPr>
              <a:t>Comparative Anatomy</a:t>
            </a:r>
          </a:p>
          <a:p>
            <a:pPr marL="609600" indent="-609600" eaLnBrk="1" hangingPunct="1">
              <a:lnSpc>
                <a:spcPct val="90000"/>
              </a:lnSpc>
              <a:spcAft>
                <a:spcPts val="300"/>
              </a:spcAft>
              <a:buFontTx/>
              <a:buAutoNum type="arabicPeriod" startAt="2"/>
            </a:pPr>
            <a:endParaRPr lang="en-US" sz="4000" b="1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Aft>
                <a:spcPts val="300"/>
              </a:spcAft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  <a:spcAft>
                <a:spcPts val="300"/>
              </a:spcAft>
              <a:buFontTx/>
              <a:buNone/>
            </a:pPr>
            <a:endParaRPr lang="en-US" b="1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Aft>
                <a:spcPts val="300"/>
              </a:spcAft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Similarities in form and structure (morphology) between otherwise different-appearing structures, that is organization of bones in fins of whales, wings of bat, paws of cat and gorilla, point to their common evolutionary origin (homology);</a:t>
            </a:r>
          </a:p>
          <a:p>
            <a:pPr marL="609600" indent="-609600" eaLnBrk="1" hangingPunct="1">
              <a:lnSpc>
                <a:spcPct val="90000"/>
              </a:lnSpc>
              <a:spcAft>
                <a:spcPts val="300"/>
              </a:spcAft>
              <a:buFontTx/>
              <a:buNone/>
            </a:pPr>
            <a:r>
              <a:rPr lang="en-US" b="1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</a:p>
          <a:p>
            <a:pPr marL="1100138" lvl="1" indent="-533400" eaLnBrk="1" hangingPunct="1">
              <a:lnSpc>
                <a:spcPct val="90000"/>
              </a:lnSpc>
              <a:buFontTx/>
              <a:buNone/>
            </a:pPr>
            <a:endParaRPr lang="en-US" sz="3200" b="1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bg1"/>
                </a:solidFill>
                <a:latin typeface="Arial Rounded MT Bold" pitchFamily="34" charset="0"/>
              </a:rPr>
              <a:t>Homologous Structures</a:t>
            </a:r>
            <a:r>
              <a:rPr lang="en-US" sz="3200" smtClean="0">
                <a:solidFill>
                  <a:schemeClr val="bg1"/>
                </a:solidFill>
                <a:latin typeface="Arial Rounded MT Bold" pitchFamily="34" charset="0"/>
              </a:rPr>
              <a:t> – similar morphology, even if function is different, indicates a </a:t>
            </a:r>
            <a:r>
              <a:rPr lang="en-US" sz="3200" u="sng" smtClean="0">
                <a:solidFill>
                  <a:schemeClr val="bg1"/>
                </a:solidFill>
                <a:latin typeface="Arial Rounded MT Bold" pitchFamily="34" charset="0"/>
              </a:rPr>
              <a:t>close</a:t>
            </a:r>
            <a:br>
              <a:rPr lang="en-US" sz="3200" u="sng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3200" u="sng" smtClean="0">
                <a:solidFill>
                  <a:schemeClr val="bg1"/>
                </a:solidFill>
                <a:latin typeface="Arial Rounded MT Bold" pitchFamily="34" charset="0"/>
              </a:rPr>
              <a:t>evolutionary relationship</a:t>
            </a:r>
            <a:r>
              <a:rPr lang="en-US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6627" name="Picture 3" descr="FG16_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7912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14400"/>
          </a:xfrm>
        </p:spPr>
        <p:txBody>
          <a:bodyPr>
            <a:normAutofit fontScale="90000"/>
          </a:bodyPr>
          <a:lstStyle/>
          <a:p>
            <a:pPr marL="862013" indent="-862013" eaLnBrk="1" fontAlgn="auto" hangingPunct="1">
              <a:spcAft>
                <a:spcPts val="0"/>
              </a:spcAft>
              <a:defRPr/>
            </a:pPr>
            <a:r>
              <a:rPr lang="en-US" sz="2800"/>
              <a:t>13.3  A mass of evidence validates the </a:t>
            </a:r>
            <a:br>
              <a:rPr lang="en-US" sz="2800"/>
            </a:br>
            <a:r>
              <a:rPr lang="en-US" sz="2800"/>
              <a:t>evolutionary view of life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219200" y="1676400"/>
            <a:ext cx="7543800" cy="3228975"/>
          </a:xfrm>
        </p:spPr>
        <p:txBody>
          <a:bodyPr/>
          <a:lstStyle/>
          <a:p>
            <a:pPr eaLnBrk="1" hangingPunct="1"/>
            <a:r>
              <a:rPr lang="en-US" smtClean="0"/>
              <a:t>Other evidence for evolution comes from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27652" name="Text Box 15"/>
          <p:cNvSpPr txBox="1">
            <a:spLocks noChangeArrowheads="1"/>
          </p:cNvSpPr>
          <p:nvPr/>
        </p:nvSpPr>
        <p:spPr bwMode="auto">
          <a:xfrm>
            <a:off x="7918450" y="6202363"/>
            <a:ext cx="996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/>
              <a:t>Figure 13.3A</a:t>
            </a:r>
          </a:p>
        </p:txBody>
      </p:sp>
      <p:pic>
        <p:nvPicPr>
          <p:cNvPr id="27653" name="Picture 16" descr="13-03A-LimbHomology-NL.gif                                     0000002ABiologyConcepts4eCIPL_8-15     B9599A75:"/>
          <p:cNvPicPr>
            <a:picLocks noChangeAspect="1" noChangeArrowheads="1"/>
          </p:cNvPicPr>
          <p:nvPr/>
        </p:nvPicPr>
        <p:blipFill>
          <a:blip r:embed="rId2" cstate="print"/>
          <a:srcRect b="9294"/>
          <a:stretch>
            <a:fillRect/>
          </a:stretch>
        </p:blipFill>
        <p:spPr bwMode="auto">
          <a:xfrm>
            <a:off x="4032250" y="2362200"/>
            <a:ext cx="48831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17"/>
          <p:cNvSpPr txBox="1">
            <a:spLocks noChangeArrowheads="1"/>
          </p:cNvSpPr>
          <p:nvPr/>
        </p:nvSpPr>
        <p:spPr bwMode="auto">
          <a:xfrm>
            <a:off x="4108450" y="5638800"/>
            <a:ext cx="700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Human</a:t>
            </a:r>
          </a:p>
        </p:txBody>
      </p:sp>
      <p:sp>
        <p:nvSpPr>
          <p:cNvPr id="27655" name="Text Box 18"/>
          <p:cNvSpPr txBox="1">
            <a:spLocks noChangeArrowheads="1"/>
          </p:cNvSpPr>
          <p:nvPr/>
        </p:nvSpPr>
        <p:spPr bwMode="auto">
          <a:xfrm>
            <a:off x="5159375" y="5638800"/>
            <a:ext cx="428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Cat</a:t>
            </a:r>
          </a:p>
        </p:txBody>
      </p:sp>
      <p:sp>
        <p:nvSpPr>
          <p:cNvPr id="27656" name="Text Box 19"/>
          <p:cNvSpPr txBox="1">
            <a:spLocks noChangeArrowheads="1"/>
          </p:cNvSpPr>
          <p:nvPr/>
        </p:nvSpPr>
        <p:spPr bwMode="auto">
          <a:xfrm>
            <a:off x="6430963" y="5638800"/>
            <a:ext cx="633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Whale</a:t>
            </a:r>
          </a:p>
        </p:txBody>
      </p:sp>
      <p:sp>
        <p:nvSpPr>
          <p:cNvPr id="27657" name="Text Box 20"/>
          <p:cNvSpPr txBox="1">
            <a:spLocks noChangeArrowheads="1"/>
          </p:cNvSpPr>
          <p:nvPr/>
        </p:nvSpPr>
        <p:spPr bwMode="auto">
          <a:xfrm>
            <a:off x="8054975" y="5638800"/>
            <a:ext cx="428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Bat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bg1"/>
                </a:solidFill>
                <a:latin typeface="Arial Rounded MT Bold" pitchFamily="34" charset="0"/>
              </a:rPr>
              <a:t>Analogous Structures – demonstrate organisms are </a:t>
            </a:r>
            <a:r>
              <a:rPr lang="en-US" sz="3600" u="sng" smtClean="0">
                <a:solidFill>
                  <a:schemeClr val="bg1"/>
                </a:solidFill>
                <a:latin typeface="Arial Rounded MT Bold" pitchFamily="34" charset="0"/>
              </a:rPr>
              <a:t>not</a:t>
            </a:r>
            <a:r>
              <a:rPr lang="en-US" sz="360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600" u="sng" smtClean="0">
                <a:solidFill>
                  <a:schemeClr val="bg1"/>
                </a:solidFill>
                <a:latin typeface="Arial Rounded MT Bold" pitchFamily="34" charset="0"/>
              </a:rPr>
              <a:t>related evolutionarily</a:t>
            </a:r>
            <a:r>
              <a:rPr lang="en-US" sz="3600" smtClean="0">
                <a:solidFill>
                  <a:schemeClr val="bg1"/>
                </a:solidFill>
                <a:latin typeface="Arial Rounded MT Bold" pitchFamily="34" charset="0"/>
              </a:rPr>
              <a:t> – similar function, different morphology</a:t>
            </a:r>
          </a:p>
        </p:txBody>
      </p:sp>
      <p:pic>
        <p:nvPicPr>
          <p:cNvPr id="28675" name="Picture 3" descr="ag00130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971800"/>
            <a:ext cx="12954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bd13729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81200"/>
            <a:ext cx="1447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ag0040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190817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0" y="53340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  </a:t>
            </a:r>
            <a:r>
              <a:rPr lang="en-US" sz="2000">
                <a:solidFill>
                  <a:srgbClr val="00FFFF"/>
                </a:solidFill>
                <a:latin typeface="Showcard Gothic" pitchFamily="82" charset="0"/>
              </a:rPr>
              <a:t>BAT WING			INSECT WINGS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3. Comparative Embryology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648200"/>
            <a:ext cx="8153400" cy="1676400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Early embryo development in all animals goes through similar stages, (producing structures not seen in adults of the more complex organisms e.g., pharyngeal slits in humans).</a:t>
            </a:r>
          </a:p>
        </p:txBody>
      </p:sp>
      <p:pic>
        <p:nvPicPr>
          <p:cNvPr id="29700" name="Picture 4" descr="FG16_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01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62000" y="3962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        </a:t>
            </a:r>
            <a:r>
              <a:rPr lang="en-US" sz="2000">
                <a:solidFill>
                  <a:schemeClr val="bg2"/>
                </a:solidFill>
              </a:rPr>
              <a:t>sea lamprey       turtle       chicken       cat          human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</a:rPr>
              <a:t>4. Advances in Molecular Biology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Genetics showed that there were discrete particles of inheritance – genes</a:t>
            </a:r>
          </a:p>
          <a:p>
            <a:pPr marL="1100138" lvl="1" indent="-533400" eaLnBrk="1" hangingPunct="1">
              <a:buFontTx/>
              <a:buNone/>
            </a:pPr>
            <a:endParaRPr lang="en-US" sz="3200" b="1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1100138" lvl="1" indent="-533400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AND revealed similarity in genes that control cellular function in very different organisms :</a:t>
            </a:r>
          </a:p>
          <a:p>
            <a:pPr marL="1100138" lvl="1" indent="-533400" eaLnBrk="1" hangingPunct="1">
              <a:buFontTx/>
              <a:buNone/>
            </a:pPr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</a:rPr>
              <a:t>The SAME set of genes controls many early events in the development of the fruit fly and mouse – HOX Genes</a:t>
            </a:r>
          </a:p>
          <a:p>
            <a:pPr marL="1100138" lvl="1" indent="-533400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it’s how these genes are used that makes the difference</a:t>
            </a:r>
          </a:p>
          <a:p>
            <a:pPr marL="1100138" lvl="1" indent="-533400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309563"/>
            <a:ext cx="7848600" cy="641350"/>
          </a:xfrm>
        </p:spPr>
        <p:txBody>
          <a:bodyPr>
            <a:spAutoFit/>
          </a:bodyPr>
          <a:lstStyle/>
          <a:p>
            <a:pPr lvl="1" eaLnBrk="1" hangingPunct="1"/>
            <a:r>
              <a:rPr lang="en-US" sz="3600" smtClean="0"/>
              <a:t>Molecular biology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7697788" y="6096000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/>
              <a:t>Figure 13.3B</a:t>
            </a:r>
          </a:p>
        </p:txBody>
      </p:sp>
      <p:pic>
        <p:nvPicPr>
          <p:cNvPr id="31748" name="Picture 7" descr="&#10;13-03B-NL.jpg                                                  0000524CCRMT-TA/IPL drive              B7D09A82:"/>
          <p:cNvPicPr>
            <a:picLocks noChangeAspect="1" noChangeArrowheads="1"/>
          </p:cNvPicPr>
          <p:nvPr/>
        </p:nvPicPr>
        <p:blipFill>
          <a:blip r:embed="rId2" cstate="print"/>
          <a:srcRect b="4430"/>
          <a:stretch>
            <a:fillRect/>
          </a:stretch>
        </p:blipFill>
        <p:spPr bwMode="auto">
          <a:xfrm>
            <a:off x="533400" y="1447800"/>
            <a:ext cx="81534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1433513" y="2514600"/>
            <a:ext cx="700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Human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2351088" y="2514600"/>
            <a:ext cx="1350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Rhesus monkey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3905250" y="251460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Mouse</a:t>
            </a: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5072063" y="2514600"/>
            <a:ext cx="776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Chicken</a:t>
            </a:r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6491288" y="2514600"/>
            <a:ext cx="523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Frog</a:t>
            </a:r>
          </a:p>
        </p:txBody>
      </p:sp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7489825" y="2514600"/>
            <a:ext cx="817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Lamprey</a:t>
            </a:r>
          </a:p>
        </p:txBody>
      </p:sp>
      <p:sp>
        <p:nvSpPr>
          <p:cNvPr id="31755" name="Text Box 14"/>
          <p:cNvSpPr txBox="1">
            <a:spLocks noChangeArrowheads="1"/>
          </p:cNvSpPr>
          <p:nvPr/>
        </p:nvSpPr>
        <p:spPr bwMode="auto">
          <a:xfrm>
            <a:off x="1492250" y="3276600"/>
            <a:ext cx="1327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Last common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ancestor lived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26 million years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ago (MYA),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based on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fossil evidence</a:t>
            </a:r>
          </a:p>
        </p:txBody>
      </p:sp>
      <p:sp>
        <p:nvSpPr>
          <p:cNvPr id="31756" name="Text Box 15"/>
          <p:cNvSpPr txBox="1">
            <a:spLocks noChangeArrowheads="1"/>
          </p:cNvSpPr>
          <p:nvPr/>
        </p:nvSpPr>
        <p:spPr bwMode="auto">
          <a:xfrm>
            <a:off x="3505200" y="3505200"/>
            <a:ext cx="733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80 MYA</a:t>
            </a:r>
          </a:p>
        </p:txBody>
      </p:sp>
      <p:sp>
        <p:nvSpPr>
          <p:cNvPr id="31757" name="Text Box 16"/>
          <p:cNvSpPr txBox="1">
            <a:spLocks noChangeArrowheads="1"/>
          </p:cNvSpPr>
          <p:nvPr/>
        </p:nvSpPr>
        <p:spPr bwMode="auto">
          <a:xfrm>
            <a:off x="4716463" y="3886200"/>
            <a:ext cx="817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275 MYA</a:t>
            </a:r>
          </a:p>
        </p:txBody>
      </p:sp>
      <p:sp>
        <p:nvSpPr>
          <p:cNvPr id="31758" name="Text Box 17"/>
          <p:cNvSpPr txBox="1">
            <a:spLocks noChangeArrowheads="1"/>
          </p:cNvSpPr>
          <p:nvPr/>
        </p:nvSpPr>
        <p:spPr bwMode="auto">
          <a:xfrm>
            <a:off x="5859463" y="4419600"/>
            <a:ext cx="817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330 MYA</a:t>
            </a:r>
          </a:p>
        </p:txBody>
      </p:sp>
      <p:sp>
        <p:nvSpPr>
          <p:cNvPr id="31759" name="Text Box 18"/>
          <p:cNvSpPr txBox="1">
            <a:spLocks noChangeArrowheads="1"/>
          </p:cNvSpPr>
          <p:nvPr/>
        </p:nvSpPr>
        <p:spPr bwMode="auto">
          <a:xfrm>
            <a:off x="7154863" y="5638800"/>
            <a:ext cx="817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450 MYA</a:t>
            </a:r>
          </a:p>
        </p:txBody>
      </p:sp>
      <p:sp>
        <p:nvSpPr>
          <p:cNvPr id="31760" name="Line 19"/>
          <p:cNvSpPr>
            <a:spLocks noChangeShapeType="1"/>
          </p:cNvSpPr>
          <p:nvPr/>
        </p:nvSpPr>
        <p:spPr bwMode="auto">
          <a:xfrm flipV="1">
            <a:off x="2667000" y="3124200"/>
            <a:ext cx="3048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marL="452438" indent="-452438" eaLnBrk="1" hangingPunct="1">
              <a:spcAft>
                <a:spcPts val="300"/>
              </a:spcAft>
              <a:buFontTx/>
              <a:buNone/>
            </a:pPr>
            <a:r>
              <a:rPr lang="en-US" b="1" u="sng" smtClean="0">
                <a:solidFill>
                  <a:schemeClr val="bg1"/>
                </a:solidFill>
                <a:latin typeface="Arial Rounded MT Bold" pitchFamily="34" charset="0"/>
                <a:cs typeface="Times New Roman" charset="0"/>
              </a:rPr>
              <a:t>III.	</a:t>
            </a:r>
            <a:r>
              <a:rPr lang="en-US" b="1" u="sng" smtClean="0">
                <a:solidFill>
                  <a:schemeClr val="bg1"/>
                </a:solidFill>
                <a:latin typeface="Arial Rounded MT Bold" pitchFamily="34" charset="0"/>
              </a:rPr>
              <a:t>Evolutionary Thinking before Darwin </a:t>
            </a:r>
          </a:p>
          <a:p>
            <a:pPr marL="1030288" lvl="1" indent="-463550" eaLnBrk="1" hangingPunct="1">
              <a:spcAft>
                <a:spcPts val="300"/>
              </a:spcAft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charset="0"/>
              </a:rPr>
              <a:t>A.	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Rapid advances in new field of geology (spurred by need to find coal and iron to fuel Industrial Revolution) set stage for Darwin’s ideas.</a:t>
            </a:r>
          </a:p>
          <a:p>
            <a:pPr marL="1030288" lvl="1" indent="-463550" eaLnBrk="1" hangingPunct="1">
              <a:buFontTx/>
              <a:buNone/>
            </a:pPr>
            <a:endParaRPr lang="en-US" b="1" smtClean="0">
              <a:solidFill>
                <a:srgbClr val="008000"/>
              </a:solidFill>
              <a:latin typeface="Arial Rounded MT Bold" pitchFamily="34" charset="0"/>
            </a:endParaRPr>
          </a:p>
        </p:txBody>
      </p:sp>
      <p:pic>
        <p:nvPicPr>
          <p:cNvPr id="5123" name="Picture 3" descr="ag0045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0"/>
            <a:ext cx="4038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447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5. </a:t>
            </a:r>
            <a:r>
              <a:rPr lang="en-US" sz="3200" u="sng" dirty="0" smtClean="0">
                <a:solidFill>
                  <a:schemeClr val="bg1"/>
                </a:solidFill>
                <a:latin typeface="Arial Rounded MT Bold" pitchFamily="34" charset="0"/>
              </a:rPr>
              <a:t>Similarities in DNA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 show how closely related organisms are to each other</a:t>
            </a:r>
            <a:r>
              <a:rPr lang="en-US" dirty="0" smtClean="0">
                <a:latin typeface="Arial Rounded MT Bold" pitchFamily="34" charset="0"/>
              </a:rPr>
              <a:t>.</a:t>
            </a:r>
            <a:br>
              <a:rPr lang="en-US" dirty="0" smtClean="0">
                <a:latin typeface="Arial Rounded MT Bold" pitchFamily="34" charset="0"/>
              </a:rPr>
            </a:br>
            <a:endParaRPr lang="en-US" dirty="0" smtClean="0">
              <a:latin typeface="Arial Rounded MT Bold" pitchFamily="34" charset="0"/>
            </a:endParaRPr>
          </a:p>
        </p:txBody>
      </p:sp>
      <p:pic>
        <p:nvPicPr>
          <p:cNvPr id="32771" name="Picture 3" descr="FG16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G16_12"/>
          <p:cNvPicPr>
            <a:picLocks noChangeAspect="1" noChangeArrowheads="1"/>
          </p:cNvPicPr>
          <p:nvPr/>
        </p:nvPicPr>
        <p:blipFill>
          <a:blip r:embed="rId3" cstate="print"/>
          <a:srcRect b="6522"/>
          <a:stretch>
            <a:fillRect/>
          </a:stretch>
        </p:blipFill>
        <p:spPr bwMode="auto">
          <a:xfrm>
            <a:off x="2443163" y="0"/>
            <a:ext cx="6700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243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Evidence of Evolution –Conservation and Diversification at the Molecular Level - DNA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152400" y="2514600"/>
            <a:ext cx="19970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Why should different organism possess related genes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152400" y="4175125"/>
            <a:ext cx="19970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Why does the degree of relationship of genes match their degree of relationship established by other methods?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/>
      <p:bldP spid="2437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153400" cy="5867400"/>
          </a:xfrm>
        </p:spPr>
        <p:txBody>
          <a:bodyPr/>
          <a:lstStyle/>
          <a:p>
            <a:pPr marL="609600" indent="-609600" eaLnBrk="1" hangingPunct="1">
              <a:spcAft>
                <a:spcPts val="300"/>
              </a:spcAft>
              <a:buFontTx/>
              <a:buAutoNum type="alphaUcPeriod" startAt="5"/>
            </a:pPr>
            <a:r>
              <a:rPr lang="en-US" sz="3600" b="1" smtClean="0">
                <a:solidFill>
                  <a:schemeClr val="bg1"/>
                </a:solidFill>
                <a:latin typeface="Arial Rounded MT Bold" pitchFamily="34" charset="0"/>
              </a:rPr>
              <a:t>Experimental evidence</a:t>
            </a:r>
            <a:r>
              <a:rPr lang="en-US" sz="2400" b="1" smtClean="0">
                <a:solidFill>
                  <a:schemeClr val="bg1"/>
                </a:solidFill>
                <a:latin typeface="Arial Rounded MT Bold" pitchFamily="34" charset="0"/>
              </a:rPr>
              <a:t> can demonstrate natural selection at work; </a:t>
            </a:r>
          </a:p>
          <a:p>
            <a:pPr marL="609600" indent="-609600" eaLnBrk="1" hangingPunct="1">
              <a:spcAft>
                <a:spcPts val="300"/>
              </a:spcAft>
              <a:buFontTx/>
              <a:buNone/>
            </a:pPr>
            <a:r>
              <a:rPr lang="en-US" sz="2400" b="1" smtClean="0">
                <a:solidFill>
                  <a:schemeClr val="bg1"/>
                </a:solidFill>
                <a:latin typeface="Arial Rounded MT Bold" pitchFamily="34" charset="0"/>
              </a:rPr>
              <a:t>	Endler’s experiments with guppies: In predator-free environments there’s an increase in number of male guppies with large and brightly colored tails, because they are favored by females; but when predators are reintroduced the number of male guppies with smaller, less conspicuous tails increases again because the flashier fish are eaten by predators</a:t>
            </a:r>
            <a:r>
              <a:rPr lang="en-US" sz="2400" b="1" smtClean="0">
                <a:solidFill>
                  <a:srgbClr val="FFFF00"/>
                </a:solidFill>
                <a:latin typeface="Arial Rounded MT Bold" pitchFamily="34" charset="0"/>
              </a:rPr>
              <a:t>.</a:t>
            </a:r>
          </a:p>
        </p:txBody>
      </p:sp>
      <p:pic>
        <p:nvPicPr>
          <p:cNvPr id="33795" name="Picture 3" descr="j00761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862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Evolution Observed: Peppered Moths</a:t>
            </a:r>
          </a:p>
        </p:txBody>
      </p:sp>
      <p:sp>
        <p:nvSpPr>
          <p:cNvPr id="38919" name="Text Box 7"/>
          <p:cNvSpPr>
            <a:spLocks noGrp="1" noChangeArrowheads="1"/>
          </p:cNvSpPr>
          <p:nvPr>
            <p:ph idx="1"/>
          </p:nvPr>
        </p:nvSpPr>
        <p:spPr>
          <a:xfrm>
            <a:off x="5105400" y="5638800"/>
            <a:ext cx="1492250" cy="3048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600" smtClean="0">
                <a:latin typeface="Showcard Gothic" pitchFamily="82" charset="0"/>
              </a:rPr>
              <a:t>Dark tree</a:t>
            </a:r>
          </a:p>
        </p:txBody>
      </p:sp>
      <p:pic>
        <p:nvPicPr>
          <p:cNvPr id="34820" name="Picture 3" descr="moths-peppe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49530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048000" y="2743200"/>
            <a:ext cx="1828800" cy="3667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Showcard Gothic" pitchFamily="82" charset="0"/>
              </a:rPr>
              <a:t>Light moths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3124200" y="4267200"/>
            <a:ext cx="1676400" cy="36671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Showcard Gothic" pitchFamily="82" charset="0"/>
              </a:rPr>
              <a:t>Dark moths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524000" y="5562600"/>
            <a:ext cx="1600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Showcard Gothic" pitchFamily="82" charset="0"/>
              </a:rPr>
              <a:t>Light tree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143000" y="17526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Showcard Gothic" pitchFamily="82" charset="0"/>
              </a:rPr>
              <a:t>Less pollution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029200" y="18288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Showcard Gothic" pitchFamily="82" charset="0"/>
              </a:rPr>
              <a:t>More pollution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Evidence for Evolution – Evolution Observed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0"/>
            <a:ext cx="8839200" cy="6858000"/>
            <a:chOff x="192" y="0"/>
            <a:chExt cx="5568" cy="4320"/>
          </a:xfrm>
        </p:grpSpPr>
        <p:pic>
          <p:nvPicPr>
            <p:cNvPr id="27652" name="Picture 5" descr="22-12-InsecticideResist-L"/>
            <p:cNvPicPr>
              <a:picLocks noChangeAspect="1" noChangeArrowheads="1"/>
            </p:cNvPicPr>
            <p:nvPr/>
          </p:nvPicPr>
          <p:blipFill>
            <a:blip r:embed="rId3" cstate="print"/>
            <a:srcRect b="2667"/>
            <a:stretch>
              <a:fillRect/>
            </a:stretch>
          </p:blipFill>
          <p:spPr bwMode="auto">
            <a:xfrm>
              <a:off x="2579" y="0"/>
              <a:ext cx="31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192" y="3572"/>
              <a:ext cx="226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Evolution of pesticide resistance in response to selection.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Humans have </a:t>
            </a:r>
            <a:r>
              <a:rPr lang="en-US" sz="2800" dirty="0" err="1" smtClean="0">
                <a:solidFill>
                  <a:schemeClr val="bg1"/>
                </a:solidFill>
              </a:rPr>
              <a:t>Artificailly</a:t>
            </a:r>
            <a:r>
              <a:rPr lang="en-US" sz="2800" dirty="0" smtClean="0">
                <a:solidFill>
                  <a:schemeClr val="bg1"/>
                </a:solidFill>
              </a:rPr>
              <a:t> Selected organisms for a long time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 </a:t>
            </a:r>
          </a:p>
          <a:p>
            <a:pPr lvl="1" eaLnBrk="1" hangingPunct="1"/>
            <a:r>
              <a:rPr lang="en-US" smtClean="0"/>
              <a:t>Pigeons</a:t>
            </a:r>
          </a:p>
          <a:p>
            <a:pPr lvl="1" eaLnBrk="1" hangingPunct="1"/>
            <a:r>
              <a:rPr lang="en-US" smtClean="0"/>
              <a:t>Horses</a:t>
            </a:r>
          </a:p>
          <a:p>
            <a:pPr lvl="1" eaLnBrk="1" hangingPunct="1"/>
            <a:r>
              <a:rPr lang="en-US" smtClean="0"/>
              <a:t>Cows</a:t>
            </a:r>
          </a:p>
          <a:p>
            <a:pPr lvl="1" eaLnBrk="1" hangingPunct="1"/>
            <a:r>
              <a:rPr lang="en-US" smtClean="0"/>
              <a:t>Corn</a:t>
            </a:r>
          </a:p>
          <a:p>
            <a:pPr lvl="1" eaLnBrk="1" hangingPunct="1"/>
            <a:r>
              <a:rPr lang="en-US" smtClean="0"/>
              <a:t>Cereal plants</a:t>
            </a:r>
          </a:p>
          <a:p>
            <a:pPr lvl="1" eaLnBrk="1" hangingPunct="1"/>
            <a:r>
              <a:rPr lang="en-US" smtClean="0"/>
              <a:t>Dogs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3-04B-ArtificialSelect-NL.jpg                                 0000002ABiologyConcepts4eCIPL_8-15     B9599A75:"/>
          <p:cNvPicPr>
            <a:picLocks noChangeAspect="1" noChangeArrowheads="1"/>
          </p:cNvPicPr>
          <p:nvPr/>
        </p:nvPicPr>
        <p:blipFill>
          <a:blip r:embed="rId2" cstate="print"/>
          <a:srcRect b="5225"/>
          <a:stretch>
            <a:fillRect/>
          </a:stretch>
        </p:blipFill>
        <p:spPr bwMode="auto">
          <a:xfrm>
            <a:off x="762000" y="1752600"/>
            <a:ext cx="81534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534400" cy="1163638"/>
          </a:xfrm>
        </p:spPr>
        <p:txBody>
          <a:bodyPr>
            <a:spAutoFit/>
          </a:bodyPr>
          <a:lstStyle/>
          <a:p>
            <a:pPr lvl="1" eaLnBrk="1" hangingPunct="1">
              <a:buFontTx/>
              <a:buNone/>
            </a:pPr>
            <a:r>
              <a:rPr lang="en-US" sz="3200" smtClean="0"/>
              <a:t>Example of artificial selection in animals: </a:t>
            </a:r>
          </a:p>
          <a:p>
            <a:pPr lvl="1" algn="r" eaLnBrk="1" hangingPunct="1">
              <a:buFontTx/>
              <a:buNone/>
            </a:pPr>
            <a:r>
              <a:rPr lang="en-US" sz="3200" smtClean="0"/>
              <a:t>dog breeding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696200" y="61261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Figure 13.4B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09600" y="4038600"/>
            <a:ext cx="1487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German shepherd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205038" y="4038600"/>
            <a:ext cx="1366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Yorkshire terrier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717925" y="3948113"/>
            <a:ext cx="138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English springer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spaniel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256213" y="4038600"/>
            <a:ext cx="1355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Mini-dachshund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932613" y="4038600"/>
            <a:ext cx="1360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Golden retriever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600450" y="4876800"/>
            <a:ext cx="1581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Hundreds to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thousands of years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of breeding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(artificial selection)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810000" y="6019800"/>
            <a:ext cx="120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Ancestral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What is a SPECIES?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Group of similar organisms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Structurally:________________________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Biochemically:______________________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Can interbreed successfully in nature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Offspring are healthy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Offspring are fertile (________________)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These organisms are not new species…Why?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Mule	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9788" y="1981200"/>
            <a:ext cx="3808412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Liger</a:t>
            </a:r>
          </a:p>
        </p:txBody>
      </p:sp>
      <p:pic>
        <p:nvPicPr>
          <p:cNvPr id="38917" name="Picture 5" descr="mule - animate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8" y="2362200"/>
            <a:ext cx="2868612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10-14-Liger-resting_face_closeup-by_Lisa_Purcell-s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121025"/>
            <a:ext cx="3581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Origin of Species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chemeClr val="bg1"/>
                </a:solidFill>
                <a:latin typeface="Arial Rounded MT Bold" pitchFamily="34" charset="0"/>
              </a:rPr>
              <a:t>Speciation</a:t>
            </a: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 – evolution of one or more species from a single ancestor species.  can be from: 	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1.  Isolation – reproductive or geographic -usually because of a geographic barrier such as a canyon, mountain, or island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	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Uniformitarianism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Tx/>
              <a:buFont typeface="Wingdings 2" pitchFamily="18" charset="2"/>
              <a:buNone/>
            </a:pPr>
            <a:r>
              <a:rPr lang="en-US" smtClean="0">
                <a:latin typeface="Times New Roman" charset="0"/>
              </a:rPr>
              <a:t>“The laws of nature are same today as always”.  </a:t>
            </a:r>
          </a:p>
          <a:p>
            <a:pPr eaLnBrk="1" hangingPunct="1">
              <a:buClrTx/>
              <a:buFont typeface="Wingdings 2" pitchFamily="18" charset="2"/>
              <a:buNone/>
            </a:pPr>
            <a:r>
              <a:rPr lang="en-US" smtClean="0">
                <a:latin typeface="Times New Roman" charset="0"/>
              </a:rPr>
              <a:t>Therefore, the same kind forces that are operating today have always operated on the Earth</a:t>
            </a:r>
          </a:p>
          <a:p>
            <a:pPr eaLnBrk="1" hangingPunct="1">
              <a:buClrTx/>
              <a:buFont typeface="Wingdings 2" pitchFamily="18" charset="2"/>
              <a:buNone/>
            </a:pPr>
            <a:r>
              <a:rPr lang="en-US" smtClean="0">
                <a:latin typeface="Times New Roman" charset="0"/>
              </a:rPr>
              <a:t>e.g. decomposition, erosion, deposition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7924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  2. Variation and Adaptation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Members of a species are very similar, but differences can be observed, making each individual unique. - Variation</a:t>
            </a:r>
          </a:p>
          <a:p>
            <a:pPr eaLnBrk="1" hangingPunct="1"/>
            <a:r>
              <a:rPr lang="en-US" sz="2400" b="1" dirty="0" smtClean="0"/>
              <a:t>Genetics explained how inherited variation occurred, how it was passed on from one generation to the next</a:t>
            </a:r>
          </a:p>
          <a:p>
            <a:pPr eaLnBrk="1" hangingPunct="1"/>
            <a:r>
              <a:rPr lang="en-US" sz="4000" b="1" i="1" u="sng" dirty="0" smtClean="0">
                <a:solidFill>
                  <a:srgbClr val="C00000"/>
                </a:solidFill>
                <a:latin typeface="Arial Rounded MT Bold" pitchFamily="34" charset="0"/>
              </a:rPr>
              <a:t>Variation</a:t>
            </a:r>
            <a: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  <a:t>may be caused by </a:t>
            </a:r>
            <a:r>
              <a:rPr lang="en-US" sz="4000" b="1" u="sng" dirty="0" smtClean="0">
                <a:solidFill>
                  <a:srgbClr val="C00000"/>
                </a:solidFill>
                <a:latin typeface="Arial Rounded MT Bold" pitchFamily="34" charset="0"/>
              </a:rPr>
              <a:t>mutations</a:t>
            </a:r>
            <a: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  <a:t>  or </a:t>
            </a:r>
            <a:r>
              <a:rPr lang="en-US" sz="4000" b="1" u="sng" dirty="0" smtClean="0">
                <a:solidFill>
                  <a:srgbClr val="C00000"/>
                </a:solidFill>
                <a:latin typeface="Arial Rounded MT Bold" pitchFamily="34" charset="0"/>
              </a:rPr>
              <a:t>hereditary recombination</a:t>
            </a:r>
            <a: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  <a:t> during meiosis. 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a.  Mutations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Changes in DNA base sequences</a:t>
            </a:r>
          </a:p>
          <a:p>
            <a:pPr eaLnBrk="1" hangingPunct="1"/>
            <a:endParaRPr lang="en-US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Most are either neutral or harmful</a:t>
            </a:r>
          </a:p>
          <a:p>
            <a:pPr eaLnBrk="1" hangingPunct="1"/>
            <a:endParaRPr lang="en-US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Those that allow the organism to survive better in a particular environment are good and are more likely to be passed on to future generations.</a:t>
            </a:r>
          </a:p>
          <a:p>
            <a:pPr eaLnBrk="1" hangingPunct="1"/>
            <a:endParaRPr lang="en-US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b. Most variations are not caused by mutations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362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chemeClr val="bg1"/>
                </a:solidFill>
                <a:latin typeface="Arial Rounded MT Bold" pitchFamily="34" charset="0"/>
              </a:rPr>
              <a:t>Sexual reproduction 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combines genes from different parents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en-US" b="1" i="1" u="sng" dirty="0" smtClean="0">
                <a:solidFill>
                  <a:schemeClr val="bg1"/>
                </a:solidFill>
                <a:latin typeface="+mj-lt"/>
              </a:rPr>
              <a:t>Crossing over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during meiosis can produce variations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Showcard Gothic" pitchFamily="82" charset="0"/>
            </a:endParaRPr>
          </a:p>
        </p:txBody>
      </p:sp>
      <p:pic>
        <p:nvPicPr>
          <p:cNvPr id="44036" name="Picture 4" descr="ag0031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352800"/>
            <a:ext cx="176053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22350"/>
            <a:ext cx="7772400" cy="730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smtClean="0">
                <a:solidFill>
                  <a:schemeClr val="bg1"/>
                </a:solidFill>
                <a:latin typeface="Arial Rounded MT Bold" pitchFamily="34" charset="0"/>
              </a:rPr>
              <a:t>Adaptation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An inherited trait that </a:t>
            </a:r>
            <a:r>
              <a:rPr lang="en-US" u="sng" dirty="0" smtClean="0">
                <a:solidFill>
                  <a:schemeClr val="bg1"/>
                </a:solidFill>
                <a:latin typeface="Arial Rounded MT Bold" pitchFamily="34" charset="0"/>
              </a:rPr>
              <a:t>increases the population’s chances of survival and reproduction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in a particular environment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Allows organisms to fit best into a particular niche (habitat and role)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467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Adaptive Radiation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7543800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00CC"/>
                </a:solidFill>
                <a:latin typeface="Arial Rounded MT Bold" pitchFamily="34" charset="0"/>
              </a:rPr>
              <a:t>Many different species evolve from one ancestral species – each new species has a different niche</a:t>
            </a:r>
          </a:p>
          <a:p>
            <a:pPr eaLnBrk="1" hangingPunct="1"/>
            <a:endParaRPr lang="en-US" smtClean="0"/>
          </a:p>
        </p:txBody>
      </p:sp>
      <p:pic>
        <p:nvPicPr>
          <p:cNvPr id="46084" name="Picture 4" descr="tree - ev of fin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4084638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Finches-Darwin'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938" y="2743200"/>
            <a:ext cx="33766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22350"/>
            <a:ext cx="7772400" cy="730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smtClean="0">
                <a:solidFill>
                  <a:schemeClr val="bg1"/>
                </a:solidFill>
                <a:latin typeface="Arial Rounded MT Bold" pitchFamily="34" charset="0"/>
              </a:rPr>
              <a:t>Biodiversity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i="1" u="sng" dirty="0" smtClean="0">
                <a:solidFill>
                  <a:schemeClr val="bg1"/>
                </a:solidFill>
                <a:latin typeface="Arial Rounded MT Bold" pitchFamily="34" charset="0"/>
              </a:rPr>
              <a:t>The variety and abundance of species that makes up a biological community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Pine Barrens forests have little biodiversity – a limited number of species can survive there.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Tropical rain forests have great biodiversity – many species in a concentrated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08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Divergent Evolution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Isolated populations of one species evolve independently of each other in response to different environments.</a:t>
            </a:r>
          </a:p>
          <a:p>
            <a:pPr eaLnBrk="1" hangingPunct="1"/>
            <a:endParaRPr lang="en-US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Ex – polar bears and brown bears</a:t>
            </a:r>
          </a:p>
        </p:txBody>
      </p:sp>
      <p:pic>
        <p:nvPicPr>
          <p:cNvPr id="48132" name="Picture 4" descr="polar b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62400"/>
            <a:ext cx="34290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brown b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359092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533400"/>
            <a:ext cx="7772400" cy="9461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These five canine species evolved from a common ancestor through natural selection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620000" y="61261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Figure 13.4C</a:t>
            </a:r>
          </a:p>
        </p:txBody>
      </p:sp>
      <p:pic>
        <p:nvPicPr>
          <p:cNvPr id="49156" name="Picture 4" descr="13-04C-NaturalSelection-NL.jpg                                 0000002ABiologyConcepts4eCIPL_8-15     B9599A75:"/>
          <p:cNvPicPr>
            <a:picLocks noChangeAspect="1" noChangeArrowheads="1"/>
          </p:cNvPicPr>
          <p:nvPr/>
        </p:nvPicPr>
        <p:blipFill>
          <a:blip r:embed="rId2" cstate="print"/>
          <a:srcRect b="5652"/>
          <a:stretch>
            <a:fillRect/>
          </a:stretch>
        </p:blipFill>
        <p:spPr bwMode="auto">
          <a:xfrm>
            <a:off x="533400" y="1600200"/>
            <a:ext cx="8001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14400" y="38862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African wild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dog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576513" y="3916363"/>
            <a:ext cx="700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Coyote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238625" y="3916363"/>
            <a:ext cx="455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Fox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762625" y="3916363"/>
            <a:ext cx="515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Wolf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329488" y="39163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Jackal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735388" y="4694238"/>
            <a:ext cx="15827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Thousands to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millions of years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of natural selection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36988" y="5715000"/>
            <a:ext cx="1401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Ancestral canine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Convergent Evolution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chemeClr val="bg1"/>
                </a:solidFill>
                <a:latin typeface="Arial Rounded MT Bold" pitchFamily="34" charset="0"/>
              </a:rPr>
              <a:t>Natural Selection produces analagous (similar) adaptations in different organisms in response to similar environments: 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  <a:latin typeface="Arial Rounded MT Bold" pitchFamily="34" charset="0"/>
              </a:rPr>
              <a:t>African Serval cat &amp; south american maned wolf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These animals have similar ears, legs,  acute hearing, habitat, and  Occupy similar niches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Coevolution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Species that interact closely often adapt to one another:</a:t>
            </a:r>
          </a:p>
        </p:txBody>
      </p:sp>
      <p:pic>
        <p:nvPicPr>
          <p:cNvPr id="51204" name="Picture 4" descr="j0109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800"/>
            <a:ext cx="449103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915400" cy="5943600"/>
          </a:xfrm>
        </p:spPr>
        <p:txBody>
          <a:bodyPr/>
          <a:lstStyle/>
          <a:p>
            <a:pPr marL="1030288" lvl="1" indent="-463550" eaLnBrk="1" hangingPunct="1">
              <a:buFont typeface="Wingdings 2" pitchFamily="18" charset="2"/>
              <a:buNone/>
            </a:pPr>
            <a:r>
              <a:rPr lang="en-US" b="1" u="sng" smtClean="0">
                <a:solidFill>
                  <a:schemeClr val="bg1"/>
                </a:solidFill>
                <a:latin typeface="Arial Rounded MT Bold" pitchFamily="34" charset="0"/>
                <a:cs typeface="Times New Roman" charset="0"/>
              </a:rPr>
              <a:t>III.	</a:t>
            </a:r>
            <a:r>
              <a:rPr lang="en-US" b="1" u="sng" smtClean="0">
                <a:solidFill>
                  <a:schemeClr val="bg1"/>
                </a:solidFill>
                <a:latin typeface="Arial Rounded MT Bold" pitchFamily="34" charset="0"/>
              </a:rPr>
              <a:t>Evolutionary Thinking before Darwin </a:t>
            </a:r>
          </a:p>
          <a:p>
            <a:pPr marL="1030288" lvl="1" indent="-463550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cs typeface="Times New Roman" charset="0"/>
              </a:rPr>
              <a:t>B.	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Notions advanced by other biologists have influence:</a:t>
            </a:r>
          </a:p>
          <a:p>
            <a:pPr marL="1482725" lvl="2" indent="-338138" eaLnBrk="1" hangingPunct="1">
              <a:buFontTx/>
              <a:buNone/>
            </a:pPr>
            <a:r>
              <a:rPr lang="en-US" sz="2400" b="1" smtClean="0">
                <a:solidFill>
                  <a:schemeClr val="bg1"/>
                </a:solidFill>
                <a:latin typeface="Arial Rounded MT Bold" pitchFamily="34" charset="0"/>
                <a:cs typeface="Times New Roman" charset="0"/>
              </a:rPr>
              <a:t>2.	</a:t>
            </a:r>
            <a:r>
              <a:rPr lang="en-US" sz="2400" b="1" smtClean="0">
                <a:solidFill>
                  <a:schemeClr val="bg1"/>
                </a:solidFill>
                <a:latin typeface="Arial Rounded MT Bold" pitchFamily="34" charset="0"/>
              </a:rPr>
              <a:t>Lamarck’s ideas about inheritance of acquired characteristics were wrong, but notion of change in organism over time was sound.</a:t>
            </a:r>
          </a:p>
          <a:p>
            <a:pPr marL="1482725" lvl="2" indent="-338138" eaLnBrk="1" hangingPunct="1">
              <a:spcAft>
                <a:spcPts val="600"/>
              </a:spcAft>
              <a:buFontTx/>
              <a:buNone/>
            </a:pPr>
            <a:endParaRPr lang="en-US" b="1" smtClean="0">
              <a:solidFill>
                <a:srgbClr val="008000"/>
              </a:solidFill>
              <a:latin typeface="Arial Rounded MT Bold" pitchFamily="34" charset="0"/>
            </a:endParaRPr>
          </a:p>
          <a:p>
            <a:pPr marL="452438" indent="-452438" eaLnBrk="1" hangingPunct="1">
              <a:spcAft>
                <a:spcPts val="300"/>
              </a:spcAft>
              <a:buFontTx/>
              <a:buNone/>
            </a:pPr>
            <a:endParaRPr lang="en-US" b="1" smtClean="0">
              <a:solidFill>
                <a:srgbClr val="FFFF00"/>
              </a:solidFill>
              <a:latin typeface="Showcard Gothic" pitchFamily="82" charset="0"/>
            </a:endParaRPr>
          </a:p>
        </p:txBody>
      </p:sp>
      <p:pic>
        <p:nvPicPr>
          <p:cNvPr id="7171" name="Picture 3" descr="Giraff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819400"/>
            <a:ext cx="4857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j007615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210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8" descr="139396"/>
          <p:cNvPicPr>
            <a:picLocks noChangeAspect="1" noChangeArrowheads="1"/>
          </p:cNvPicPr>
          <p:nvPr/>
        </p:nvPicPr>
        <p:blipFill>
          <a:blip r:embed="rId3" cstate="print"/>
          <a:srcRect l="1666" t="3232" r="2499" b="6145"/>
          <a:stretch>
            <a:fillRect/>
          </a:stretch>
        </p:blipFill>
        <p:spPr bwMode="auto">
          <a:xfrm>
            <a:off x="0" y="685800"/>
            <a:ext cx="91440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1026"/>
          <p:cNvSpPr txBox="1">
            <a:spLocks noChangeArrowheads="1"/>
          </p:cNvSpPr>
          <p:nvPr/>
        </p:nvSpPr>
        <p:spPr bwMode="auto">
          <a:xfrm>
            <a:off x="2057400" y="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Evolutionary Time Scales</a:t>
            </a:r>
          </a:p>
        </p:txBody>
      </p:sp>
      <p:sp>
        <p:nvSpPr>
          <p:cNvPr id="30724" name="Text Box 1027"/>
          <p:cNvSpPr txBox="1">
            <a:spLocks noChangeArrowheads="1"/>
          </p:cNvSpPr>
          <p:nvPr/>
        </p:nvSpPr>
        <p:spPr bwMode="auto">
          <a:xfrm>
            <a:off x="334963" y="5486400"/>
            <a:ext cx="847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Microevolution: Short time scale events (generation-to-generation) that change the genotypes and phenotypes of populations</a:t>
            </a:r>
            <a:r>
              <a:rPr lang="en-US" sz="2000" dirty="0"/>
              <a:t>.</a:t>
            </a:r>
          </a:p>
        </p:txBody>
      </p:sp>
      <p:sp>
        <p:nvSpPr>
          <p:cNvPr id="107526" name="Text Box 1030"/>
          <p:cNvSpPr txBox="1">
            <a:spLocks noChangeArrowheads="1"/>
          </p:cNvSpPr>
          <p:nvPr/>
        </p:nvSpPr>
        <p:spPr bwMode="auto">
          <a:xfrm>
            <a:off x="334963" y="6262688"/>
            <a:ext cx="8418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We’ll begin our more intensive look at evolution with </a:t>
            </a:r>
            <a:r>
              <a:rPr lang="en-US" sz="3200" dirty="0">
                <a:solidFill>
                  <a:schemeClr val="bg1"/>
                </a:solidFill>
              </a:rPr>
              <a:t>microevolution.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29" descr="C:\Documents and Settings\Dana\My Documents\My Pictures\Dana's Pics\102_0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2057400"/>
            <a:ext cx="6172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1031" descr="C:\Documents and Settings\Dana\My Documents\My Pictures\Dana's Pics\IMG_0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57200"/>
            <a:ext cx="34829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1033"/>
          <p:cNvSpPr txBox="1">
            <a:spLocks noChangeArrowheads="1"/>
          </p:cNvSpPr>
          <p:nvPr/>
        </p:nvSpPr>
        <p:spPr bwMode="auto">
          <a:xfrm>
            <a:off x="-7315200" y="-1371600"/>
            <a:ext cx="6705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0"/>
            <a:ext cx="7772400" cy="5562600"/>
          </a:xfrm>
        </p:spPr>
        <p:txBody>
          <a:bodyPr/>
          <a:lstStyle/>
          <a:p>
            <a:pPr marL="1030288" lvl="1" indent="-463550" eaLnBrk="1" hangingPunct="1">
              <a:buFontTx/>
              <a:buNone/>
            </a:pPr>
            <a:r>
              <a:rPr lang="en-US" b="1" smtClean="0">
                <a:solidFill>
                  <a:srgbClr val="008000"/>
                </a:solidFill>
                <a:latin typeface="Arial Rounded MT Bold" pitchFamily="34" charset="0"/>
                <a:cs typeface="Times New Roman" charset="0"/>
              </a:rPr>
              <a:t>B.	</a:t>
            </a:r>
            <a:r>
              <a:rPr lang="en-US" b="1" smtClean="0">
                <a:solidFill>
                  <a:srgbClr val="008000"/>
                </a:solidFill>
                <a:latin typeface="Arial Rounded MT Bold" pitchFamily="34" charset="0"/>
              </a:rPr>
              <a:t>Notions advanced by other biologists have influence:</a:t>
            </a:r>
          </a:p>
          <a:p>
            <a:pPr marL="1482725" lvl="2" indent="-338138" eaLnBrk="1" hangingPunct="1">
              <a:spcAft>
                <a:spcPts val="300"/>
              </a:spcAft>
              <a:buFontTx/>
              <a:buNone/>
            </a:pPr>
            <a:r>
              <a:rPr lang="en-US" b="1" smtClean="0">
                <a:solidFill>
                  <a:srgbClr val="008000"/>
                </a:solidFill>
                <a:latin typeface="Arial Rounded MT Bold" pitchFamily="34" charset="0"/>
                <a:cs typeface="Times New Roman" charset="0"/>
              </a:rPr>
              <a:t>1.	</a:t>
            </a:r>
            <a:r>
              <a:rPr lang="en-US" b="1" smtClean="0">
                <a:solidFill>
                  <a:srgbClr val="008000"/>
                </a:solidFill>
                <a:latin typeface="Arial Rounded MT Bold" pitchFamily="34" charset="0"/>
              </a:rPr>
              <a:t>On voyage, reads Lyell’s </a:t>
            </a:r>
            <a:r>
              <a:rPr lang="en-US" b="1" i="1" smtClean="0">
                <a:solidFill>
                  <a:srgbClr val="008000"/>
                </a:solidFill>
                <a:latin typeface="Arial Rounded MT Bold" pitchFamily="34" charset="0"/>
              </a:rPr>
              <a:t>Principles of Geology</a:t>
            </a:r>
            <a:r>
              <a:rPr lang="en-US" b="1" smtClean="0">
                <a:solidFill>
                  <a:srgbClr val="008000"/>
                </a:solidFill>
                <a:latin typeface="Arial Rounded MT Bold" pitchFamily="34" charset="0"/>
              </a:rPr>
              <a:t>; stressed </a:t>
            </a:r>
            <a:r>
              <a:rPr lang="en-US" b="1" u="sng" smtClean="0">
                <a:solidFill>
                  <a:srgbClr val="008000"/>
                </a:solidFill>
                <a:latin typeface="Arial Rounded MT Bold" pitchFamily="34" charset="0"/>
              </a:rPr>
              <a:t>antiquity of Earth’s history and its continual shaping by natural forces (evolution of land forms).</a:t>
            </a:r>
          </a:p>
        </p:txBody>
      </p:sp>
      <p:pic>
        <p:nvPicPr>
          <p:cNvPr id="8195" name="Picture 3" descr="ag00434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22479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ag0062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j007614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19600"/>
            <a:ext cx="3657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j012667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86200"/>
            <a:ext cx="32766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FF9900"/>
                </a:solidFill>
                <a:latin typeface="Arial Rounded MT Bold" pitchFamily="34" charset="0"/>
              </a:rPr>
              <a:t>Jean Baptiste Lamarck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Arial Rounded MT Bold" pitchFamily="34" charset="0"/>
              </a:rPr>
              <a:t>Use and Disuse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  <a:latin typeface="Arial Rounded MT Bold" pitchFamily="34" charset="0"/>
              </a:rPr>
              <a:t>Inheritance of Acquired Characteristics</a:t>
            </a:r>
          </a:p>
        </p:txBody>
      </p:sp>
      <p:pic>
        <p:nvPicPr>
          <p:cNvPr id="9220" name="Picture 4" descr="giraffes - Lamar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00400"/>
            <a:ext cx="37973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562600"/>
          </a:xfrm>
        </p:spPr>
        <p:txBody>
          <a:bodyPr/>
          <a:lstStyle/>
          <a:p>
            <a:pPr marL="812800" indent="-812800" eaLnBrk="1" hangingPunct="1">
              <a:spcAft>
                <a:spcPts val="300"/>
              </a:spcAft>
              <a:buFontTx/>
              <a:buAutoNum type="romanUcPeriod" startAt="2"/>
            </a:pPr>
            <a:r>
              <a:rPr lang="en-US" b="1" u="sng" smtClean="0">
                <a:solidFill>
                  <a:schemeClr val="bg1"/>
                </a:solidFill>
                <a:latin typeface="Arial Rounded MT Bold" pitchFamily="34" charset="0"/>
              </a:rPr>
              <a:t>Charles Darwin and the Theory of Evolution </a:t>
            </a:r>
          </a:p>
          <a:p>
            <a:pPr marL="812800" indent="-812800" eaLnBrk="1" hangingPunct="1">
              <a:spcAft>
                <a:spcPts val="300"/>
              </a:spcAft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      A.   Darwin’s contribution</a:t>
            </a:r>
            <a:r>
              <a:rPr lang="en-US" sz="2400" b="1" smtClean="0">
                <a:solidFill>
                  <a:schemeClr val="bg1"/>
                </a:solidFill>
                <a:latin typeface="Arial Rounded MT Bold" pitchFamily="34" charset="0"/>
              </a:rPr>
              <a:t>—Story of Darwin’s </a:t>
            </a:r>
          </a:p>
          <a:p>
            <a:pPr marL="1277938" lvl="1" indent="-711200" eaLnBrk="1" hangingPunct="1">
              <a:spcAft>
                <a:spcPts val="300"/>
              </a:spcAft>
              <a:buFontTx/>
              <a:buNone/>
            </a:pPr>
            <a:r>
              <a:rPr lang="en-US" sz="2000" b="1" smtClean="0">
                <a:solidFill>
                  <a:schemeClr val="bg1"/>
                </a:solidFill>
                <a:latin typeface="Arial Rounded MT Bold" pitchFamily="34" charset="0"/>
              </a:rPr>
              <a:t>	voyage of discovery. End to medical studies, </a:t>
            </a:r>
          </a:p>
          <a:p>
            <a:pPr marL="1277938" lvl="1" indent="-711200" eaLnBrk="1" hangingPunct="1">
              <a:spcAft>
                <a:spcPts val="300"/>
              </a:spcAft>
              <a:buFontTx/>
              <a:buNone/>
            </a:pPr>
            <a:r>
              <a:rPr lang="en-US" sz="2000" b="1" smtClean="0">
                <a:solidFill>
                  <a:schemeClr val="bg1"/>
                </a:solidFill>
                <a:latin typeface="Arial Rounded MT Bold" pitchFamily="34" charset="0"/>
              </a:rPr>
              <a:t>	studies theology, sets sail as naturalist on </a:t>
            </a:r>
          </a:p>
          <a:p>
            <a:pPr marL="1277938" lvl="1" indent="-711200" eaLnBrk="1" hangingPunct="1">
              <a:spcAft>
                <a:spcPts val="300"/>
              </a:spcAft>
              <a:buFontTx/>
              <a:buNone/>
            </a:pPr>
            <a:r>
              <a:rPr lang="en-US" sz="2000" b="1" smtClean="0">
                <a:solidFill>
                  <a:schemeClr val="bg1"/>
                </a:solidFill>
                <a:latin typeface="Arial Rounded MT Bold" pitchFamily="34" charset="0"/>
              </a:rPr>
              <a:t>	HMS </a:t>
            </a:r>
            <a:r>
              <a:rPr lang="en-US" sz="2000" b="1" i="1" smtClean="0">
                <a:solidFill>
                  <a:schemeClr val="bg1"/>
                </a:solidFill>
                <a:latin typeface="Arial Rounded MT Bold" pitchFamily="34" charset="0"/>
              </a:rPr>
              <a:t>Beagle</a:t>
            </a:r>
            <a:r>
              <a:rPr lang="en-US" sz="2000" b="1" smtClean="0">
                <a:solidFill>
                  <a:schemeClr val="bg1"/>
                </a:solidFill>
                <a:latin typeface="Arial Rounded MT Bold" pitchFamily="34" charset="0"/>
              </a:rPr>
              <a:t> along coastal South America.</a:t>
            </a:r>
          </a:p>
          <a:p>
            <a:pPr marL="1277938" lvl="1" indent="-711200" eaLnBrk="1" hangingPunct="1">
              <a:spcAft>
                <a:spcPts val="600"/>
              </a:spcAft>
              <a:buFontTx/>
              <a:buAutoNum type="alphaUcPeriod" startAt="2"/>
            </a:pP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Rich diversity of tropical life, mainland and island species, makes deep impression on young Darwin.</a:t>
            </a:r>
          </a:p>
          <a:p>
            <a:pPr marL="1277938" lvl="1" indent="-711200" eaLnBrk="1" hangingPunct="1">
              <a:spcAft>
                <a:spcPts val="600"/>
              </a:spcAft>
              <a:buFontTx/>
              <a:buAutoNum type="alphaUcPeriod" startAt="2"/>
            </a:pPr>
            <a:r>
              <a:rPr lang="en-US" smtClean="0">
                <a:solidFill>
                  <a:schemeClr val="bg1"/>
                </a:solidFill>
              </a:rPr>
              <a:t>Darwin became convinced that the Earth was old and continually changing</a:t>
            </a:r>
          </a:p>
          <a:p>
            <a:pPr marL="1277938" lvl="1" indent="-711200" eaLnBrk="1" hangingPunct="1">
              <a:spcAft>
                <a:spcPts val="600"/>
              </a:spcAft>
              <a:buFontTx/>
              <a:buAutoNum type="alphaUcPeriod" startAt="2"/>
            </a:pPr>
            <a:endParaRPr lang="en-US" b="1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243" name="Picture 1027" descr="na0149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278313"/>
            <a:ext cx="33528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28" descr="S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768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Darwin’s Voyage</a:t>
            </a:r>
          </a:p>
        </p:txBody>
      </p:sp>
      <p:pic>
        <p:nvPicPr>
          <p:cNvPr id="11267" name="Picture 3" descr="FG16_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80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1030</TotalTime>
  <Words>1195</Words>
  <Application>Microsoft Office PowerPoint</Application>
  <PresentationFormat>On-screen Show (4:3)</PresentationFormat>
  <Paragraphs>242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Apex</vt:lpstr>
      <vt:lpstr>Slide 1</vt:lpstr>
      <vt:lpstr>Slide 2</vt:lpstr>
      <vt:lpstr>Slide 3</vt:lpstr>
      <vt:lpstr>Uniformitarianism</vt:lpstr>
      <vt:lpstr>Slide 5</vt:lpstr>
      <vt:lpstr>Slide 6</vt:lpstr>
      <vt:lpstr>Jean Baptiste Lamarck</vt:lpstr>
      <vt:lpstr>Slide 8</vt:lpstr>
      <vt:lpstr>Darwin’s Voyage</vt:lpstr>
      <vt:lpstr>Galapagos Islands</vt:lpstr>
      <vt:lpstr>Slide 11</vt:lpstr>
      <vt:lpstr>Darwin’s Theory of Evolution by Natural Selection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13.2  The study of fossils provides strong evidence for evolution</vt:lpstr>
      <vt:lpstr>Slide 21</vt:lpstr>
      <vt:lpstr>Darwin’s Finches</vt:lpstr>
      <vt:lpstr>Slide 23</vt:lpstr>
      <vt:lpstr>Homologous Structures – similar morphology, even if function is different, indicates a close evolutionary relationship </vt:lpstr>
      <vt:lpstr>13.3  A mass of evidence validates the  evolutionary view of life</vt:lpstr>
      <vt:lpstr>Analogous Structures – demonstrate organisms are not related evolutionarily – similar function, different morphology</vt:lpstr>
      <vt:lpstr>3. Comparative Embryology</vt:lpstr>
      <vt:lpstr>Slide 28</vt:lpstr>
      <vt:lpstr>Slide 29</vt:lpstr>
      <vt:lpstr>5. Similarities in DNA show how closely related organisms are to each other. </vt:lpstr>
      <vt:lpstr>Slide 31</vt:lpstr>
      <vt:lpstr>Slide 32</vt:lpstr>
      <vt:lpstr>Evolution Observed: Peppered Moths</vt:lpstr>
      <vt:lpstr>Slide 34</vt:lpstr>
      <vt:lpstr>Humans have Artificailly Selected organisms for a long time</vt:lpstr>
      <vt:lpstr>Slide 36</vt:lpstr>
      <vt:lpstr>What is a SPECIES?</vt:lpstr>
      <vt:lpstr>These organisms are not new species…Why?</vt:lpstr>
      <vt:lpstr>Origin of Species</vt:lpstr>
      <vt:lpstr>  2. Variation and Adaptation</vt:lpstr>
      <vt:lpstr>a.  Mutations</vt:lpstr>
      <vt:lpstr>b. Most variations are not caused by mutations</vt:lpstr>
      <vt:lpstr>Adaptation</vt:lpstr>
      <vt:lpstr>Adaptive Radiation</vt:lpstr>
      <vt:lpstr>Biodiversity</vt:lpstr>
      <vt:lpstr>Divergent Evolution</vt:lpstr>
      <vt:lpstr>Slide 47</vt:lpstr>
      <vt:lpstr>Convergent Evolution</vt:lpstr>
      <vt:lpstr>Coevolution</vt:lpstr>
      <vt:lpstr>Slide 50</vt:lpstr>
      <vt:lpstr>Slide 51</vt:lpstr>
    </vt:vector>
  </TitlesOfParts>
  <Company>Hercules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Anthony M. Maffia, III</dc:creator>
  <cp:lastModifiedBy>Dana  E. Slaughter</cp:lastModifiedBy>
  <cp:revision>41</cp:revision>
  <dcterms:created xsi:type="dcterms:W3CDTF">1999-09-27T18:23:14Z</dcterms:created>
  <dcterms:modified xsi:type="dcterms:W3CDTF">2010-03-24T19:02:23Z</dcterms:modified>
</cp:coreProperties>
</file>