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367" r:id="rId2"/>
    <p:sldId id="414" r:id="rId3"/>
    <p:sldId id="368" r:id="rId4"/>
    <p:sldId id="376" r:id="rId5"/>
    <p:sldId id="373" r:id="rId6"/>
    <p:sldId id="369" r:id="rId7"/>
    <p:sldId id="370" r:id="rId8"/>
    <p:sldId id="372" r:id="rId9"/>
    <p:sldId id="374" r:id="rId10"/>
    <p:sldId id="425" r:id="rId11"/>
    <p:sldId id="426" r:id="rId12"/>
    <p:sldId id="427" r:id="rId13"/>
    <p:sldId id="428" r:id="rId14"/>
    <p:sldId id="429" r:id="rId15"/>
    <p:sldId id="431" r:id="rId16"/>
    <p:sldId id="430" r:id="rId17"/>
    <p:sldId id="415" r:id="rId18"/>
    <p:sldId id="416" r:id="rId19"/>
    <p:sldId id="377" r:id="rId20"/>
    <p:sldId id="378" r:id="rId21"/>
    <p:sldId id="379" r:id="rId22"/>
    <p:sldId id="382" r:id="rId23"/>
    <p:sldId id="380" r:id="rId24"/>
    <p:sldId id="381" r:id="rId25"/>
    <p:sldId id="383" r:id="rId26"/>
    <p:sldId id="417" r:id="rId27"/>
    <p:sldId id="384" r:id="rId28"/>
    <p:sldId id="418" r:id="rId29"/>
    <p:sldId id="387" r:id="rId30"/>
    <p:sldId id="433" r:id="rId31"/>
    <p:sldId id="389" r:id="rId32"/>
    <p:sldId id="432" r:id="rId33"/>
    <p:sldId id="407" r:id="rId34"/>
    <p:sldId id="408" r:id="rId35"/>
    <p:sldId id="390" r:id="rId36"/>
    <p:sldId id="420" r:id="rId37"/>
    <p:sldId id="410" r:id="rId38"/>
    <p:sldId id="411" r:id="rId39"/>
    <p:sldId id="394" r:id="rId40"/>
    <p:sldId id="412" r:id="rId41"/>
    <p:sldId id="413" r:id="rId42"/>
    <p:sldId id="423" r:id="rId43"/>
    <p:sldId id="401" r:id="rId44"/>
    <p:sldId id="404" r:id="rId45"/>
    <p:sldId id="421" r:id="rId46"/>
    <p:sldId id="403" r:id="rId47"/>
    <p:sldId id="422" r:id="rId4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599"/>
    <a:srgbClr val="000000"/>
    <a:srgbClr val="CC0000"/>
    <a:srgbClr val="FFCC18"/>
    <a:srgbClr val="660000"/>
    <a:srgbClr val="FFCC00"/>
    <a:srgbClr val="40458C"/>
    <a:srgbClr val="6F89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97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2792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 smtClean="0"/>
            </a:lvl1pPr>
          </a:lstStyle>
          <a:p>
            <a:pPr>
              <a:defRPr/>
            </a:pPr>
            <a:fld id="{6D1DDAF7-4926-4200-B26A-FFDA97A1260C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>
                <a:ea typeface="+mn-ea"/>
              </a:rPr>
              <a:t>Division Ave. High School	Ms. Foglia</a:t>
            </a:r>
            <a:endParaRPr lang="en-US" sz="1800" b="1">
              <a:ea typeface="+mn-ea"/>
            </a:endParaRPr>
          </a:p>
          <a:p>
            <a:pPr>
              <a:tabLst>
                <a:tab pos="6170613" algn="r"/>
              </a:tabLst>
              <a:defRPr/>
            </a:pPr>
            <a:r>
              <a:rPr lang="en-US" sz="1400" b="1">
                <a:ea typeface="+mn-ea"/>
              </a:rPr>
              <a:t>AP Biology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endParaRPr lang="en-US" noProof="0" smtClean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fld id="{C8C43A44-DD10-49CC-8C21-ADD39FAF6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346075" indent="-112713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690563" indent="-122238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AE2B7-47DA-4EB3-B4AD-1E4DEBB4EC0F}" type="slidenum">
              <a:rPr lang="en-US"/>
              <a:pPr/>
              <a:t>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53A7F-1D65-439C-A6D1-678EF24CE173}" type="slidenum">
              <a:rPr lang="en-GB"/>
              <a:pPr/>
              <a:t>11</a:t>
            </a:fld>
            <a:endParaRPr lang="en-GB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50B77-9ABD-4C2F-B7C5-BA877C1F7D19}" type="slidenum">
              <a:rPr lang="en-GB"/>
              <a:pPr/>
              <a:t>12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118EA-128A-4A9B-954C-67A11CBA5E05}" type="slidenum">
              <a:rPr lang="en-GB"/>
              <a:pPr/>
              <a:t>13</a:t>
            </a:fld>
            <a:endParaRPr lang="en-GB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75A05-364D-4BC4-9616-AD98D8CAB441}" type="slidenum">
              <a:rPr lang="en-GB"/>
              <a:pPr/>
              <a:t>14</a:t>
            </a:fld>
            <a:endParaRPr lang="en-GB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E2745-91A9-48EB-B01E-0BD80A653FB2}" type="slidenum">
              <a:rPr lang="en-GB"/>
              <a:pPr/>
              <a:t>15</a:t>
            </a:fld>
            <a:endParaRPr lang="en-GB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A353D-B030-4822-BAE4-829529D719C0}" type="slidenum">
              <a:rPr lang="en-GB"/>
              <a:pPr/>
              <a:t>16</a:t>
            </a:fld>
            <a:endParaRPr lang="en-GB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0AA5B-C857-4BD0-80D2-480825327843}" type="slidenum">
              <a:rPr lang="en-US"/>
              <a:pPr/>
              <a:t>19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32A20-F562-4745-8A62-B8EDEDA10B89}" type="slidenum">
              <a:rPr lang="en-US"/>
              <a:pPr/>
              <a:t>20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>
                <a:srgbClr val="339933"/>
              </a:buClr>
            </a:pPr>
            <a:r>
              <a:rPr lang="en-US" sz="800" smtClean="0">
                <a:solidFill>
                  <a:srgbClr val="000000"/>
                </a:solidFill>
              </a:rPr>
              <a:t>Certain bacterial infections can induce an overwhelming systemic inflammatory response leading to a condition known as </a:t>
            </a:r>
            <a:r>
              <a:rPr lang="en-US" sz="800" i="1" smtClean="0">
                <a:solidFill>
                  <a:srgbClr val="000000"/>
                </a:solidFill>
              </a:rPr>
              <a:t>septic shock</a:t>
            </a:r>
            <a:r>
              <a:rPr lang="en-US" sz="80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</a:pPr>
            <a:r>
              <a:rPr lang="en-US" sz="800" smtClean="0">
                <a:solidFill>
                  <a:srgbClr val="000000"/>
                </a:solidFill>
              </a:rPr>
              <a:t>Characterized by high fever and low blood pressure, septic shock is the most common cause of death in U.S. critical care units.</a:t>
            </a:r>
          </a:p>
          <a:p>
            <a:pPr eaLnBrk="1" hangingPunct="1">
              <a:buClr>
                <a:srgbClr val="339933"/>
              </a:buClr>
            </a:pPr>
            <a:r>
              <a:rPr lang="en-US" sz="800" smtClean="0">
                <a:solidFill>
                  <a:srgbClr val="000000"/>
                </a:solidFill>
              </a:rPr>
              <a:t>Clearly, while local inflammation is an essential step toward healing, widespread inflammation can be devastating.</a:t>
            </a:r>
            <a:endParaRPr lang="en-US" sz="8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7E1F1-11EC-4E3C-82B2-BE2976818683}" type="slidenum">
              <a:rPr lang="en-US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4B76D-2C65-4525-AAB7-0EFA3629A4C3}" type="slidenum">
              <a:rPr lang="en-US"/>
              <a:pPr/>
              <a:t>22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BFCCD-BDE9-44E5-BDCF-11D0F3FDCB4A}" type="slidenum">
              <a:rPr lang="en-US"/>
              <a:pPr/>
              <a:t>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9C307-91C6-4FBD-B32E-8E1FD8C03283}" type="slidenum">
              <a:rPr lang="en-US"/>
              <a:pPr/>
              <a:t>23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Tens of millions of different T cells are produced, each one specializing in the recognition of oen particar antigen.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B6DBC-4085-44A2-B894-DE87890915B5}" type="slidenum">
              <a:rPr lang="en-US"/>
              <a:pPr/>
              <a:t>24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21E6A-C582-494B-9D7E-7E4BA264899C}" type="slidenum">
              <a:rPr lang="en-US"/>
              <a:pPr/>
              <a:t>25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8A049-852A-4D07-B2C2-C41471AABF1C}" type="slidenum">
              <a:rPr lang="en-US"/>
              <a:pPr/>
              <a:t>27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Antibody </a:t>
            </a:r>
            <a:r>
              <a:rPr lang="en-US" b="1" dirty="0" err="1" smtClean="0"/>
              <a:t>opsonization</a:t>
            </a:r>
            <a:r>
              <a:rPr lang="en-US" b="1" dirty="0" smtClean="0"/>
              <a:t>…</a:t>
            </a:r>
            <a:r>
              <a:rPr lang="en-US" dirty="0" smtClean="0"/>
              <a:t>Is the process by which a pathogen is marked for ingestion and destruction by a phagocyte.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43A44-DD10-49CC-8C21-ADD39FAF6C6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E1A81-0CD5-4DB8-A788-B2AA2998A050}" type="slidenum">
              <a:rPr lang="en-US"/>
              <a:pPr/>
              <a:t>29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777F9-6BE7-4CDC-8EFE-17B35A6CA0E4}" type="slidenum">
              <a:rPr lang="en-US"/>
              <a:pPr/>
              <a:t>31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03BA3-3E53-4204-A533-2D8A73FED4C9}" type="slidenum">
              <a:rPr lang="en-US"/>
              <a:pPr/>
              <a:t>33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69863" indent="-169863" eaLnBrk="1" hangingPunct="1">
              <a:buFont typeface="Wingdings" pitchFamily="2" charset="2"/>
              <a:buChar char="§"/>
            </a:pPr>
            <a:r>
              <a:rPr lang="en-US" smtClean="0"/>
              <a:t>Poliomyelitis (polio) is caused by a virus that enters the body through the mouth. The virus multiplies in the intestine and invades the nervous system. It can cause total paralysis in a matter of hours.</a:t>
            </a:r>
          </a:p>
          <a:p>
            <a:pPr marL="169863" indent="-169863" eaLnBrk="1" hangingPunct="1">
              <a:buFont typeface="Wingdings" pitchFamily="2" charset="2"/>
              <a:buChar char="§"/>
            </a:pPr>
            <a:r>
              <a:rPr lang="en-US" smtClean="0"/>
              <a:t>One in 200 infections leads to irreversible paralysis. Among those paralyzed, 5-10 percent die when their breathing muscles are immobilized.</a:t>
            </a:r>
          </a:p>
          <a:p>
            <a:pPr marL="169863" indent="-169863" eaLnBrk="1" hangingPunct="1">
              <a:buFont typeface="Wingdings" pitchFamily="2" charset="2"/>
              <a:buChar char="§"/>
            </a:pPr>
            <a:r>
              <a:rPr lang="en-US" smtClean="0"/>
              <a:t>Polio mainly affects children under age 5.</a:t>
            </a:r>
          </a:p>
          <a:p>
            <a:pPr marL="169863" indent="-169863" eaLnBrk="1" hangingPunct="1">
              <a:buFont typeface="Wingdings" pitchFamily="2" charset="2"/>
              <a:buChar char="§"/>
            </a:pPr>
            <a:r>
              <a:rPr lang="en-US" smtClean="0"/>
              <a:t>Salk vaccine = inactivated poliovirus vaccine (IPV), based on poliovirus grown in a type of monkey kidney tissue culture, which is chemically inactivated with formalin</a:t>
            </a:r>
          </a:p>
          <a:p>
            <a:pPr marL="169863" indent="-169863" eaLnBrk="1" hangingPunct="1">
              <a:buFont typeface="Wingdings" pitchFamily="2" charset="2"/>
              <a:buChar char="§"/>
            </a:pPr>
            <a:r>
              <a:rPr lang="en-US" smtClean="0"/>
              <a:t>Sabin vaccine = oral polio vaccine (OPV) using live but weakened (attenuated) virus, produced by the repeated passage of the virus through non-human cells at sub-physiological temperatures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F0160-B727-4E70-ABEB-265AC520830B}" type="slidenum">
              <a:rPr lang="en-US"/>
              <a:pPr/>
              <a:t>34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 1916 The first major polio epidemic strikes in the United States; 27,000 people suffer paralysis and 6,000 die. Increasing numbers of outbreaks occur each year.</a:t>
            </a:r>
          </a:p>
          <a:p>
            <a:pPr eaLnBrk="1" hangingPunct="1"/>
            <a:r>
              <a:rPr lang="en-US" smtClean="0"/>
              <a:t>1921 Franklin D. Roosevelt is diagnosed with polio.</a:t>
            </a:r>
          </a:p>
          <a:p>
            <a:pPr eaLnBrk="1" hangingPunct="1"/>
            <a:r>
              <a:rPr lang="en-US" smtClean="0"/>
              <a:t>1928 Iron lungs are introduced to help patients with acute polio breathe.</a:t>
            </a:r>
          </a:p>
          <a:p>
            <a:pPr eaLnBrk="1" hangingPunct="1"/>
            <a:r>
              <a:rPr lang="en-US" smtClean="0"/>
              <a:t>1932 Franklin D. Roosevelt is elected President of the United States</a:t>
            </a:r>
          </a:p>
          <a:p>
            <a:pPr eaLnBrk="1" hangingPunct="1"/>
            <a:r>
              <a:rPr lang="en-US" smtClean="0"/>
              <a:t>1949 Dr. John Enders, Dr. Frederick Robbins and Dr. Thomas Weller develop a way to grow poliovirus in tissue culture, a breakthrough that aided in the creation of the polio vaccine. Their work earned the three scientists the Nobel Prize in physiology and medicine in 1954.</a:t>
            </a:r>
          </a:p>
          <a:p>
            <a:pPr eaLnBrk="1" hangingPunct="1"/>
            <a:r>
              <a:rPr lang="en-US" smtClean="0"/>
              <a:t>1952 The United States reports 57,628 polio cases -- the worst U.S. epidemic on record.</a:t>
            </a:r>
          </a:p>
          <a:p>
            <a:pPr eaLnBrk="1" hangingPunct="1"/>
            <a:r>
              <a:rPr lang="en-US" smtClean="0"/>
              <a:t>1979 The last U.S. case of polio caused by wild poliovirus is reported.</a:t>
            </a:r>
          </a:p>
          <a:p>
            <a:pPr eaLnBrk="1" hangingPunct="1"/>
            <a:r>
              <a:rPr lang="en-US" smtClean="0"/>
              <a:t>1988 Worldwide, polio continues to affect some 350,000 people in 125 countries.</a:t>
            </a:r>
          </a:p>
          <a:p>
            <a:pPr eaLnBrk="1" hangingPunct="1"/>
            <a:r>
              <a:rPr lang="en-US" smtClean="0"/>
              <a:t>1994 The Americas are certified polio-free.</a:t>
            </a:r>
          </a:p>
          <a:p>
            <a:pPr eaLnBrk="1" hangingPunct="1"/>
            <a:r>
              <a:rPr lang="en-US" smtClean="0"/>
              <a:t>2000 The Western Pacific region is certified polio-free.</a:t>
            </a:r>
          </a:p>
          <a:p>
            <a:pPr eaLnBrk="1" hangingPunct="1"/>
            <a:r>
              <a:rPr lang="en-US" smtClean="0"/>
              <a:t>2002 Europe is certified polio-free.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8FA71-C35A-4910-AB4A-55D54B9ED6A3}" type="slidenum">
              <a:rPr lang="en-US"/>
              <a:pPr/>
              <a:t>35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91AC7-FED6-4A3F-9BFF-3A271B5CDCBE}" type="slidenum">
              <a:rPr lang="en-US"/>
              <a:pPr/>
              <a:t>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1D6EC-4CE3-44BC-9F98-AAFF9CE4F2D7}" type="slidenum">
              <a:rPr lang="en-US"/>
              <a:pPr/>
              <a:t>36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7381-BA67-4396-87A6-2F1817F8B8CF}" type="slidenum">
              <a:rPr lang="en-US"/>
              <a:pPr/>
              <a:t>37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9E95F-13DB-496B-B71B-32001D966777}" type="slidenum">
              <a:rPr lang="en-US"/>
              <a:pPr/>
              <a:t>38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6B915-3D93-4E3C-9469-0896A293190E}" type="slidenum">
              <a:rPr lang="en-US"/>
              <a:pPr/>
              <a:t>39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08450-CC6A-464E-A009-A11E7C9FFF11}" type="slidenum">
              <a:rPr lang="en-US"/>
              <a:pPr/>
              <a:t>40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02D63-E66C-4380-BA6E-648729A851A8}" type="slidenum">
              <a:rPr lang="en-US"/>
              <a:pPr/>
              <a:t>41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0B22E-084D-4782-86EA-CC5A55B940FA}" type="slidenum">
              <a:rPr lang="en-US"/>
              <a:pPr/>
              <a:t>42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11AF6-570E-466E-B2E3-FACDAB157795}" type="slidenum">
              <a:rPr lang="en-US"/>
              <a:pPr/>
              <a:t>43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528D0-A808-4EF4-800B-480577A0A569}" type="slidenum">
              <a:rPr lang="en-US"/>
              <a:pPr/>
              <a:t>44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8F5DC7-E767-45E2-91F9-1B6D333CC236}" type="slidenum">
              <a:rPr lang="en-US"/>
              <a:pPr/>
              <a:t>45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BA4C0-6930-41E9-A896-074EB3EC4DB4}" type="slidenum">
              <a:rPr lang="en-US"/>
              <a:pPr/>
              <a:t>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46575-67BB-41B1-9B50-8C9C6B862A8A}" type="slidenum">
              <a:rPr lang="en-US"/>
              <a:pPr/>
              <a:t>46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257C8-911E-46FA-B0B6-9560F6E921AD}" type="slidenum">
              <a:rPr lang="en-US"/>
              <a:pPr/>
              <a:t>47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B55B0-51CB-4494-B26F-B2616D2EF5F2}" type="slidenum">
              <a:rPr lang="en-US"/>
              <a:pPr/>
              <a:t>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0C9BF-92F4-410E-B16D-D9810AEEBBE1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B384F-33F9-432E-B6C7-5BEF99297CBC}" type="slidenum">
              <a:rPr lang="en-US"/>
              <a:pPr/>
              <a:t>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DE354F-8986-4F26-9844-8F0B7CF78A33}" type="slidenum">
              <a:rPr lang="en-US"/>
              <a:pPr/>
              <a:t>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FB82B-AA96-4419-AF05-746B7F741549}" type="slidenum">
              <a:rPr lang="en-GB"/>
              <a:pPr/>
              <a:t>10</a:t>
            </a:fld>
            <a:endParaRPr lang="en-GB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+mn-ea"/>
            </a:endParaRP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4" y="1154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6" y="962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8" y="1106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/>
              <a:t>AP Biology</a:t>
            </a:r>
            <a:endParaRPr lang="en-US">
              <a:latin typeface="Times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ea typeface="+mn-ea"/>
              </a:defRPr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+mn-ea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/>
              <a:t>AP Biology</a:t>
            </a:r>
            <a:endParaRPr lang="en-US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2" charset="2"/>
        <a:buChar char="§"/>
        <a:defRPr sz="3000" b="1">
          <a:solidFill>
            <a:srgbClr val="0F116A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8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§"/>
        <a:defRPr sz="2400" b="1">
          <a:solidFill>
            <a:srgbClr val="0F116A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507470/student_view0/chapter22/animation__the_immune_response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audio" Target="../media/audio5.wav"/><Relationship Id="rId10" Type="http://schemas.openxmlformats.org/officeDocument/2006/relationships/image" Target="../media/image42.png"/><Relationship Id="rId4" Type="http://schemas.openxmlformats.org/officeDocument/2006/relationships/audio" Target="../media/audio4.wav"/><Relationship Id="rId9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audio" Target="../media/audio5.wav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wmf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13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4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5.wav"/><Relationship Id="rId4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5.wav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2007-2008</a:t>
            </a:r>
            <a:endParaRPr lang="en-US" b="0" smtClean="0">
              <a:ea typeface="ＭＳ Ｐゴシック" charset="-128"/>
            </a:endParaRPr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4"/>
          <a:srcRect l="22501" r="45000"/>
          <a:stretch>
            <a:fillRect/>
          </a:stretch>
        </p:blipFill>
        <p:spPr bwMode="auto">
          <a:xfrm>
            <a:off x="6905625" y="1668463"/>
            <a:ext cx="22463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430463" y="2779713"/>
            <a:ext cx="46053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Immune / Lymphatic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System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0363"/>
            <a:ext cx="2582863" cy="223043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696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13" y="3432175"/>
            <a:ext cx="253682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2667000" y="5638800"/>
            <a:ext cx="18923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200" b="1">
                <a:solidFill>
                  <a:srgbClr val="0F116A"/>
                </a:solidFill>
              </a:rPr>
              <a:t>lymphocytes</a:t>
            </a:r>
          </a:p>
          <a:p>
            <a:pPr algn="l"/>
            <a:r>
              <a:rPr lang="en-US" sz="2200" b="1">
                <a:solidFill>
                  <a:srgbClr val="0F116A"/>
                </a:solidFill>
              </a:rPr>
              <a:t>attacking</a:t>
            </a:r>
          </a:p>
          <a:p>
            <a:pPr algn="l"/>
            <a:r>
              <a:rPr lang="en-US" sz="2200" b="1">
                <a:solidFill>
                  <a:srgbClr val="0F116A"/>
                </a:solidFill>
              </a:rPr>
              <a:t>cancer cell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7239000" y="457200"/>
            <a:ext cx="1744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>
                <a:solidFill>
                  <a:srgbClr val="0F116A"/>
                </a:solidFill>
              </a:rPr>
              <a:t>phagocytic leukocyte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323013" y="601980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200" b="1">
                <a:solidFill>
                  <a:srgbClr val="0F116A"/>
                </a:solidFill>
              </a:rPr>
              <a:t>lymph</a:t>
            </a:r>
          </a:p>
          <a:p>
            <a:pPr algn="r"/>
            <a:r>
              <a:rPr lang="en-US" sz="2200" b="1">
                <a:solidFill>
                  <a:srgbClr val="0F116A"/>
                </a:solidFill>
              </a:rPr>
              <a:t>system</a:t>
            </a:r>
            <a:endParaRPr lang="en-US" sz="3000" b="1">
              <a:solidFill>
                <a:srgbClr val="0F116A"/>
              </a:solidFill>
            </a:endParaRPr>
          </a:p>
        </p:txBody>
      </p:sp>
      <p:pic>
        <p:nvPicPr>
          <p:cNvPr id="3082" name="Picture 10" descr="masked pengui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050" y="1541463"/>
            <a:ext cx="160337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5" name="AutoShape 11"/>
          <p:cNvSpPr>
            <a:spLocks noChangeArrowheads="1"/>
          </p:cNvSpPr>
          <p:nvPr/>
        </p:nvSpPr>
        <p:spPr bwMode="auto">
          <a:xfrm flipH="1">
            <a:off x="1860550" y="539750"/>
            <a:ext cx="2135188" cy="1011238"/>
          </a:xfrm>
          <a:prstGeom prst="wedgeEllipseCallout">
            <a:avLst>
              <a:gd name="adj1" fmla="val 68287"/>
              <a:gd name="adj2" fmla="val 8610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Fighting the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Enemy Within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9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Phagocytic</a:t>
            </a:r>
            <a:r>
              <a:rPr lang="en-GB" dirty="0" smtClean="0"/>
              <a:t> WBC’s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Produced throughout life by the bone marrow.</a:t>
            </a:r>
          </a:p>
          <a:p>
            <a:r>
              <a:rPr lang="en-GB" dirty="0"/>
              <a:t>Scavengers – remove dead cells and microorganisms.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2" name="Picture 4" descr="Phagocytes and Their Relati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Neutrophils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56846" y="1934307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60% of WBCs</a:t>
            </a:r>
          </a:p>
          <a:p>
            <a:pPr>
              <a:lnSpc>
                <a:spcPct val="90000"/>
              </a:lnSpc>
            </a:pPr>
            <a:r>
              <a:rPr lang="en-GB" dirty="0"/>
              <a:t>‘Patrol tissues’ as they </a:t>
            </a:r>
            <a:r>
              <a:rPr lang="en-GB" u="sng" dirty="0"/>
              <a:t>squeeze out </a:t>
            </a:r>
            <a:r>
              <a:rPr lang="en-GB" dirty="0"/>
              <a:t>of the capillaries.</a:t>
            </a:r>
          </a:p>
          <a:p>
            <a:pPr>
              <a:lnSpc>
                <a:spcPct val="90000"/>
              </a:lnSpc>
            </a:pPr>
            <a:r>
              <a:rPr lang="en-GB" dirty="0"/>
              <a:t>Large numbers are released during infections</a:t>
            </a:r>
          </a:p>
          <a:p>
            <a:pPr>
              <a:lnSpc>
                <a:spcPct val="90000"/>
              </a:lnSpc>
            </a:pPr>
            <a:r>
              <a:rPr lang="en-GB" u="sng" dirty="0"/>
              <a:t>Short lived </a:t>
            </a:r>
            <a:r>
              <a:rPr lang="en-GB" dirty="0"/>
              <a:t>– die after digesting bacteria</a:t>
            </a:r>
          </a:p>
          <a:p>
            <a:pPr>
              <a:lnSpc>
                <a:spcPct val="90000"/>
              </a:lnSpc>
            </a:pPr>
            <a:r>
              <a:rPr lang="en-GB" dirty="0"/>
              <a:t>Dead </a:t>
            </a:r>
            <a:r>
              <a:rPr lang="en-GB" dirty="0" err="1"/>
              <a:t>neutrophils</a:t>
            </a:r>
            <a:r>
              <a:rPr lang="en-GB" dirty="0"/>
              <a:t> make up a large proportion of </a:t>
            </a:r>
            <a:r>
              <a:rPr lang="en-GB" dirty="0" smtClean="0"/>
              <a:t>pus.</a:t>
            </a:r>
            <a:endParaRPr lang="en-GB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13317" name="Picture 5" descr="normvt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88913"/>
            <a:ext cx="2638425" cy="239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9191"/>
            <a:ext cx="7772400" cy="762000"/>
          </a:xfrm>
        </p:spPr>
        <p:txBody>
          <a:bodyPr/>
          <a:lstStyle/>
          <a:p>
            <a:r>
              <a:rPr lang="en-GB" dirty="0"/>
              <a:t>Macrophages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Larger than </a:t>
            </a:r>
            <a:r>
              <a:rPr lang="en-GB" dirty="0" err="1"/>
              <a:t>neutrophils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</a:pPr>
            <a:r>
              <a:rPr lang="en-GB" u="sng" dirty="0"/>
              <a:t>Found in the organs, not the blood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</a:pPr>
            <a:r>
              <a:rPr lang="en-GB" dirty="0"/>
              <a:t>Made in bone marrow as </a:t>
            </a:r>
            <a:r>
              <a:rPr lang="en-GB" dirty="0" err="1">
                <a:solidFill>
                  <a:srgbClr val="FF0000"/>
                </a:solidFill>
              </a:rPr>
              <a:t>monocytes</a:t>
            </a:r>
            <a:r>
              <a:rPr lang="en-GB" dirty="0"/>
              <a:t>, called macrophages once they reach organs.</a:t>
            </a:r>
          </a:p>
          <a:p>
            <a:pPr>
              <a:lnSpc>
                <a:spcPct val="90000"/>
              </a:lnSpc>
            </a:pPr>
            <a:r>
              <a:rPr lang="en-GB" u="sng" dirty="0"/>
              <a:t>Long lived</a:t>
            </a:r>
          </a:p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FF0000"/>
                </a:solidFill>
              </a:rPr>
              <a:t>Initiate</a:t>
            </a:r>
            <a:r>
              <a:rPr lang="en-GB" dirty="0"/>
              <a:t> immune responses as they </a:t>
            </a:r>
            <a:r>
              <a:rPr lang="en-GB" u="sng" dirty="0"/>
              <a:t>display antigens from the pathogens </a:t>
            </a:r>
            <a:r>
              <a:rPr lang="en-GB" dirty="0"/>
              <a:t>to the lymphocytes.</a:t>
            </a:r>
            <a:endParaRPr lang="en-GB" b="1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14343" name="Picture 7" descr="macroph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33375"/>
            <a:ext cx="2247900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5533" y="516988"/>
            <a:ext cx="7772400" cy="762000"/>
          </a:xfrm>
        </p:spPr>
        <p:txBody>
          <a:bodyPr/>
          <a:lstStyle/>
          <a:p>
            <a:r>
              <a:rPr lang="en-GB" dirty="0"/>
              <a:t>Macrophages</a:t>
            </a:r>
            <a:endParaRPr lang="en-US" dirty="0"/>
          </a:p>
        </p:txBody>
      </p:sp>
      <p:pic>
        <p:nvPicPr>
          <p:cNvPr id="24580" name="Picture 4" descr="macroph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33375"/>
            <a:ext cx="2247900" cy="1485900"/>
          </a:xfrm>
          <a:prstGeom prst="rect">
            <a:avLst/>
          </a:prstGeom>
          <a:noFill/>
        </p:spPr>
      </p:pic>
      <p:pic>
        <p:nvPicPr>
          <p:cNvPr id="24582" name="Picture 6" descr="Agpres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604" y="1175076"/>
            <a:ext cx="5863034" cy="547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Phagocytosis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If cells are under attack they release </a:t>
            </a:r>
            <a:r>
              <a:rPr lang="en-GB" sz="2800" dirty="0" smtClean="0">
                <a:solidFill>
                  <a:srgbClr val="FF0000"/>
                </a:solidFill>
              </a:rPr>
              <a:t>histamine as part of immune response.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/>
              <a:t>Histamine plus chemicals from pathogens mean </a:t>
            </a:r>
            <a:r>
              <a:rPr lang="en-GB" sz="2800" dirty="0" err="1">
                <a:solidFill>
                  <a:srgbClr val="FF0000"/>
                </a:solidFill>
              </a:rPr>
              <a:t>neutrophils</a:t>
            </a:r>
            <a:r>
              <a:rPr lang="en-GB" sz="2800" dirty="0"/>
              <a:t> are attracted to the site of attack.</a:t>
            </a:r>
          </a:p>
          <a:p>
            <a:r>
              <a:rPr lang="en-GB" sz="2800" dirty="0"/>
              <a:t>Pathogens are attached to antibodies and </a:t>
            </a:r>
            <a:r>
              <a:rPr lang="en-GB" sz="2800" dirty="0" err="1"/>
              <a:t>neutrophils</a:t>
            </a:r>
            <a:r>
              <a:rPr lang="en-GB" sz="2800" dirty="0"/>
              <a:t> have </a:t>
            </a:r>
            <a:r>
              <a:rPr lang="en-GB" sz="2800" dirty="0">
                <a:solidFill>
                  <a:srgbClr val="FF0000"/>
                </a:solidFill>
              </a:rPr>
              <a:t>antibody receptors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Enodcytosis</a:t>
            </a:r>
            <a:r>
              <a:rPr lang="en-GB" sz="2800" dirty="0"/>
              <a:t> of </a:t>
            </a:r>
            <a:r>
              <a:rPr lang="en-GB" sz="2800" dirty="0" err="1"/>
              <a:t>neutrophil</a:t>
            </a:r>
            <a:r>
              <a:rPr lang="en-GB" sz="2800" dirty="0"/>
              <a:t> membrane </a:t>
            </a:r>
            <a:r>
              <a:rPr lang="en-GB" sz="2800" dirty="0">
                <a:sym typeface="Wingdings" pitchFamily="2" charset="2"/>
              </a:rPr>
              <a:t> </a:t>
            </a:r>
            <a:r>
              <a:rPr lang="en-GB" sz="2800" dirty="0" err="1">
                <a:sym typeface="Wingdings" pitchFamily="2" charset="2"/>
              </a:rPr>
              <a:t>phagocytic</a:t>
            </a:r>
            <a:r>
              <a:rPr lang="en-GB" sz="2800" dirty="0">
                <a:sym typeface="Wingdings" pitchFamily="2" charset="2"/>
              </a:rPr>
              <a:t> vacuole.</a:t>
            </a:r>
          </a:p>
          <a:p>
            <a:r>
              <a:rPr lang="en-GB" sz="2800" dirty="0" err="1"/>
              <a:t>Lysosomes</a:t>
            </a:r>
            <a:r>
              <a:rPr lang="en-GB" sz="2800" dirty="0"/>
              <a:t> attach to </a:t>
            </a:r>
            <a:r>
              <a:rPr lang="en-GB" sz="2800" dirty="0" err="1"/>
              <a:t>phagocytic</a:t>
            </a:r>
            <a:r>
              <a:rPr lang="en-GB" sz="2800" dirty="0"/>
              <a:t> vacuole </a:t>
            </a:r>
            <a:r>
              <a:rPr lang="en-GB" sz="2800" dirty="0">
                <a:sym typeface="Wingdings" pitchFamily="2" charset="2"/>
              </a:rPr>
              <a:t> pathogen digested by proteases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Phagocytosis</a:t>
            </a:r>
            <a:endParaRPr lang="en-US" dirty="0"/>
          </a:p>
        </p:txBody>
      </p:sp>
      <p:pic>
        <p:nvPicPr>
          <p:cNvPr id="17413" name="Picture 5" descr="16-08a_phagocytosis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8713788" cy="5218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Destroying cells gone bad!</a:t>
            </a:r>
          </a:p>
        </p:txBody>
      </p:sp>
      <p:sp>
        <p:nvSpPr>
          <p:cNvPr id="491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11200" y="1371600"/>
            <a:ext cx="7772400" cy="44196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Natural Killer Cells</a:t>
            </a:r>
            <a:r>
              <a:rPr lang="en-US" smtClean="0"/>
              <a:t> perforate cells</a:t>
            </a:r>
          </a:p>
          <a:p>
            <a:pPr lvl="1" eaLnBrk="1" hangingPunct="1"/>
            <a:r>
              <a:rPr lang="en-US" smtClean="0"/>
              <a:t>release </a:t>
            </a:r>
            <a:r>
              <a:rPr lang="en-US" u="sng" smtClean="0">
                <a:solidFill>
                  <a:srgbClr val="CC0000"/>
                </a:solidFill>
              </a:rPr>
              <a:t>perforin</a:t>
            </a:r>
            <a:r>
              <a:rPr lang="en-US" smtClean="0"/>
              <a:t> protein</a:t>
            </a:r>
          </a:p>
          <a:p>
            <a:pPr lvl="1" eaLnBrk="1" hangingPunct="1"/>
            <a:r>
              <a:rPr lang="en-US" smtClean="0"/>
              <a:t>insert into membrane of target cell</a:t>
            </a:r>
          </a:p>
          <a:p>
            <a:pPr lvl="1" eaLnBrk="1" hangingPunct="1"/>
            <a:r>
              <a:rPr lang="en-US" smtClean="0"/>
              <a:t>forms pore allowing fluid to </a:t>
            </a:r>
            <a:br>
              <a:rPr lang="en-US" smtClean="0"/>
            </a:br>
            <a:r>
              <a:rPr lang="en-US" smtClean="0"/>
              <a:t>flow in &amp; out of cell</a:t>
            </a:r>
          </a:p>
          <a:p>
            <a:pPr lvl="1" eaLnBrk="1" hangingPunct="1"/>
            <a:r>
              <a:rPr lang="en-US" smtClean="0"/>
              <a:t>cell ruptures (lysis)</a:t>
            </a:r>
          </a:p>
          <a:p>
            <a:pPr marL="1085850" lvl="2" eaLnBrk="1" hangingPunct="1"/>
            <a:r>
              <a:rPr lang="en-US" u="sng" smtClean="0">
                <a:solidFill>
                  <a:srgbClr val="CC0000"/>
                </a:solidFill>
              </a:rPr>
              <a:t>apoptosis</a:t>
            </a:r>
            <a:endParaRPr lang="en-US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86163" y="5729288"/>
            <a:ext cx="187483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900" b="1" u="sng">
                <a:solidFill>
                  <a:srgbClr val="CC0000"/>
                </a:solidFill>
              </a:rPr>
              <a:t>perforin</a:t>
            </a:r>
            <a:r>
              <a:rPr lang="en-US" sz="1900" b="1">
                <a:solidFill>
                  <a:srgbClr val="000000"/>
                </a:solidFill>
              </a:rPr>
              <a:t> 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punctures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cell membrane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 l="11250" t="3000" r="11250"/>
          <a:stretch>
            <a:fillRect/>
          </a:stretch>
        </p:blipFill>
        <p:spPr bwMode="auto">
          <a:xfrm>
            <a:off x="5635625" y="3638550"/>
            <a:ext cx="3429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048625" y="4876800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F116A"/>
                </a:solidFill>
              </a:rPr>
              <a:t>cell </a:t>
            </a:r>
            <a:br>
              <a:rPr lang="en-US" sz="1700" b="1">
                <a:solidFill>
                  <a:srgbClr val="0F116A"/>
                </a:solidFill>
              </a:rPr>
            </a:br>
            <a:r>
              <a:rPr lang="en-US" sz="1700" b="1">
                <a:solidFill>
                  <a:srgbClr val="0F116A"/>
                </a:solidFill>
              </a:rPr>
              <a:t>membrane</a:t>
            </a:r>
            <a:endParaRPr lang="en-US" sz="1600">
              <a:solidFill>
                <a:srgbClr val="0F116A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89538" y="3703638"/>
            <a:ext cx="2105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rgbClr val="CC0000"/>
                </a:solidFill>
              </a:rPr>
              <a:t>natural killer cell</a:t>
            </a:r>
            <a:endParaRPr lang="en-US" sz="2100">
              <a:solidFill>
                <a:srgbClr val="CC0000"/>
              </a:solidFill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8048625" y="5791200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CC0000"/>
                </a:solidFill>
              </a:rPr>
              <a:t>cell </a:t>
            </a:r>
            <a:br>
              <a:rPr lang="en-US" sz="1700" b="1">
                <a:solidFill>
                  <a:srgbClr val="CC0000"/>
                </a:solidFill>
              </a:rPr>
            </a:br>
            <a:r>
              <a:rPr lang="en-US" sz="1700" b="1">
                <a:solidFill>
                  <a:srgbClr val="CC0000"/>
                </a:solidFill>
              </a:rPr>
              <a:t>membrane</a:t>
            </a:r>
            <a:endParaRPr lang="en-US" sz="1600">
              <a:solidFill>
                <a:srgbClr val="CC0000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788025" y="6324600"/>
            <a:ext cx="2057400" cy="457200"/>
          </a:xfrm>
          <a:prstGeom prst="rect">
            <a:avLst/>
          </a:prstGeom>
          <a:solidFill>
            <a:srgbClr val="F1E5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711825" y="6400800"/>
            <a:ext cx="25923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solidFill>
                  <a:srgbClr val="CC0000"/>
                </a:solidFill>
              </a:rPr>
              <a:t>virus-infected cell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8240713" y="3552825"/>
            <a:ext cx="833437" cy="274638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F116A"/>
                </a:solidFill>
              </a:rPr>
              <a:t>vesicle</a:t>
            </a:r>
            <a:endParaRPr lang="en-US" sz="1800">
              <a:solidFill>
                <a:srgbClr val="0F116A"/>
              </a:solidFill>
            </a:endParaRP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4"/>
          <a:srcRect l="68187" t="69810" r="6494" b="2165"/>
          <a:stretch>
            <a:fillRect/>
          </a:stretch>
        </p:blipFill>
        <p:spPr bwMode="auto">
          <a:xfrm>
            <a:off x="822325" y="5024438"/>
            <a:ext cx="2108200" cy="1719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5041900" y="4587875"/>
            <a:ext cx="1127125" cy="320675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900" b="1">
                <a:solidFill>
                  <a:schemeClr val="tx2"/>
                </a:solidFill>
              </a:rPr>
              <a:t>perforin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/>
          <a:srcRect l="7875" t="7500" r="12375" b="7500"/>
          <a:stretch>
            <a:fillRect/>
          </a:stretch>
        </p:blipFill>
        <p:spPr bwMode="auto">
          <a:xfrm>
            <a:off x="4854575" y="3511550"/>
            <a:ext cx="4106863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Anti-microbial proteins</a:t>
            </a:r>
          </a:p>
        </p:txBody>
      </p:sp>
      <p:sp>
        <p:nvSpPr>
          <p:cNvPr id="4925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22300" y="1371600"/>
            <a:ext cx="7988300" cy="3373438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Complement system</a:t>
            </a:r>
            <a:endParaRPr lang="en-US" smtClean="0"/>
          </a:p>
          <a:p>
            <a:pPr lvl="1" eaLnBrk="1" hangingPunct="1"/>
            <a:r>
              <a:rPr lang="en-US" smtClean="0"/>
              <a:t>~20 proteins circulating in blood plasma</a:t>
            </a:r>
          </a:p>
          <a:p>
            <a:pPr lvl="1" eaLnBrk="1" hangingPunct="1"/>
            <a:r>
              <a:rPr lang="en-US" smtClean="0"/>
              <a:t>attack bacterial &amp; fungal cells</a:t>
            </a:r>
          </a:p>
          <a:p>
            <a:pPr marL="1085850" lvl="2" eaLnBrk="1" hangingPunct="1"/>
            <a:r>
              <a:rPr lang="en-US" smtClean="0"/>
              <a:t>form a </a:t>
            </a:r>
            <a:r>
              <a:rPr lang="en-US" u="sng" smtClean="0">
                <a:solidFill>
                  <a:srgbClr val="CC0000"/>
                </a:solidFill>
              </a:rPr>
              <a:t>membrane attack complex</a:t>
            </a:r>
          </a:p>
          <a:p>
            <a:pPr marL="1085850" lvl="2" eaLnBrk="1" hangingPunct="1"/>
            <a:r>
              <a:rPr lang="en-US" smtClean="0"/>
              <a:t>perforate target cell</a:t>
            </a:r>
          </a:p>
          <a:p>
            <a:pPr marL="1085850" lvl="2" eaLnBrk="1" hangingPunct="1"/>
            <a:r>
              <a:rPr lang="en-US" u="sng" smtClean="0">
                <a:solidFill>
                  <a:srgbClr val="CC0000"/>
                </a:solidFill>
              </a:rPr>
              <a:t>apoptosis</a:t>
            </a:r>
          </a:p>
          <a:p>
            <a:pPr lvl="3" eaLnBrk="1" hangingPunct="1"/>
            <a:r>
              <a:rPr lang="en-US" smtClean="0"/>
              <a:t>cell lysis</a:t>
            </a:r>
          </a:p>
          <a:p>
            <a:pPr marL="1085850" lvl="2" eaLnBrk="1" hangingPunct="1"/>
            <a:endParaRPr lang="en-US" smtClean="0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751013" y="5902325"/>
            <a:ext cx="27019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600" b="1">
                <a:solidFill>
                  <a:srgbClr val="000000"/>
                </a:solidFill>
              </a:rPr>
              <a:t>plasma membrane of invading microbe</a:t>
            </a:r>
            <a:endParaRPr lang="en-US" sz="1600"/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1755775" y="4722813"/>
            <a:ext cx="2441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900" b="1">
                <a:solidFill>
                  <a:srgbClr val="000000"/>
                </a:solidFill>
              </a:rPr>
              <a:t>complement proteins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form cellular lesion</a:t>
            </a:r>
            <a:endParaRPr lang="en-US" sz="1800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7011988" y="3794125"/>
            <a:ext cx="1998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extracellular fluid</a:t>
            </a:r>
            <a:endParaRPr lang="en-US" sz="1600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4216400" y="4876800"/>
            <a:ext cx="981075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5424488" y="6161088"/>
            <a:ext cx="21828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complement proteins</a:t>
            </a:r>
          </a:p>
        </p:txBody>
      </p:sp>
      <p:grpSp>
        <p:nvGrpSpPr>
          <p:cNvPr id="13322" name="Group 11"/>
          <p:cNvGrpSpPr>
            <a:grpSpLocks/>
          </p:cNvGrpSpPr>
          <p:nvPr/>
        </p:nvGrpSpPr>
        <p:grpSpPr bwMode="auto">
          <a:xfrm rot="2075734">
            <a:off x="7540625" y="5556250"/>
            <a:ext cx="285750" cy="700088"/>
            <a:chOff x="3560" y="2668"/>
            <a:chExt cx="240" cy="777"/>
          </a:xfrm>
        </p:grpSpPr>
        <p:sp>
          <p:nvSpPr>
            <p:cNvPr id="13325" name="Line 12"/>
            <p:cNvSpPr>
              <a:spLocks noChangeShapeType="1"/>
            </p:cNvSpPr>
            <p:nvPr/>
          </p:nvSpPr>
          <p:spPr bwMode="auto">
            <a:xfrm flipH="1" flipV="1">
              <a:off x="3560" y="2792"/>
              <a:ext cx="240" cy="6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3"/>
            <p:cNvSpPr>
              <a:spLocks noChangeShapeType="1"/>
            </p:cNvSpPr>
            <p:nvPr/>
          </p:nvSpPr>
          <p:spPr bwMode="auto">
            <a:xfrm flipH="1" flipV="1">
              <a:off x="3767" y="2668"/>
              <a:ext cx="33" cy="7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3" name="Line 14"/>
          <p:cNvSpPr>
            <a:spLocks noChangeShapeType="1"/>
          </p:cNvSpPr>
          <p:nvPr/>
        </p:nvSpPr>
        <p:spPr bwMode="auto">
          <a:xfrm flipV="1">
            <a:off x="4459288" y="5595938"/>
            <a:ext cx="485775" cy="525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4924425" y="6496050"/>
            <a:ext cx="18462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solidFill>
                  <a:srgbClr val="CC0000"/>
                </a:solidFill>
              </a:rPr>
              <a:t>bacterial cell</a:t>
            </a:r>
            <a:endParaRPr lang="en-US" sz="18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Inflammatory response</a:t>
            </a:r>
          </a:p>
        </p:txBody>
      </p:sp>
      <p:sp>
        <p:nvSpPr>
          <p:cNvPr id="390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46113" y="1371600"/>
            <a:ext cx="5373687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sz="2800" smtClean="0"/>
              <a:t>Damage to tissue triggers local non-specific </a:t>
            </a:r>
            <a:r>
              <a:rPr lang="en-US" sz="2800" u="sng" smtClean="0">
                <a:solidFill>
                  <a:srgbClr val="CC0000"/>
                </a:solidFill>
              </a:rPr>
              <a:t>inflammatory response</a:t>
            </a:r>
            <a:endParaRPr lang="en-US" sz="25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release chemical signals </a:t>
            </a:r>
          </a:p>
          <a:p>
            <a:pPr lvl="2" indent="-231775" eaLnBrk="1" hangingPunct="1">
              <a:lnSpc>
                <a:spcPct val="80000"/>
              </a:lnSpc>
            </a:pPr>
            <a:r>
              <a:rPr lang="en-US" sz="2000" u="sng" smtClean="0">
                <a:solidFill>
                  <a:srgbClr val="CC0000"/>
                </a:solidFill>
              </a:rPr>
              <a:t>histamines</a:t>
            </a:r>
            <a:r>
              <a:rPr lang="en-US" sz="2000" smtClean="0"/>
              <a:t> &amp; </a:t>
            </a:r>
            <a:r>
              <a:rPr lang="en-US" sz="2000" u="sng" smtClean="0">
                <a:solidFill>
                  <a:srgbClr val="CC0000"/>
                </a:solidFill>
              </a:rPr>
              <a:t>prostaglandins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capillaries dilate, become</a:t>
            </a:r>
            <a:br>
              <a:rPr lang="en-US" sz="2400" smtClean="0"/>
            </a:br>
            <a:r>
              <a:rPr lang="en-US" sz="2400" smtClean="0"/>
              <a:t>more permeable (leaky)</a:t>
            </a:r>
          </a:p>
          <a:p>
            <a:pPr lvl="2" indent="-231775" eaLnBrk="1" hangingPunct="1">
              <a:lnSpc>
                <a:spcPct val="80000"/>
              </a:lnSpc>
            </a:pPr>
            <a:r>
              <a:rPr lang="en-US" sz="2000" smtClean="0"/>
              <a:t>delivers macrophages, RBCs, platelets, clotting factors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/>
              <a:t>fight pathogens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/>
              <a:t>clot 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increases temperature</a:t>
            </a:r>
          </a:p>
          <a:p>
            <a:pPr lvl="2" indent="-231775" eaLnBrk="1" hangingPunct="1"/>
            <a:r>
              <a:rPr lang="en-US" sz="2000" smtClean="0"/>
              <a:t>decrease bacterial growth</a:t>
            </a:r>
          </a:p>
          <a:p>
            <a:pPr lvl="2" indent="-231775" eaLnBrk="1" hangingPunct="1"/>
            <a:r>
              <a:rPr lang="en-US" sz="2000" smtClean="0"/>
              <a:t>stimulates phagocytosis</a:t>
            </a:r>
          </a:p>
          <a:p>
            <a:pPr lvl="2" indent="-231775" eaLnBrk="1" hangingPunct="1"/>
            <a:r>
              <a:rPr lang="en-US" sz="2000" smtClean="0"/>
              <a:t>speeds up repair of tissues</a:t>
            </a:r>
            <a:endParaRPr lang="en-US" sz="2200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/>
          <a:srcRect l="28125" t="4500" r="30376"/>
          <a:stretch>
            <a:fillRect/>
          </a:stretch>
        </p:blipFill>
        <p:spPr bwMode="auto">
          <a:xfrm>
            <a:off x="6053138" y="1654175"/>
            <a:ext cx="301466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8915400" y="3581400"/>
            <a:ext cx="152400" cy="228600"/>
          </a:xfrm>
          <a:prstGeom prst="rect">
            <a:avLst/>
          </a:prstGeom>
          <a:solidFill>
            <a:srgbClr val="F6BF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_04ExchangeSurfaces_CL"/>
          <p:cNvPicPr>
            <a:picLocks noChangeAspect="1" noChangeArrowheads="1"/>
          </p:cNvPicPr>
          <p:nvPr/>
        </p:nvPicPr>
        <p:blipFill>
          <a:blip r:embed="rId3"/>
          <a:srcRect t="3751"/>
          <a:stretch>
            <a:fillRect/>
          </a:stretch>
        </p:blipFill>
        <p:spPr bwMode="auto">
          <a:xfrm>
            <a:off x="4105275" y="428625"/>
            <a:ext cx="5038725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685800"/>
            <a:ext cx="4121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chemeClr val="tx2"/>
                </a:solidFill>
              </a:rPr>
              <a:t>Avenues of attack</a:t>
            </a:r>
          </a:p>
        </p:txBody>
      </p:sp>
      <p:sp>
        <p:nvSpPr>
          <p:cNvPr id="48845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371600"/>
            <a:ext cx="4846638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</a:pPr>
            <a:r>
              <a:rPr lang="en-US" sz="3000" b="1">
                <a:solidFill>
                  <a:srgbClr val="0F116A"/>
                </a:solidFill>
              </a:rPr>
              <a:t>Points of entry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sz="2800" b="1"/>
              <a:t>digestive system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sz="2800" b="1"/>
              <a:t>respiratory system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sz="2800" b="1"/>
              <a:t>urogenital tract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sz="2800" b="1"/>
              <a:t>break in skin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</a:pPr>
            <a:r>
              <a:rPr lang="en-US" sz="3000" b="1">
                <a:solidFill>
                  <a:srgbClr val="0F116A"/>
                </a:solidFill>
              </a:rPr>
              <a:t>Routes of attack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sz="2800" b="1"/>
              <a:t>circulatory system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sz="2800" b="1"/>
              <a:t>lymph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8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8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8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8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8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8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8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8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8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8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646613"/>
            <a:ext cx="32004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Fever </a:t>
            </a:r>
          </a:p>
        </p:txBody>
      </p:sp>
      <p:sp>
        <p:nvSpPr>
          <p:cNvPr id="392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98500" y="1377950"/>
            <a:ext cx="8382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When a local response is not enough</a:t>
            </a:r>
          </a:p>
          <a:p>
            <a:pPr lvl="1" eaLnBrk="1" hangingPunct="1">
              <a:lnSpc>
                <a:spcPct val="110000"/>
              </a:lnSpc>
              <a:buClrTx/>
            </a:pPr>
            <a:r>
              <a:rPr lang="en-US" sz="2400" smtClean="0"/>
              <a:t>system-wide response to infection</a:t>
            </a:r>
          </a:p>
          <a:p>
            <a:pPr lvl="1" eaLnBrk="1" hangingPunct="1">
              <a:lnSpc>
                <a:spcPct val="110000"/>
              </a:lnSpc>
              <a:buClrTx/>
            </a:pPr>
            <a:r>
              <a:rPr lang="en-US" sz="2400" smtClean="0"/>
              <a:t>activated macrophages release </a:t>
            </a:r>
            <a:r>
              <a:rPr lang="en-US" sz="2400" u="sng" smtClean="0">
                <a:solidFill>
                  <a:srgbClr val="CC0000"/>
                </a:solidFill>
              </a:rPr>
              <a:t>interleukin-1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/>
              <a:t>triggers </a:t>
            </a:r>
            <a:r>
              <a:rPr lang="en-US" sz="2000" u="sng" smtClean="0">
                <a:solidFill>
                  <a:srgbClr val="CC0000"/>
                </a:solidFill>
              </a:rPr>
              <a:t>hypothalamus in brain</a:t>
            </a:r>
            <a:r>
              <a:rPr lang="en-US" sz="2000" smtClean="0"/>
              <a:t> to readjust body thermostat to raise body temperature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higher temperature helps defense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/>
              <a:t>inhibits bacterial growth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/>
              <a:t>stimulates phagocytosis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/>
              <a:t>speeds up repair of tissues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/>
              <a:t>causes liver &amp; spleen to store </a:t>
            </a:r>
            <a:br>
              <a:rPr lang="en-US" sz="2000" smtClean="0"/>
            </a:br>
            <a:r>
              <a:rPr lang="en-US" sz="2000" smtClean="0"/>
              <a:t>iron, reducing blood iron levels</a:t>
            </a:r>
          </a:p>
          <a:p>
            <a:pPr lvl="3" eaLnBrk="1" hangingPunct="1">
              <a:lnSpc>
                <a:spcPct val="110000"/>
              </a:lnSpc>
            </a:pPr>
            <a:r>
              <a:rPr lang="en-US" sz="1800" smtClean="0"/>
              <a:t>bacteria need large amounts </a:t>
            </a:r>
            <a:br>
              <a:rPr lang="en-US" sz="1800" smtClean="0"/>
            </a:br>
            <a:r>
              <a:rPr lang="en-US" sz="1800" smtClean="0"/>
              <a:t>of iron to grow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2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2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/>
          <p:cNvSpPr>
            <a:spLocks noChangeArrowheads="1"/>
          </p:cNvSpPr>
          <p:nvPr/>
        </p:nvSpPr>
        <p:spPr bwMode="auto">
          <a:xfrm>
            <a:off x="539750" y="684213"/>
            <a:ext cx="2008188" cy="6699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pPr eaLnBrk="1" hangingPunct="1"/>
            <a:r>
              <a:rPr lang="en-US" smtClean="0"/>
              <a:t>3rd line: Acquired (active) Immunity</a:t>
            </a:r>
          </a:p>
        </p:txBody>
      </p:sp>
      <p:sp>
        <p:nvSpPr>
          <p:cNvPr id="394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63575" y="1379538"/>
            <a:ext cx="6224588" cy="5478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dirty="0" smtClean="0"/>
              <a:t>Specific defense with memory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lymphocytes</a:t>
            </a:r>
            <a:endParaRPr lang="en-US" dirty="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B cells</a:t>
            </a:r>
            <a:endParaRPr lang="en-US" dirty="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T cells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antibodies</a:t>
            </a:r>
            <a:r>
              <a:rPr lang="en-US" dirty="0" smtClean="0"/>
              <a:t>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=</a:t>
            </a:r>
            <a:r>
              <a:rPr lang="en-US" u="sng" dirty="0" err="1" smtClean="0">
                <a:solidFill>
                  <a:srgbClr val="CC0000"/>
                </a:solidFill>
              </a:rPr>
              <a:t>immunoglobulins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ClrTx/>
            </a:pPr>
            <a:r>
              <a:rPr lang="en-US" dirty="0" smtClean="0"/>
              <a:t>Responds to…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antigens</a:t>
            </a:r>
            <a:r>
              <a:rPr lang="en-US" dirty="0" smtClean="0"/>
              <a:t>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 smtClean="0"/>
              <a:t>cellular name tags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dirty="0" smtClean="0"/>
              <a:t>specific pathogens 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dirty="0" smtClean="0"/>
              <a:t>specific toxins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dirty="0" smtClean="0"/>
              <a:t>abnormal body cells (cancer)</a:t>
            </a:r>
          </a:p>
        </p:txBody>
      </p:sp>
      <p:pic>
        <p:nvPicPr>
          <p:cNvPr id="394244" name="Picture 4"/>
          <p:cNvPicPr>
            <a:picLocks noChangeAspect="1" noChangeArrowheads="1"/>
          </p:cNvPicPr>
          <p:nvPr/>
        </p:nvPicPr>
        <p:blipFill>
          <a:blip r:embed="rId4"/>
          <a:srcRect t="16991" r="2832"/>
          <a:stretch>
            <a:fillRect/>
          </a:stretch>
        </p:blipFill>
        <p:spPr bwMode="auto">
          <a:xfrm>
            <a:off x="5883275" y="4364038"/>
            <a:ext cx="31686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C4C4C"/>
            </a:outerShdw>
          </a:effectLst>
        </p:spPr>
      </p:pic>
      <p:pic>
        <p:nvPicPr>
          <p:cNvPr id="394245" name="Picture 5" descr="43-08x-BtypeLymphocyte"/>
          <p:cNvPicPr>
            <a:picLocks noChangeAspect="1" noChangeArrowheads="1"/>
          </p:cNvPicPr>
          <p:nvPr/>
        </p:nvPicPr>
        <p:blipFill>
          <a:blip r:embed="rId5"/>
          <a:srcRect r="2338"/>
          <a:stretch>
            <a:fillRect/>
          </a:stretch>
        </p:blipFill>
        <p:spPr bwMode="auto">
          <a:xfrm>
            <a:off x="6516688" y="1868488"/>
            <a:ext cx="2551112" cy="240823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8047038" y="1436688"/>
            <a:ext cx="1004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B cell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4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4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4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4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4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4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4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4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13" name="Rectangle 129"/>
          <p:cNvSpPr>
            <a:spLocks noChangeArrowheads="1"/>
          </p:cNvSpPr>
          <p:nvPr/>
        </p:nvSpPr>
        <p:spPr bwMode="auto">
          <a:xfrm>
            <a:off x="304800" y="6216650"/>
            <a:ext cx="1150938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“</a:t>
            </a:r>
            <a:r>
              <a:rPr lang="en-US" sz="2600" b="1" u="sng">
                <a:solidFill>
                  <a:srgbClr val="0F116A"/>
                </a:solidFill>
              </a:rPr>
              <a:t>self</a:t>
            </a:r>
            <a:r>
              <a:rPr lang="en-US" sz="2600" b="1">
                <a:solidFill>
                  <a:srgbClr val="0F116A"/>
                </a:solidFill>
              </a:rPr>
              <a:t>”</a:t>
            </a:r>
            <a:endParaRPr lang="en-US" sz="2600" b="1" u="sng">
              <a:solidFill>
                <a:srgbClr val="0F116A"/>
              </a:solidFill>
            </a:endParaRPr>
          </a:p>
        </p:txBody>
      </p:sp>
      <p:sp>
        <p:nvSpPr>
          <p:cNvPr id="400514" name="Rectangle 130"/>
          <p:cNvSpPr>
            <a:spLocks noChangeArrowheads="1"/>
          </p:cNvSpPr>
          <p:nvPr/>
        </p:nvSpPr>
        <p:spPr bwMode="auto">
          <a:xfrm>
            <a:off x="4641850" y="6216650"/>
            <a:ext cx="1633538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“</a:t>
            </a:r>
            <a:r>
              <a:rPr lang="en-US" sz="2600" b="1" u="sng">
                <a:solidFill>
                  <a:srgbClr val="CC0000"/>
                </a:solidFill>
              </a:rPr>
              <a:t>foreign</a:t>
            </a:r>
            <a:r>
              <a:rPr lang="en-US" sz="2600" b="1">
                <a:solidFill>
                  <a:srgbClr val="CC0000"/>
                </a:solidFill>
              </a:rPr>
              <a:t>”</a:t>
            </a:r>
            <a:endParaRPr lang="en-US" sz="2600" b="1" u="sng">
              <a:solidFill>
                <a:srgbClr val="CC0000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pPr eaLnBrk="1" hangingPunct="1"/>
            <a:r>
              <a:rPr lang="en-US" sz="3400" smtClean="0"/>
              <a:t>How are invaders recognized?</a:t>
            </a:r>
            <a:endParaRPr lang="en-US" smtClean="0"/>
          </a:p>
        </p:txBody>
      </p:sp>
      <p:sp>
        <p:nvSpPr>
          <p:cNvPr id="400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95325" y="1371600"/>
            <a:ext cx="8448675" cy="3886200"/>
          </a:xfrm>
        </p:spPr>
        <p:txBody>
          <a:bodyPr/>
          <a:lstStyle/>
          <a:p>
            <a:pPr eaLnBrk="1" hangingPunct="1">
              <a:buClr>
                <a:srgbClr val="000070"/>
              </a:buClr>
            </a:pPr>
            <a:r>
              <a:rPr lang="en-US" u="sng" smtClean="0">
                <a:solidFill>
                  <a:srgbClr val="CC0000"/>
                </a:solidFill>
              </a:rPr>
              <a:t>Antigens</a:t>
            </a:r>
            <a:endParaRPr lang="en-US" smtClean="0"/>
          </a:p>
          <a:p>
            <a:pPr lvl="1" eaLnBrk="1" hangingPunct="1">
              <a:buClrTx/>
            </a:pPr>
            <a:r>
              <a:rPr lang="en-US" smtClean="0"/>
              <a:t>cellular name tag proteins</a:t>
            </a:r>
          </a:p>
          <a:p>
            <a:pPr marL="1085850" lvl="2" eaLnBrk="1" hangingPunct="1"/>
            <a:r>
              <a:rPr lang="en-US" u="sng" smtClean="0">
                <a:solidFill>
                  <a:srgbClr val="CC0000"/>
                </a:solidFill>
              </a:rPr>
              <a:t>“self” antigens</a:t>
            </a:r>
          </a:p>
          <a:p>
            <a:pPr marL="1428750" lvl="3" eaLnBrk="1" hangingPunct="1"/>
            <a:r>
              <a:rPr lang="en-US" smtClean="0"/>
              <a:t>no response from WBCs</a:t>
            </a:r>
            <a:endParaRPr lang="en-US" u="sng" smtClean="0">
              <a:solidFill>
                <a:srgbClr val="CC0000"/>
              </a:solidFill>
            </a:endParaRPr>
          </a:p>
          <a:p>
            <a:pPr marL="1085850" lvl="2" eaLnBrk="1" hangingPunct="1"/>
            <a:r>
              <a:rPr lang="en-US" u="sng" smtClean="0">
                <a:solidFill>
                  <a:srgbClr val="CC0000"/>
                </a:solidFill>
              </a:rPr>
              <a:t>“foreign” antigens</a:t>
            </a:r>
            <a:r>
              <a:rPr lang="en-US" smtClean="0"/>
              <a:t> </a:t>
            </a:r>
          </a:p>
          <a:p>
            <a:pPr marL="1428750" lvl="3" eaLnBrk="1" hangingPunct="1"/>
            <a:r>
              <a:rPr lang="en-US" smtClean="0"/>
              <a:t>response from WBCs</a:t>
            </a:r>
          </a:p>
          <a:p>
            <a:pPr marL="1428750" lvl="3" eaLnBrk="1" hangingPunct="1"/>
            <a:r>
              <a:rPr lang="en-US" smtClean="0"/>
              <a:t>pathogens: viruses, bacteria, protozoa, parasitic worms, fungi, toxins </a:t>
            </a:r>
          </a:p>
          <a:p>
            <a:pPr marL="1428750" lvl="3" eaLnBrk="1" hangingPunct="1"/>
            <a:r>
              <a:rPr lang="en-US" smtClean="0"/>
              <a:t>non-pathogens: cancer cells, transplanted tissue, pollen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135688" y="5257800"/>
            <a:ext cx="2914650" cy="1524000"/>
            <a:chOff x="2089" y="3264"/>
            <a:chExt cx="1836" cy="960"/>
          </a:xfrm>
        </p:grpSpPr>
        <p:sp>
          <p:nvSpPr>
            <p:cNvPr id="17456" name="AutoShape 32"/>
            <p:cNvSpPr>
              <a:spLocks noChangeArrowheads="1"/>
            </p:cNvSpPr>
            <p:nvPr/>
          </p:nvSpPr>
          <p:spPr bwMode="auto">
            <a:xfrm rot="7391263" flipH="1">
              <a:off x="2119" y="3576"/>
              <a:ext cx="144" cy="19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AutoShape 33"/>
            <p:cNvSpPr>
              <a:spLocks noChangeArrowheads="1"/>
            </p:cNvSpPr>
            <p:nvPr/>
          </p:nvSpPr>
          <p:spPr bwMode="auto">
            <a:xfrm rot="4384349" flipH="1">
              <a:off x="2113" y="3720"/>
              <a:ext cx="144" cy="19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58" name="Group 30"/>
            <p:cNvGrpSpPr>
              <a:grpSpLocks/>
            </p:cNvGrpSpPr>
            <p:nvPr/>
          </p:nvGrpSpPr>
          <p:grpSpPr bwMode="auto">
            <a:xfrm>
              <a:off x="3685" y="3552"/>
              <a:ext cx="240" cy="432"/>
              <a:chOff x="3696" y="3552"/>
              <a:chExt cx="240" cy="432"/>
            </a:xfrm>
          </p:grpSpPr>
          <p:sp>
            <p:nvSpPr>
              <p:cNvPr id="17479" name="AutoShape 27"/>
              <p:cNvSpPr>
                <a:spLocks noChangeArrowheads="1"/>
              </p:cNvSpPr>
              <p:nvPr/>
            </p:nvSpPr>
            <p:spPr bwMode="auto">
              <a:xfrm rot="-7391263">
                <a:off x="3720" y="3528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0" name="AutoShape 28"/>
              <p:cNvSpPr>
                <a:spLocks noChangeArrowheads="1"/>
              </p:cNvSpPr>
              <p:nvPr/>
            </p:nvSpPr>
            <p:spPr bwMode="auto">
              <a:xfrm rot="-5400000">
                <a:off x="3768" y="367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1" name="AutoShape 29"/>
              <p:cNvSpPr>
                <a:spLocks noChangeArrowheads="1"/>
              </p:cNvSpPr>
              <p:nvPr/>
            </p:nvSpPr>
            <p:spPr bwMode="auto">
              <a:xfrm rot="-3399058">
                <a:off x="3720" y="381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9" name="Group 16"/>
            <p:cNvGrpSpPr>
              <a:grpSpLocks/>
            </p:cNvGrpSpPr>
            <p:nvPr/>
          </p:nvGrpSpPr>
          <p:grpSpPr bwMode="auto">
            <a:xfrm flipV="1">
              <a:off x="2207" y="3840"/>
              <a:ext cx="1537" cy="384"/>
              <a:chOff x="2207" y="3264"/>
              <a:chExt cx="1537" cy="384"/>
            </a:xfrm>
          </p:grpSpPr>
          <p:sp>
            <p:nvSpPr>
              <p:cNvPr id="17470" name="AutoShape 17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1" name="AutoShape 18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AutoShape 19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AutoShape 20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AutoShape 21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AutoShape 22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AutoShape 23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7" name="AutoShape 24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8" name="AutoShape 25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0" name="Group 15"/>
            <p:cNvGrpSpPr>
              <a:grpSpLocks/>
            </p:cNvGrpSpPr>
            <p:nvPr/>
          </p:nvGrpSpPr>
          <p:grpSpPr bwMode="auto">
            <a:xfrm>
              <a:off x="2207" y="3264"/>
              <a:ext cx="1537" cy="384"/>
              <a:chOff x="2207" y="3264"/>
              <a:chExt cx="1537" cy="384"/>
            </a:xfrm>
          </p:grpSpPr>
          <p:sp>
            <p:nvSpPr>
              <p:cNvPr id="17461" name="AutoShape 6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2" name="AutoShape 7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3" name="AutoShape 8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AutoShape 9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5" name="AutoShape 10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6" name="AutoShape 11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7" name="AutoShape 12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8" name="AutoShape 13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AutoShape 14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15" name="Oval 5"/>
          <p:cNvSpPr>
            <a:spLocks noChangeArrowheads="1"/>
          </p:cNvSpPr>
          <p:nvPr/>
        </p:nvSpPr>
        <p:spPr bwMode="auto">
          <a:xfrm>
            <a:off x="6248400" y="5410200"/>
            <a:ext cx="2667000" cy="12192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524000" y="5257800"/>
            <a:ext cx="2914650" cy="1524000"/>
            <a:chOff x="2089" y="3264"/>
            <a:chExt cx="1836" cy="960"/>
          </a:xfrm>
        </p:grpSpPr>
        <p:sp>
          <p:nvSpPr>
            <p:cNvPr id="17430" name="AutoShape 37"/>
            <p:cNvSpPr>
              <a:spLocks noChangeArrowheads="1"/>
            </p:cNvSpPr>
            <p:nvPr/>
          </p:nvSpPr>
          <p:spPr bwMode="auto">
            <a:xfrm rot="7391263" flipH="1">
              <a:off x="2119" y="3576"/>
              <a:ext cx="144" cy="192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AutoShape 38"/>
            <p:cNvSpPr>
              <a:spLocks noChangeArrowheads="1"/>
            </p:cNvSpPr>
            <p:nvPr/>
          </p:nvSpPr>
          <p:spPr bwMode="auto">
            <a:xfrm rot="4384349" flipH="1">
              <a:off x="2113" y="3720"/>
              <a:ext cx="144" cy="192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32" name="Group 39"/>
            <p:cNvGrpSpPr>
              <a:grpSpLocks/>
            </p:cNvGrpSpPr>
            <p:nvPr/>
          </p:nvGrpSpPr>
          <p:grpSpPr bwMode="auto">
            <a:xfrm>
              <a:off x="3685" y="3552"/>
              <a:ext cx="240" cy="432"/>
              <a:chOff x="3696" y="3552"/>
              <a:chExt cx="240" cy="432"/>
            </a:xfrm>
          </p:grpSpPr>
          <p:sp>
            <p:nvSpPr>
              <p:cNvPr id="17453" name="AutoShape 40"/>
              <p:cNvSpPr>
                <a:spLocks noChangeArrowheads="1"/>
              </p:cNvSpPr>
              <p:nvPr/>
            </p:nvSpPr>
            <p:spPr bwMode="auto">
              <a:xfrm rot="-7391263">
                <a:off x="3720" y="3528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AutoShape 41"/>
              <p:cNvSpPr>
                <a:spLocks noChangeArrowheads="1"/>
              </p:cNvSpPr>
              <p:nvPr/>
            </p:nvSpPr>
            <p:spPr bwMode="auto">
              <a:xfrm rot="-5400000">
                <a:off x="3768" y="367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5" name="AutoShape 42"/>
              <p:cNvSpPr>
                <a:spLocks noChangeArrowheads="1"/>
              </p:cNvSpPr>
              <p:nvPr/>
            </p:nvSpPr>
            <p:spPr bwMode="auto">
              <a:xfrm rot="-3399058">
                <a:off x="3720" y="3816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3" name="Group 43"/>
            <p:cNvGrpSpPr>
              <a:grpSpLocks/>
            </p:cNvGrpSpPr>
            <p:nvPr/>
          </p:nvGrpSpPr>
          <p:grpSpPr bwMode="auto">
            <a:xfrm flipV="1">
              <a:off x="2207" y="3840"/>
              <a:ext cx="1537" cy="384"/>
              <a:chOff x="2207" y="3264"/>
              <a:chExt cx="1537" cy="384"/>
            </a:xfrm>
          </p:grpSpPr>
          <p:sp>
            <p:nvSpPr>
              <p:cNvPr id="17444" name="AutoShape 44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AutoShape 45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6" name="AutoShape 46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AutoShape 47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AutoShape 48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9" name="AutoShape 49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AutoShape 50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AutoShape 51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AutoShape 52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4" name="Group 53"/>
            <p:cNvGrpSpPr>
              <a:grpSpLocks/>
            </p:cNvGrpSpPr>
            <p:nvPr/>
          </p:nvGrpSpPr>
          <p:grpSpPr bwMode="auto">
            <a:xfrm>
              <a:off x="2207" y="3264"/>
              <a:ext cx="1537" cy="384"/>
              <a:chOff x="2207" y="3264"/>
              <a:chExt cx="1537" cy="384"/>
            </a:xfrm>
          </p:grpSpPr>
          <p:sp>
            <p:nvSpPr>
              <p:cNvPr id="17435" name="AutoShape 54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AutoShape 55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AutoShape 56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AutoShape 57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AutoShape 58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AutoShape 59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AutoShape 60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AutoShape 61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AutoShape 62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17" name="Oval 63"/>
          <p:cNvSpPr>
            <a:spLocks noChangeArrowheads="1"/>
          </p:cNvSpPr>
          <p:nvPr/>
        </p:nvSpPr>
        <p:spPr bwMode="auto">
          <a:xfrm>
            <a:off x="1636713" y="5410200"/>
            <a:ext cx="2667000" cy="12192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64"/>
          <p:cNvSpPr>
            <a:spLocks noChangeArrowheads="1"/>
          </p:cNvSpPr>
          <p:nvPr/>
        </p:nvSpPr>
        <p:spPr bwMode="auto">
          <a:xfrm>
            <a:off x="2093913" y="5715000"/>
            <a:ext cx="838200" cy="609600"/>
          </a:xfrm>
          <a:prstGeom prst="ellipse">
            <a:avLst/>
          </a:prstGeom>
          <a:solidFill>
            <a:srgbClr val="66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19" name="Group 121"/>
          <p:cNvGrpSpPr>
            <a:grpSpLocks/>
          </p:cNvGrpSpPr>
          <p:nvPr/>
        </p:nvGrpSpPr>
        <p:grpSpPr bwMode="auto">
          <a:xfrm rot="-3755951">
            <a:off x="2811463" y="5835650"/>
            <a:ext cx="609600" cy="520700"/>
            <a:chOff x="4812" y="735"/>
            <a:chExt cx="246" cy="210"/>
          </a:xfrm>
        </p:grpSpPr>
        <p:sp>
          <p:nvSpPr>
            <p:cNvPr id="17426" name="Freeform 92"/>
            <p:cNvSpPr>
              <a:spLocks/>
            </p:cNvSpPr>
            <p:nvPr/>
          </p:nvSpPr>
          <p:spPr bwMode="auto">
            <a:xfrm>
              <a:off x="4834" y="778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Freeform 93"/>
            <p:cNvSpPr>
              <a:spLocks/>
            </p:cNvSpPr>
            <p:nvPr/>
          </p:nvSpPr>
          <p:spPr bwMode="auto">
            <a:xfrm>
              <a:off x="4812" y="816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Freeform 94"/>
            <p:cNvSpPr>
              <a:spLocks/>
            </p:cNvSpPr>
            <p:nvPr/>
          </p:nvSpPr>
          <p:spPr bwMode="auto">
            <a:xfrm>
              <a:off x="4860" y="864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Freeform 95"/>
            <p:cNvSpPr>
              <a:spLocks/>
            </p:cNvSpPr>
            <p:nvPr/>
          </p:nvSpPr>
          <p:spPr bwMode="auto">
            <a:xfrm>
              <a:off x="4812" y="735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20" name="Group 122"/>
          <p:cNvGrpSpPr>
            <a:grpSpLocks/>
          </p:cNvGrpSpPr>
          <p:nvPr/>
        </p:nvGrpSpPr>
        <p:grpSpPr bwMode="auto">
          <a:xfrm rot="-3755951">
            <a:off x="3268663" y="5759450"/>
            <a:ext cx="609600" cy="520700"/>
            <a:chOff x="4812" y="735"/>
            <a:chExt cx="246" cy="210"/>
          </a:xfrm>
        </p:grpSpPr>
        <p:sp>
          <p:nvSpPr>
            <p:cNvPr id="17422" name="Freeform 123"/>
            <p:cNvSpPr>
              <a:spLocks/>
            </p:cNvSpPr>
            <p:nvPr/>
          </p:nvSpPr>
          <p:spPr bwMode="auto">
            <a:xfrm>
              <a:off x="4834" y="778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Freeform 124"/>
            <p:cNvSpPr>
              <a:spLocks/>
            </p:cNvSpPr>
            <p:nvPr/>
          </p:nvSpPr>
          <p:spPr bwMode="auto">
            <a:xfrm>
              <a:off x="4812" y="816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Freeform 125"/>
            <p:cNvSpPr>
              <a:spLocks/>
            </p:cNvSpPr>
            <p:nvPr/>
          </p:nvSpPr>
          <p:spPr bwMode="auto">
            <a:xfrm>
              <a:off x="4860" y="864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Freeform 126"/>
            <p:cNvSpPr>
              <a:spLocks/>
            </p:cNvSpPr>
            <p:nvPr/>
          </p:nvSpPr>
          <p:spPr bwMode="auto">
            <a:xfrm>
              <a:off x="4812" y="735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1" name="Freeform 127"/>
          <p:cNvSpPr>
            <a:spLocks/>
          </p:cNvSpPr>
          <p:nvPr/>
        </p:nvSpPr>
        <p:spPr bwMode="auto">
          <a:xfrm>
            <a:off x="6705600" y="5715000"/>
            <a:ext cx="1231900" cy="558800"/>
          </a:xfrm>
          <a:custGeom>
            <a:avLst/>
            <a:gdLst>
              <a:gd name="T0" fmla="*/ 2147483647 w 776"/>
              <a:gd name="T1" fmla="*/ 2147483647 h 352"/>
              <a:gd name="T2" fmla="*/ 2147483647 w 776"/>
              <a:gd name="T3" fmla="*/ 2147483647 h 352"/>
              <a:gd name="T4" fmla="*/ 2147483647 w 776"/>
              <a:gd name="T5" fmla="*/ 2147483647 h 352"/>
              <a:gd name="T6" fmla="*/ 2147483647 w 776"/>
              <a:gd name="T7" fmla="*/ 2147483647 h 352"/>
              <a:gd name="T8" fmla="*/ 2147483647 w 776"/>
              <a:gd name="T9" fmla="*/ 2147483647 h 352"/>
              <a:gd name="T10" fmla="*/ 2147483647 w 776"/>
              <a:gd name="T11" fmla="*/ 2147483647 h 352"/>
              <a:gd name="T12" fmla="*/ 2147483647 w 776"/>
              <a:gd name="T13" fmla="*/ 2147483647 h 352"/>
              <a:gd name="T14" fmla="*/ 2147483647 w 776"/>
              <a:gd name="T15" fmla="*/ 2147483647 h 352"/>
              <a:gd name="T16" fmla="*/ 2147483647 w 776"/>
              <a:gd name="T17" fmla="*/ 2147483647 h 352"/>
              <a:gd name="T18" fmla="*/ 0 w 776"/>
              <a:gd name="T19" fmla="*/ 2147483647 h 352"/>
              <a:gd name="T20" fmla="*/ 2147483647 w 776"/>
              <a:gd name="T21" fmla="*/ 2147483647 h 352"/>
              <a:gd name="T22" fmla="*/ 2147483647 w 776"/>
              <a:gd name="T23" fmla="*/ 2147483647 h 3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76"/>
              <a:gd name="T37" fmla="*/ 0 h 352"/>
              <a:gd name="T38" fmla="*/ 776 w 776"/>
              <a:gd name="T39" fmla="*/ 352 h 3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76" h="352">
                <a:moveTo>
                  <a:pt x="96" y="112"/>
                </a:moveTo>
                <a:cubicBezTo>
                  <a:pt x="136" y="96"/>
                  <a:pt x="240" y="24"/>
                  <a:pt x="288" y="16"/>
                </a:cubicBezTo>
                <a:cubicBezTo>
                  <a:pt x="336" y="8"/>
                  <a:pt x="320" y="64"/>
                  <a:pt x="384" y="64"/>
                </a:cubicBezTo>
                <a:cubicBezTo>
                  <a:pt x="448" y="64"/>
                  <a:pt x="608" y="0"/>
                  <a:pt x="672" y="16"/>
                </a:cubicBezTo>
                <a:cubicBezTo>
                  <a:pt x="736" y="32"/>
                  <a:pt x="760" y="120"/>
                  <a:pt x="768" y="160"/>
                </a:cubicBezTo>
                <a:cubicBezTo>
                  <a:pt x="776" y="200"/>
                  <a:pt x="768" y="224"/>
                  <a:pt x="720" y="256"/>
                </a:cubicBezTo>
                <a:cubicBezTo>
                  <a:pt x="672" y="288"/>
                  <a:pt x="552" y="352"/>
                  <a:pt x="480" y="352"/>
                </a:cubicBezTo>
                <a:cubicBezTo>
                  <a:pt x="408" y="352"/>
                  <a:pt x="360" y="264"/>
                  <a:pt x="288" y="256"/>
                </a:cubicBezTo>
                <a:cubicBezTo>
                  <a:pt x="216" y="248"/>
                  <a:pt x="96" y="320"/>
                  <a:pt x="48" y="304"/>
                </a:cubicBezTo>
                <a:cubicBezTo>
                  <a:pt x="0" y="288"/>
                  <a:pt x="0" y="192"/>
                  <a:pt x="0" y="160"/>
                </a:cubicBezTo>
                <a:cubicBezTo>
                  <a:pt x="0" y="128"/>
                  <a:pt x="32" y="120"/>
                  <a:pt x="48" y="112"/>
                </a:cubicBezTo>
                <a:cubicBezTo>
                  <a:pt x="64" y="104"/>
                  <a:pt x="56" y="128"/>
                  <a:pt x="96" y="112"/>
                </a:cubicBezTo>
                <a:close/>
              </a:path>
            </a:pathLst>
          </a:custGeom>
          <a:solidFill>
            <a:srgbClr val="FFEA18"/>
          </a:solidFill>
          <a:ln w="571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0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0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513" grpId="0" animBg="1" autoUpdateAnimBg="0"/>
      <p:bldP spid="400514" grpId="0" animBg="1" autoUpdateAnimBg="0"/>
      <p:bldP spid="40038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Lymphocytes </a:t>
            </a:r>
          </a:p>
        </p:txBody>
      </p:sp>
      <p:sp>
        <p:nvSpPr>
          <p:cNvPr id="396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11188" y="1371600"/>
            <a:ext cx="5091112" cy="5486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u="sng" smtClean="0">
                <a:solidFill>
                  <a:srgbClr val="CC0000"/>
                </a:solidFill>
              </a:rPr>
              <a:t>B cells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mature in </a:t>
            </a:r>
            <a:r>
              <a:rPr lang="en-US" sz="2200" u="sng" smtClean="0">
                <a:solidFill>
                  <a:srgbClr val="CC0000"/>
                </a:solidFill>
              </a:rPr>
              <a:t>bone marrow</a:t>
            </a:r>
            <a:endParaRPr lang="en-US" sz="220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u="sng" smtClean="0">
                <a:solidFill>
                  <a:srgbClr val="CC0000"/>
                </a:solidFill>
              </a:rPr>
              <a:t>humoral response system</a:t>
            </a:r>
            <a:r>
              <a:rPr lang="en-US" sz="2200" smtClean="0"/>
              <a:t> </a:t>
            </a:r>
          </a:p>
          <a:p>
            <a:pPr marL="1085850" lvl="2" eaLnBrk="1" hangingPunct="1">
              <a:lnSpc>
                <a:spcPct val="80000"/>
              </a:lnSpc>
            </a:pPr>
            <a:r>
              <a:rPr lang="en-US" sz="1900" smtClean="0"/>
              <a:t>“humors” = body fluids</a:t>
            </a:r>
          </a:p>
          <a:p>
            <a:pPr marL="1085850" lvl="2" eaLnBrk="1" hangingPunct="1">
              <a:lnSpc>
                <a:spcPct val="80000"/>
              </a:lnSpc>
            </a:pPr>
            <a:r>
              <a:rPr lang="en-US" sz="1900" smtClean="0"/>
              <a:t>attack pathogens still circulating </a:t>
            </a:r>
            <a:br>
              <a:rPr lang="en-US" sz="1900" smtClean="0"/>
            </a:br>
            <a:r>
              <a:rPr lang="en-US" sz="1900" smtClean="0"/>
              <a:t>in blood &amp; lymph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u="sng" smtClean="0">
                <a:solidFill>
                  <a:srgbClr val="CC0000"/>
                </a:solidFill>
              </a:rPr>
              <a:t>produce antibodies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u="sng" smtClean="0">
                <a:solidFill>
                  <a:srgbClr val="CC0000"/>
                </a:solidFill>
              </a:rPr>
              <a:t>T cells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mature in </a:t>
            </a:r>
            <a:r>
              <a:rPr lang="en-US" sz="2200" u="sng" smtClean="0">
                <a:solidFill>
                  <a:srgbClr val="CC0000"/>
                </a:solidFill>
              </a:rPr>
              <a:t>thymus</a:t>
            </a:r>
            <a:endParaRPr lang="en-US" sz="220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u="sng" smtClean="0">
                <a:solidFill>
                  <a:srgbClr val="CC0000"/>
                </a:solidFill>
              </a:rPr>
              <a:t>cellular response system</a:t>
            </a:r>
          </a:p>
          <a:p>
            <a:pPr marL="1085850" lvl="2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1900" smtClean="0"/>
              <a:t>attack invaded cells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“Maturation”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learn to distinguish “self” </a:t>
            </a:r>
            <a:br>
              <a:rPr lang="en-US" sz="2200" smtClean="0"/>
            </a:br>
            <a:r>
              <a:rPr lang="en-US" sz="2200" smtClean="0"/>
              <a:t>from “non-self” antigens </a:t>
            </a:r>
          </a:p>
          <a:p>
            <a:pPr marL="1085850" lvl="2" eaLnBrk="1" hangingPunct="1">
              <a:lnSpc>
                <a:spcPct val="80000"/>
              </a:lnSpc>
            </a:pPr>
            <a:r>
              <a:rPr lang="en-US" sz="1900" smtClean="0"/>
              <a:t>if react to “self” antigens, cells </a:t>
            </a:r>
            <a:br>
              <a:rPr lang="en-US" sz="1900" smtClean="0"/>
            </a:br>
            <a:r>
              <a:rPr lang="en-US" sz="1900" smtClean="0"/>
              <a:t>are destroyed during maturation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00"/>
          <a:stretch>
            <a:fillRect/>
          </a:stretch>
        </p:blipFill>
        <p:spPr bwMode="auto">
          <a:xfrm>
            <a:off x="5681663" y="395288"/>
            <a:ext cx="3421062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772150" y="546100"/>
            <a:ext cx="1354138" cy="320675"/>
          </a:xfrm>
          <a:prstGeom prst="rect">
            <a:avLst/>
          </a:prstGeom>
          <a:solidFill>
            <a:srgbClr val="E4AB81"/>
          </a:solidFill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r>
              <a:rPr lang="en-US" sz="1500" b="1" u="sng">
                <a:solidFill>
                  <a:srgbClr val="000000"/>
                </a:solidFill>
              </a:rPr>
              <a:t>bone marrow</a:t>
            </a:r>
            <a:endParaRPr lang="en-US" sz="1600" b="1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6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6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6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6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6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6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 cells</a:t>
            </a:r>
          </a:p>
        </p:txBody>
      </p:sp>
      <p:sp>
        <p:nvSpPr>
          <p:cNvPr id="398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96900" y="1371600"/>
            <a:ext cx="8208963" cy="522605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smtClean="0"/>
              <a:t>Attack, learn &amp; remember pathogens circulating in blood &amp; lymph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smtClean="0"/>
              <a:t>Produce specific </a:t>
            </a:r>
            <a:r>
              <a:rPr lang="en-US" sz="2800" u="sng" smtClean="0">
                <a:solidFill>
                  <a:srgbClr val="CC0000"/>
                </a:solidFill>
              </a:rPr>
              <a:t>antibodies</a:t>
            </a:r>
            <a:r>
              <a:rPr lang="en-US" sz="2800" smtClean="0"/>
              <a:t> </a:t>
            </a:r>
            <a:br>
              <a:rPr lang="en-US" sz="2800" smtClean="0"/>
            </a:br>
            <a:r>
              <a:rPr lang="en-US" sz="2800" smtClean="0"/>
              <a:t>against specific </a:t>
            </a:r>
            <a:r>
              <a:rPr lang="en-US" sz="2800" u="sng" smtClean="0">
                <a:solidFill>
                  <a:srgbClr val="CC0000"/>
                </a:solidFill>
              </a:rPr>
              <a:t>antigen</a:t>
            </a:r>
            <a:endParaRPr lang="en-US" sz="280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smtClean="0"/>
              <a:t>Types of B cells</a:t>
            </a:r>
            <a:endParaRPr lang="en-US" sz="2600" smtClean="0"/>
          </a:p>
          <a:p>
            <a:pPr marL="685800" lvl="1" eaLnBrk="1" hangingPunct="1">
              <a:lnSpc>
                <a:spcPct val="80000"/>
              </a:lnSpc>
            </a:pPr>
            <a:r>
              <a:rPr lang="en-US" u="sng" smtClean="0">
                <a:solidFill>
                  <a:srgbClr val="CC0000"/>
                </a:solidFill>
              </a:rPr>
              <a:t>plasma cells</a:t>
            </a:r>
            <a:endParaRPr lang="en-US" smtClean="0"/>
          </a:p>
          <a:p>
            <a:pPr marL="971550" lvl="2" eaLnBrk="1" hangingPunct="1">
              <a:lnSpc>
                <a:spcPct val="80000"/>
              </a:lnSpc>
            </a:pPr>
            <a:r>
              <a:rPr lang="en-US" sz="2200" smtClean="0"/>
              <a:t>immediate production of antibodies</a:t>
            </a:r>
          </a:p>
          <a:p>
            <a:pPr marL="971550" lvl="2" eaLnBrk="1" hangingPunct="1">
              <a:lnSpc>
                <a:spcPct val="80000"/>
              </a:lnSpc>
            </a:pPr>
            <a:r>
              <a:rPr lang="en-US" sz="2200" smtClean="0"/>
              <a:t>rapid response, short term release</a:t>
            </a:r>
          </a:p>
          <a:p>
            <a:pPr marL="685800" lvl="1" eaLnBrk="1" hangingPunct="1">
              <a:lnSpc>
                <a:spcPct val="80000"/>
              </a:lnSpc>
            </a:pPr>
            <a:r>
              <a:rPr lang="en-US" u="sng" smtClean="0">
                <a:solidFill>
                  <a:srgbClr val="CC0000"/>
                </a:solidFill>
              </a:rPr>
              <a:t>memory cells</a:t>
            </a:r>
            <a:endParaRPr lang="en-US" smtClean="0"/>
          </a:p>
          <a:p>
            <a:pPr marL="971550" lvl="2" eaLnBrk="1" hangingPunct="1">
              <a:lnSpc>
                <a:spcPct val="80000"/>
              </a:lnSpc>
            </a:pPr>
            <a:r>
              <a:rPr lang="en-US" sz="2200" smtClean="0"/>
              <a:t>continued circulation in body</a:t>
            </a:r>
          </a:p>
          <a:p>
            <a:pPr marL="971550" lvl="2" eaLnBrk="1" hangingPunct="1">
              <a:lnSpc>
                <a:spcPct val="80000"/>
              </a:lnSpc>
            </a:pPr>
            <a:r>
              <a:rPr lang="en-US" sz="2200" smtClean="0"/>
              <a:t>long term immunity</a:t>
            </a:r>
          </a:p>
        </p:txBody>
      </p:sp>
      <p:pic>
        <p:nvPicPr>
          <p:cNvPr id="398340" name="Picture 4" descr="43-08x-BtypeLymphocy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495800"/>
            <a:ext cx="2473325" cy="22812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grpSp>
        <p:nvGrpSpPr>
          <p:cNvPr id="19461" name="Group 35"/>
          <p:cNvGrpSpPr>
            <a:grpSpLocks/>
          </p:cNvGrpSpPr>
          <p:nvPr/>
        </p:nvGrpSpPr>
        <p:grpSpPr bwMode="auto">
          <a:xfrm rot="-1623268">
            <a:off x="6492875" y="2632075"/>
            <a:ext cx="2486025" cy="1300163"/>
            <a:chOff x="3915" y="1632"/>
            <a:chExt cx="1836" cy="960"/>
          </a:xfrm>
        </p:grpSpPr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3915" y="1632"/>
              <a:ext cx="1836" cy="960"/>
              <a:chOff x="2089" y="3264"/>
              <a:chExt cx="1836" cy="960"/>
            </a:xfrm>
          </p:grpSpPr>
          <p:sp>
            <p:nvSpPr>
              <p:cNvPr id="19465" name="AutoShape 7"/>
              <p:cNvSpPr>
                <a:spLocks noChangeArrowheads="1"/>
              </p:cNvSpPr>
              <p:nvPr/>
            </p:nvSpPr>
            <p:spPr bwMode="auto">
              <a:xfrm rot="7391263" flipH="1">
                <a:off x="2119" y="357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6" name="AutoShape 8"/>
              <p:cNvSpPr>
                <a:spLocks noChangeArrowheads="1"/>
              </p:cNvSpPr>
              <p:nvPr/>
            </p:nvSpPr>
            <p:spPr bwMode="auto">
              <a:xfrm rot="4384349" flipH="1">
                <a:off x="2113" y="372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67" name="Group 9"/>
              <p:cNvGrpSpPr>
                <a:grpSpLocks/>
              </p:cNvGrpSpPr>
              <p:nvPr/>
            </p:nvGrpSpPr>
            <p:grpSpPr bwMode="auto">
              <a:xfrm>
                <a:off x="3685" y="3552"/>
                <a:ext cx="240" cy="432"/>
                <a:chOff x="3696" y="3552"/>
                <a:chExt cx="240" cy="432"/>
              </a:xfrm>
            </p:grpSpPr>
            <p:sp>
              <p:nvSpPr>
                <p:cNvPr id="19488" name="AutoShape 10"/>
                <p:cNvSpPr>
                  <a:spLocks noChangeArrowheads="1"/>
                </p:cNvSpPr>
                <p:nvPr/>
              </p:nvSpPr>
              <p:spPr bwMode="auto">
                <a:xfrm rot="-7391263">
                  <a:off x="3720" y="3528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9" name="AutoShape 11"/>
                <p:cNvSpPr>
                  <a:spLocks noChangeArrowheads="1"/>
                </p:cNvSpPr>
                <p:nvPr/>
              </p:nvSpPr>
              <p:spPr bwMode="auto">
                <a:xfrm rot="-5400000">
                  <a:off x="3768" y="367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0" name="AutoShape 12"/>
                <p:cNvSpPr>
                  <a:spLocks noChangeArrowheads="1"/>
                </p:cNvSpPr>
                <p:nvPr/>
              </p:nvSpPr>
              <p:spPr bwMode="auto">
                <a:xfrm rot="-3399058">
                  <a:off x="3720" y="381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468" name="Group 13"/>
              <p:cNvGrpSpPr>
                <a:grpSpLocks/>
              </p:cNvGrpSpPr>
              <p:nvPr/>
            </p:nvGrpSpPr>
            <p:grpSpPr bwMode="auto">
              <a:xfrm flipV="1">
                <a:off x="2207" y="3840"/>
                <a:ext cx="1537" cy="384"/>
                <a:chOff x="2207" y="3264"/>
                <a:chExt cx="1537" cy="384"/>
              </a:xfrm>
            </p:grpSpPr>
            <p:sp>
              <p:nvSpPr>
                <p:cNvPr id="19479" name="AutoShape 14"/>
                <p:cNvSpPr>
                  <a:spLocks noChangeArrowheads="1"/>
                </p:cNvSpPr>
                <p:nvPr/>
              </p:nvSpPr>
              <p:spPr bwMode="auto">
                <a:xfrm>
                  <a:off x="2928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0" name="AutoShape 15"/>
                <p:cNvSpPr>
                  <a:spLocks noChangeArrowheads="1"/>
                </p:cNvSpPr>
                <p:nvPr/>
              </p:nvSpPr>
              <p:spPr bwMode="auto">
                <a:xfrm rot="903291">
                  <a:off x="3312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1" name="AutoShape 16"/>
                <p:cNvSpPr>
                  <a:spLocks noChangeArrowheads="1"/>
                </p:cNvSpPr>
                <p:nvPr/>
              </p:nvSpPr>
              <p:spPr bwMode="auto">
                <a:xfrm rot="1206374">
                  <a:off x="3456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2" name="AutoShape 17"/>
                <p:cNvSpPr>
                  <a:spLocks noChangeArrowheads="1"/>
                </p:cNvSpPr>
                <p:nvPr/>
              </p:nvSpPr>
              <p:spPr bwMode="auto">
                <a:xfrm rot="2254818">
                  <a:off x="3600" y="3408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3" name="AutoShape 18"/>
                <p:cNvSpPr>
                  <a:spLocks noChangeArrowheads="1"/>
                </p:cNvSpPr>
                <p:nvPr/>
              </p:nvSpPr>
              <p:spPr bwMode="auto">
                <a:xfrm rot="814226">
                  <a:off x="3120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4" name="AutoShape 19"/>
                <p:cNvSpPr>
                  <a:spLocks noChangeArrowheads="1"/>
                </p:cNvSpPr>
                <p:nvPr/>
              </p:nvSpPr>
              <p:spPr bwMode="auto">
                <a:xfrm rot="-648441">
                  <a:off x="2544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5" name="AutoShape 20"/>
                <p:cNvSpPr>
                  <a:spLocks noChangeArrowheads="1"/>
                </p:cNvSpPr>
                <p:nvPr/>
              </p:nvSpPr>
              <p:spPr bwMode="auto">
                <a:xfrm rot="-1364211">
                  <a:off x="2352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6" name="AutoShape 21"/>
                <p:cNvSpPr>
                  <a:spLocks noChangeArrowheads="1"/>
                </p:cNvSpPr>
                <p:nvPr/>
              </p:nvSpPr>
              <p:spPr bwMode="auto">
                <a:xfrm rot="-2587328">
                  <a:off x="2207" y="345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7" name="AutoShape 22"/>
                <p:cNvSpPr>
                  <a:spLocks noChangeArrowheads="1"/>
                </p:cNvSpPr>
                <p:nvPr/>
              </p:nvSpPr>
              <p:spPr bwMode="auto">
                <a:xfrm rot="20785774" flipH="1">
                  <a:off x="2736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469" name="Group 23"/>
              <p:cNvGrpSpPr>
                <a:grpSpLocks/>
              </p:cNvGrpSpPr>
              <p:nvPr/>
            </p:nvGrpSpPr>
            <p:grpSpPr bwMode="auto">
              <a:xfrm>
                <a:off x="2207" y="3264"/>
                <a:ext cx="1537" cy="384"/>
                <a:chOff x="2207" y="3264"/>
                <a:chExt cx="1537" cy="384"/>
              </a:xfrm>
            </p:grpSpPr>
            <p:sp>
              <p:nvSpPr>
                <p:cNvPr id="19470" name="AutoShape 24"/>
                <p:cNvSpPr>
                  <a:spLocks noChangeArrowheads="1"/>
                </p:cNvSpPr>
                <p:nvPr/>
              </p:nvSpPr>
              <p:spPr bwMode="auto">
                <a:xfrm>
                  <a:off x="2928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1" name="AutoShape 25"/>
                <p:cNvSpPr>
                  <a:spLocks noChangeArrowheads="1"/>
                </p:cNvSpPr>
                <p:nvPr/>
              </p:nvSpPr>
              <p:spPr bwMode="auto">
                <a:xfrm rot="903291">
                  <a:off x="3312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2" name="AutoShape 26"/>
                <p:cNvSpPr>
                  <a:spLocks noChangeArrowheads="1"/>
                </p:cNvSpPr>
                <p:nvPr/>
              </p:nvSpPr>
              <p:spPr bwMode="auto">
                <a:xfrm rot="1206374">
                  <a:off x="3456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3" name="AutoShape 27"/>
                <p:cNvSpPr>
                  <a:spLocks noChangeArrowheads="1"/>
                </p:cNvSpPr>
                <p:nvPr/>
              </p:nvSpPr>
              <p:spPr bwMode="auto">
                <a:xfrm rot="2254818">
                  <a:off x="3600" y="3408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4" name="AutoShape 28"/>
                <p:cNvSpPr>
                  <a:spLocks noChangeArrowheads="1"/>
                </p:cNvSpPr>
                <p:nvPr/>
              </p:nvSpPr>
              <p:spPr bwMode="auto">
                <a:xfrm rot="814226">
                  <a:off x="3120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5" name="AutoShape 29"/>
                <p:cNvSpPr>
                  <a:spLocks noChangeArrowheads="1"/>
                </p:cNvSpPr>
                <p:nvPr/>
              </p:nvSpPr>
              <p:spPr bwMode="auto">
                <a:xfrm rot="-648441">
                  <a:off x="2544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6" name="AutoShape 30"/>
                <p:cNvSpPr>
                  <a:spLocks noChangeArrowheads="1"/>
                </p:cNvSpPr>
                <p:nvPr/>
              </p:nvSpPr>
              <p:spPr bwMode="auto">
                <a:xfrm rot="-1364211">
                  <a:off x="2352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7" name="AutoShape 31"/>
                <p:cNvSpPr>
                  <a:spLocks noChangeArrowheads="1"/>
                </p:cNvSpPr>
                <p:nvPr/>
              </p:nvSpPr>
              <p:spPr bwMode="auto">
                <a:xfrm rot="-2587328">
                  <a:off x="2207" y="345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8" name="AutoShape 32"/>
                <p:cNvSpPr>
                  <a:spLocks noChangeArrowheads="1"/>
                </p:cNvSpPr>
                <p:nvPr/>
              </p:nvSpPr>
              <p:spPr bwMode="auto">
                <a:xfrm rot="20785774" flipH="1">
                  <a:off x="2736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463" name="Oval 33"/>
            <p:cNvSpPr>
              <a:spLocks noChangeArrowheads="1"/>
            </p:cNvSpPr>
            <p:nvPr/>
          </p:nvSpPr>
          <p:spPr bwMode="auto">
            <a:xfrm>
              <a:off x="3986" y="1728"/>
              <a:ext cx="1680" cy="76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Freeform 34"/>
            <p:cNvSpPr>
              <a:spLocks/>
            </p:cNvSpPr>
            <p:nvPr/>
          </p:nvSpPr>
          <p:spPr bwMode="auto">
            <a:xfrm>
              <a:off x="4274" y="1920"/>
              <a:ext cx="776" cy="352"/>
            </a:xfrm>
            <a:custGeom>
              <a:avLst/>
              <a:gdLst>
                <a:gd name="T0" fmla="*/ 96 w 776"/>
                <a:gd name="T1" fmla="*/ 112 h 352"/>
                <a:gd name="T2" fmla="*/ 288 w 776"/>
                <a:gd name="T3" fmla="*/ 16 h 352"/>
                <a:gd name="T4" fmla="*/ 384 w 776"/>
                <a:gd name="T5" fmla="*/ 64 h 352"/>
                <a:gd name="T6" fmla="*/ 672 w 776"/>
                <a:gd name="T7" fmla="*/ 16 h 352"/>
                <a:gd name="T8" fmla="*/ 768 w 776"/>
                <a:gd name="T9" fmla="*/ 160 h 352"/>
                <a:gd name="T10" fmla="*/ 720 w 776"/>
                <a:gd name="T11" fmla="*/ 256 h 352"/>
                <a:gd name="T12" fmla="*/ 480 w 776"/>
                <a:gd name="T13" fmla="*/ 352 h 352"/>
                <a:gd name="T14" fmla="*/ 288 w 776"/>
                <a:gd name="T15" fmla="*/ 256 h 352"/>
                <a:gd name="T16" fmla="*/ 48 w 776"/>
                <a:gd name="T17" fmla="*/ 304 h 352"/>
                <a:gd name="T18" fmla="*/ 0 w 776"/>
                <a:gd name="T19" fmla="*/ 160 h 352"/>
                <a:gd name="T20" fmla="*/ 48 w 776"/>
                <a:gd name="T21" fmla="*/ 112 h 352"/>
                <a:gd name="T22" fmla="*/ 96 w 776"/>
                <a:gd name="T23" fmla="*/ 112 h 3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6"/>
                <a:gd name="T37" fmla="*/ 0 h 352"/>
                <a:gd name="T38" fmla="*/ 776 w 776"/>
                <a:gd name="T39" fmla="*/ 352 h 3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6" h="352">
                  <a:moveTo>
                    <a:pt x="96" y="112"/>
                  </a:moveTo>
                  <a:cubicBezTo>
                    <a:pt x="136" y="96"/>
                    <a:pt x="240" y="24"/>
                    <a:pt x="288" y="16"/>
                  </a:cubicBezTo>
                  <a:cubicBezTo>
                    <a:pt x="336" y="8"/>
                    <a:pt x="320" y="64"/>
                    <a:pt x="384" y="64"/>
                  </a:cubicBezTo>
                  <a:cubicBezTo>
                    <a:pt x="448" y="64"/>
                    <a:pt x="608" y="0"/>
                    <a:pt x="672" y="16"/>
                  </a:cubicBezTo>
                  <a:cubicBezTo>
                    <a:pt x="736" y="32"/>
                    <a:pt x="760" y="120"/>
                    <a:pt x="768" y="160"/>
                  </a:cubicBezTo>
                  <a:cubicBezTo>
                    <a:pt x="776" y="200"/>
                    <a:pt x="768" y="224"/>
                    <a:pt x="720" y="256"/>
                  </a:cubicBezTo>
                  <a:cubicBezTo>
                    <a:pt x="672" y="288"/>
                    <a:pt x="552" y="352"/>
                    <a:pt x="480" y="352"/>
                  </a:cubicBezTo>
                  <a:cubicBezTo>
                    <a:pt x="408" y="352"/>
                    <a:pt x="360" y="264"/>
                    <a:pt x="288" y="256"/>
                  </a:cubicBezTo>
                  <a:cubicBezTo>
                    <a:pt x="216" y="248"/>
                    <a:pt x="96" y="320"/>
                    <a:pt x="48" y="304"/>
                  </a:cubicBezTo>
                  <a:cubicBezTo>
                    <a:pt x="0" y="288"/>
                    <a:pt x="0" y="192"/>
                    <a:pt x="0" y="160"/>
                  </a:cubicBezTo>
                  <a:cubicBezTo>
                    <a:pt x="0" y="128"/>
                    <a:pt x="32" y="120"/>
                    <a:pt x="48" y="112"/>
                  </a:cubicBezTo>
                  <a:cubicBezTo>
                    <a:pt x="64" y="104"/>
                    <a:pt x="56" y="128"/>
                    <a:pt x="96" y="112"/>
                  </a:cubicBezTo>
                  <a:close/>
                </a:path>
              </a:pathLst>
            </a:custGeom>
            <a:solidFill>
              <a:srgbClr val="FFEA18"/>
            </a:solidFill>
            <a:ln w="5715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Antibodies </a:t>
            </a:r>
          </a:p>
        </p:txBody>
      </p:sp>
      <p:sp>
        <p:nvSpPr>
          <p:cNvPr id="4024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55625" y="1511300"/>
            <a:ext cx="8029575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5E"/>
              </a:buClr>
            </a:pPr>
            <a:r>
              <a:rPr lang="en-US" sz="2800" u="sng" smtClean="0">
                <a:solidFill>
                  <a:srgbClr val="CC0000"/>
                </a:solidFill>
              </a:rPr>
              <a:t>Proteins that bind to a specific antigen</a:t>
            </a:r>
            <a:endParaRPr lang="en-US" sz="22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200" smtClean="0"/>
              <a:t>multi-chain proteins 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200" smtClean="0"/>
              <a:t>binding region matches molecular shape of antigens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200" smtClean="0"/>
              <a:t>each antibody is unique &amp; specific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millions of antibodies respond to millions of </a:t>
            </a:r>
            <a:br>
              <a:rPr lang="en-US" sz="2000" smtClean="0"/>
            </a:br>
            <a:r>
              <a:rPr lang="en-US" sz="2000" smtClean="0"/>
              <a:t>foreign antigens</a:t>
            </a:r>
            <a:endParaRPr lang="en-US" sz="1800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200" smtClean="0"/>
              <a:t>tagging “handcuffs”</a:t>
            </a:r>
            <a:endParaRPr lang="en-US" sz="200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1800" smtClean="0"/>
              <a:t>“this is foreign…gotcha!”</a:t>
            </a: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/>
          <a:srcRect b="15817"/>
          <a:stretch>
            <a:fillRect/>
          </a:stretch>
        </p:blipFill>
        <p:spPr bwMode="auto">
          <a:xfrm>
            <a:off x="606425" y="3921125"/>
            <a:ext cx="71120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3381375" y="5911850"/>
            <a:ext cx="1419225" cy="920750"/>
          </a:xfrm>
          <a:prstGeom prst="roundRect">
            <a:avLst>
              <a:gd name="adj" fmla="val 16667"/>
            </a:avLst>
          </a:prstGeom>
          <a:solidFill>
            <a:srgbClr val="FEEE07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F116A"/>
                </a:solidFill>
              </a:rPr>
              <a:t>each B cell </a:t>
            </a:r>
            <a:br>
              <a:rPr lang="en-US" sz="1600" b="1">
                <a:solidFill>
                  <a:srgbClr val="0F116A"/>
                </a:solidFill>
              </a:rPr>
            </a:br>
            <a:r>
              <a:rPr lang="en-US" sz="1600" b="1">
                <a:solidFill>
                  <a:srgbClr val="0F116A"/>
                </a:solidFill>
              </a:rPr>
              <a:t>has ~50,000 </a:t>
            </a:r>
            <a:br>
              <a:rPr lang="en-US" sz="1600" b="1">
                <a:solidFill>
                  <a:srgbClr val="0F116A"/>
                </a:solidFill>
              </a:rPr>
            </a:br>
            <a:r>
              <a:rPr lang="en-US" sz="1600" b="1">
                <a:solidFill>
                  <a:srgbClr val="0F116A"/>
                </a:solidFill>
              </a:rPr>
              <a:t>antibodies</a:t>
            </a:r>
          </a:p>
        </p:txBody>
      </p:sp>
      <p:grpSp>
        <p:nvGrpSpPr>
          <p:cNvPr id="20486" name="Group 30"/>
          <p:cNvGrpSpPr>
            <a:grpSpLocks/>
          </p:cNvGrpSpPr>
          <p:nvPr/>
        </p:nvGrpSpPr>
        <p:grpSpPr bwMode="auto">
          <a:xfrm>
            <a:off x="7391400" y="381000"/>
            <a:ext cx="1143000" cy="1219200"/>
            <a:chOff x="4656" y="240"/>
            <a:chExt cx="720" cy="768"/>
          </a:xfrm>
        </p:grpSpPr>
        <p:sp>
          <p:nvSpPr>
            <p:cNvPr id="20542" name="Rectangle 29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43" name="Rectangle 28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44" name="Rectangle 27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45" name="Rectangle 26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46" name="Rectangle 16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47" name="Rectangle 17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48" name="Rectangle 18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49" name="Rectangle 19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50" name="Oval 20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Oval 21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7" name="Group 31"/>
          <p:cNvGrpSpPr>
            <a:grpSpLocks/>
          </p:cNvGrpSpPr>
          <p:nvPr/>
        </p:nvGrpSpPr>
        <p:grpSpPr bwMode="auto">
          <a:xfrm>
            <a:off x="7848600" y="1339850"/>
            <a:ext cx="1143000" cy="1219200"/>
            <a:chOff x="4656" y="240"/>
            <a:chExt cx="720" cy="768"/>
          </a:xfrm>
        </p:grpSpPr>
        <p:sp>
          <p:nvSpPr>
            <p:cNvPr id="20532" name="Rectangle 32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0533" name="Rectangle 33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0534" name="Rectangle 34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0535" name="Rectangle 35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0536" name="Rectangle 36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0537" name="Rectangle 37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0538" name="Rectangle 38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0539" name="Rectangle 39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0540" name="Oval 40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1" name="Oval 41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8" name="Group 42"/>
          <p:cNvGrpSpPr>
            <a:grpSpLocks/>
          </p:cNvGrpSpPr>
          <p:nvPr/>
        </p:nvGrpSpPr>
        <p:grpSpPr bwMode="auto">
          <a:xfrm>
            <a:off x="6324600" y="228600"/>
            <a:ext cx="1143000" cy="1219200"/>
            <a:chOff x="4656" y="240"/>
            <a:chExt cx="720" cy="768"/>
          </a:xfrm>
        </p:grpSpPr>
        <p:sp>
          <p:nvSpPr>
            <p:cNvPr id="20522" name="Rectangle 43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20523" name="Rectangle 44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20524" name="Rectangle 45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20525" name="Rectangle 46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20526" name="Rectangle 47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20527" name="Rectangle 48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20528" name="Rectangle 49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20529" name="Rectangle 50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20530" name="Oval 51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Oval 52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9" name="Group 53"/>
          <p:cNvGrpSpPr>
            <a:grpSpLocks/>
          </p:cNvGrpSpPr>
          <p:nvPr/>
        </p:nvGrpSpPr>
        <p:grpSpPr bwMode="auto">
          <a:xfrm>
            <a:off x="8001000" y="2667000"/>
            <a:ext cx="1143000" cy="1219200"/>
            <a:chOff x="4656" y="240"/>
            <a:chExt cx="720" cy="768"/>
          </a:xfrm>
        </p:grpSpPr>
        <p:sp>
          <p:nvSpPr>
            <p:cNvPr id="20512" name="Rectangle 54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13" name="Rectangle 55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14" name="Rectangle 56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15" name="Rectangle 57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16" name="Rectangle 58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17" name="Rectangle 59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18" name="Rectangle 60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19" name="Rectangle 61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0520" name="Oval 62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Oval 63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2454" name="Oval 22"/>
          <p:cNvSpPr>
            <a:spLocks noChangeArrowheads="1"/>
          </p:cNvSpPr>
          <p:nvPr/>
        </p:nvSpPr>
        <p:spPr bwMode="auto">
          <a:xfrm>
            <a:off x="434975" y="4953000"/>
            <a:ext cx="12954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2456" name="Oval 24"/>
          <p:cNvSpPr>
            <a:spLocks noChangeArrowheads="1"/>
          </p:cNvSpPr>
          <p:nvPr/>
        </p:nvSpPr>
        <p:spPr bwMode="auto">
          <a:xfrm>
            <a:off x="2187575" y="4953000"/>
            <a:ext cx="12954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65"/>
          <p:cNvSpPr>
            <a:spLocks noChangeArrowheads="1"/>
          </p:cNvSpPr>
          <p:nvPr/>
        </p:nvSpPr>
        <p:spPr bwMode="auto">
          <a:xfrm rot="-8100000">
            <a:off x="8002588" y="3851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0493" name="Rectangle 66"/>
          <p:cNvSpPr>
            <a:spLocks noChangeArrowheads="1"/>
          </p:cNvSpPr>
          <p:nvPr/>
        </p:nvSpPr>
        <p:spPr bwMode="auto">
          <a:xfrm rot="2700000">
            <a:off x="8721725" y="2327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20494" name="Rectangle 67"/>
          <p:cNvSpPr>
            <a:spLocks noChangeArrowheads="1"/>
          </p:cNvSpPr>
          <p:nvPr/>
        </p:nvSpPr>
        <p:spPr bwMode="auto">
          <a:xfrm rot="8100000">
            <a:off x="8382000" y="4267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0495" name="Rectangle 68"/>
          <p:cNvSpPr>
            <a:spLocks noChangeArrowheads="1"/>
          </p:cNvSpPr>
          <p:nvPr/>
        </p:nvSpPr>
        <p:spPr bwMode="auto">
          <a:xfrm rot="-2700000">
            <a:off x="7591425" y="1438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20496" name="Rectangle 69"/>
          <p:cNvSpPr>
            <a:spLocks noChangeArrowheads="1"/>
          </p:cNvSpPr>
          <p:nvPr/>
        </p:nvSpPr>
        <p:spPr bwMode="auto">
          <a:xfrm>
            <a:off x="8610600" y="3962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0497" name="Rectangle 70"/>
          <p:cNvSpPr>
            <a:spLocks noChangeArrowheads="1"/>
          </p:cNvSpPr>
          <p:nvPr/>
        </p:nvSpPr>
        <p:spPr bwMode="auto">
          <a:xfrm flipV="1">
            <a:off x="8686800" y="5029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0498" name="Rectangle 71"/>
          <p:cNvSpPr>
            <a:spLocks noChangeArrowheads="1"/>
          </p:cNvSpPr>
          <p:nvPr/>
        </p:nvSpPr>
        <p:spPr bwMode="auto">
          <a:xfrm rot="5400000" flipV="1">
            <a:off x="8416925" y="5375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0499" name="Rectangle 72"/>
          <p:cNvSpPr>
            <a:spLocks noChangeArrowheads="1"/>
          </p:cNvSpPr>
          <p:nvPr/>
        </p:nvSpPr>
        <p:spPr bwMode="auto">
          <a:xfrm rot="-5400000" flipH="1" flipV="1">
            <a:off x="8721725" y="45370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0500" name="Rectangle 75"/>
          <p:cNvSpPr>
            <a:spLocks noChangeArrowheads="1"/>
          </p:cNvSpPr>
          <p:nvPr/>
        </p:nvSpPr>
        <p:spPr bwMode="auto">
          <a:xfrm>
            <a:off x="8610600" y="381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00"/>
                </a:solidFill>
              </a:rPr>
              <a:t>Y</a:t>
            </a:r>
            <a:endParaRPr lang="en-US" sz="3000" b="1">
              <a:solidFill>
                <a:srgbClr val="660000"/>
              </a:solidFill>
            </a:endParaRPr>
          </a:p>
        </p:txBody>
      </p:sp>
      <p:sp>
        <p:nvSpPr>
          <p:cNvPr id="20501" name="Rectangle 76"/>
          <p:cNvSpPr>
            <a:spLocks noChangeArrowheads="1"/>
          </p:cNvSpPr>
          <p:nvPr/>
        </p:nvSpPr>
        <p:spPr bwMode="auto">
          <a:xfrm rot="8100000">
            <a:off x="8543925" y="838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00"/>
                </a:solidFill>
              </a:rPr>
              <a:t>Y</a:t>
            </a:r>
            <a:endParaRPr lang="en-US" sz="3000" b="1">
              <a:solidFill>
                <a:srgbClr val="660000"/>
              </a:solidFill>
            </a:endParaRPr>
          </a:p>
        </p:txBody>
      </p:sp>
      <p:sp>
        <p:nvSpPr>
          <p:cNvPr id="20502" name="Rectangle 77"/>
          <p:cNvSpPr>
            <a:spLocks noChangeArrowheads="1"/>
          </p:cNvSpPr>
          <p:nvPr/>
        </p:nvSpPr>
        <p:spPr bwMode="auto">
          <a:xfrm rot="2700000">
            <a:off x="7458075" y="18240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20503" name="Rectangle 78"/>
          <p:cNvSpPr>
            <a:spLocks noChangeArrowheads="1"/>
          </p:cNvSpPr>
          <p:nvPr/>
        </p:nvSpPr>
        <p:spPr bwMode="auto">
          <a:xfrm rot="2700000">
            <a:off x="5521325" y="422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Y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20504" name="Rectangle 79"/>
          <p:cNvSpPr>
            <a:spLocks noChangeArrowheads="1"/>
          </p:cNvSpPr>
          <p:nvPr/>
        </p:nvSpPr>
        <p:spPr bwMode="auto">
          <a:xfrm rot="-8100000">
            <a:off x="5826125" y="7270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Y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20505" name="Rectangle 80"/>
          <p:cNvSpPr>
            <a:spLocks noChangeArrowheads="1"/>
          </p:cNvSpPr>
          <p:nvPr/>
        </p:nvSpPr>
        <p:spPr bwMode="auto">
          <a:xfrm>
            <a:off x="5943600" y="381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Y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20506" name="Rectangle 81"/>
          <p:cNvSpPr>
            <a:spLocks noChangeArrowheads="1"/>
          </p:cNvSpPr>
          <p:nvPr/>
        </p:nvSpPr>
        <p:spPr bwMode="auto">
          <a:xfrm rot="-8100000">
            <a:off x="8416925" y="6508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00"/>
                </a:solidFill>
              </a:rPr>
              <a:t>Y</a:t>
            </a:r>
            <a:endParaRPr lang="en-US" sz="3000" b="1">
              <a:solidFill>
                <a:srgbClr val="660000"/>
              </a:solidFill>
            </a:endParaRPr>
          </a:p>
        </p:txBody>
      </p:sp>
      <p:sp>
        <p:nvSpPr>
          <p:cNvPr id="20507" name="Rectangle 82"/>
          <p:cNvSpPr>
            <a:spLocks noChangeArrowheads="1"/>
          </p:cNvSpPr>
          <p:nvPr/>
        </p:nvSpPr>
        <p:spPr bwMode="auto">
          <a:xfrm>
            <a:off x="6165850" y="3867150"/>
            <a:ext cx="7223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antigen</a:t>
            </a:r>
          </a:p>
        </p:txBody>
      </p:sp>
      <p:sp>
        <p:nvSpPr>
          <p:cNvPr id="20508" name="Rectangle 83"/>
          <p:cNvSpPr>
            <a:spLocks noChangeArrowheads="1"/>
          </p:cNvSpPr>
          <p:nvPr/>
        </p:nvSpPr>
        <p:spPr bwMode="auto">
          <a:xfrm>
            <a:off x="4613275" y="3819525"/>
            <a:ext cx="1417638" cy="733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antigen-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binding site on antibody</a:t>
            </a:r>
          </a:p>
        </p:txBody>
      </p:sp>
      <p:sp>
        <p:nvSpPr>
          <p:cNvPr id="20509" name="Line 84"/>
          <p:cNvSpPr>
            <a:spLocks noChangeShapeType="1"/>
          </p:cNvSpPr>
          <p:nvPr/>
        </p:nvSpPr>
        <p:spPr bwMode="auto">
          <a:xfrm>
            <a:off x="6554788" y="4125913"/>
            <a:ext cx="0" cy="736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Line 85"/>
          <p:cNvSpPr>
            <a:spLocks noChangeShapeType="1"/>
          </p:cNvSpPr>
          <p:nvPr/>
        </p:nvSpPr>
        <p:spPr bwMode="auto">
          <a:xfrm>
            <a:off x="5521325" y="4538663"/>
            <a:ext cx="0" cy="736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2457" name="AutoShape 25"/>
          <p:cNvSpPr>
            <a:spLocks noChangeArrowheads="1"/>
          </p:cNvSpPr>
          <p:nvPr/>
        </p:nvSpPr>
        <p:spPr bwMode="auto">
          <a:xfrm>
            <a:off x="2882900" y="4884738"/>
            <a:ext cx="1635125" cy="485775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CC0000"/>
                </a:solidFill>
              </a:rPr>
              <a:t>variable </a:t>
            </a:r>
            <a:br>
              <a:rPr lang="en-US" sz="1800" b="1">
                <a:solidFill>
                  <a:srgbClr val="CC0000"/>
                </a:solidFill>
              </a:rPr>
            </a:br>
            <a:r>
              <a:rPr lang="en-US" sz="1800" b="1">
                <a:solidFill>
                  <a:srgbClr val="CC0000"/>
                </a:solidFill>
              </a:rPr>
              <a:t>binding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2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2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2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2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2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build="p" bldLvl="5" autoUpdateAnimBg="0"/>
      <p:bldP spid="402437" grpId="0" animBg="1" autoUpdateAnimBg="0"/>
      <p:bldP spid="402454" grpId="0" animBg="1"/>
      <p:bldP spid="402456" grpId="0" animBg="1"/>
      <p:bldP spid="40245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00"/>
          <p:cNvGrpSpPr>
            <a:grpSpLocks/>
          </p:cNvGrpSpPr>
          <p:nvPr/>
        </p:nvGrpSpPr>
        <p:grpSpPr bwMode="auto">
          <a:xfrm>
            <a:off x="569913" y="1779588"/>
            <a:ext cx="3709987" cy="4497387"/>
            <a:chOff x="823" y="1617"/>
            <a:chExt cx="1916" cy="2323"/>
          </a:xfrm>
        </p:grpSpPr>
        <p:pic>
          <p:nvPicPr>
            <p:cNvPr id="21571" name="Picture 139"/>
            <p:cNvPicPr>
              <a:picLocks noChangeAspect="1" noChangeArrowheads="1"/>
            </p:cNvPicPr>
            <p:nvPr/>
          </p:nvPicPr>
          <p:blipFill>
            <a:blip r:embed="rId3"/>
            <a:srcRect l="15750" t="9000" r="32625" b="7500"/>
            <a:stretch>
              <a:fillRect/>
            </a:stretch>
          </p:blipFill>
          <p:spPr bwMode="auto">
            <a:xfrm>
              <a:off x="823" y="1617"/>
              <a:ext cx="1916" cy="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72" name="Rectangle 148"/>
            <p:cNvSpPr>
              <a:spLocks noChangeArrowheads="1"/>
            </p:cNvSpPr>
            <p:nvPr/>
          </p:nvSpPr>
          <p:spPr bwMode="auto">
            <a:xfrm>
              <a:off x="1468" y="2222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73" name="Rectangle 149"/>
            <p:cNvSpPr>
              <a:spLocks noChangeArrowheads="1"/>
            </p:cNvSpPr>
            <p:nvPr/>
          </p:nvSpPr>
          <p:spPr bwMode="auto">
            <a:xfrm>
              <a:off x="1421" y="2263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74" name="Rectangle 150"/>
            <p:cNvSpPr>
              <a:spLocks noChangeArrowheads="1"/>
            </p:cNvSpPr>
            <p:nvPr/>
          </p:nvSpPr>
          <p:spPr bwMode="auto">
            <a:xfrm>
              <a:off x="1282" y="2228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75" name="Rectangle 151"/>
            <p:cNvSpPr>
              <a:spLocks noChangeArrowheads="1"/>
            </p:cNvSpPr>
            <p:nvPr/>
          </p:nvSpPr>
          <p:spPr bwMode="auto">
            <a:xfrm>
              <a:off x="1242" y="218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76" name="Rectangle 152"/>
            <p:cNvSpPr>
              <a:spLocks noChangeArrowheads="1"/>
            </p:cNvSpPr>
            <p:nvPr/>
          </p:nvSpPr>
          <p:spPr bwMode="auto">
            <a:xfrm>
              <a:off x="1433" y="2083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77" name="Rectangle 153"/>
            <p:cNvSpPr>
              <a:spLocks noChangeArrowheads="1"/>
            </p:cNvSpPr>
            <p:nvPr/>
          </p:nvSpPr>
          <p:spPr bwMode="auto">
            <a:xfrm>
              <a:off x="1393" y="2042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78" name="Rectangle 154"/>
            <p:cNvSpPr>
              <a:spLocks noChangeArrowheads="1"/>
            </p:cNvSpPr>
            <p:nvPr/>
          </p:nvSpPr>
          <p:spPr bwMode="auto">
            <a:xfrm>
              <a:off x="1056" y="1995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79" name="Rectangle 155"/>
            <p:cNvSpPr>
              <a:spLocks noChangeArrowheads="1"/>
            </p:cNvSpPr>
            <p:nvPr/>
          </p:nvSpPr>
          <p:spPr bwMode="auto">
            <a:xfrm>
              <a:off x="1016" y="1955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80" name="Rectangle 156"/>
            <p:cNvSpPr>
              <a:spLocks noChangeArrowheads="1"/>
            </p:cNvSpPr>
            <p:nvPr/>
          </p:nvSpPr>
          <p:spPr bwMode="auto">
            <a:xfrm>
              <a:off x="1207" y="1851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81" name="Rectangle 157"/>
            <p:cNvSpPr>
              <a:spLocks noChangeArrowheads="1"/>
            </p:cNvSpPr>
            <p:nvPr/>
          </p:nvSpPr>
          <p:spPr bwMode="auto">
            <a:xfrm>
              <a:off x="1166" y="1810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82" name="Rectangle 158"/>
            <p:cNvSpPr>
              <a:spLocks noChangeArrowheads="1"/>
            </p:cNvSpPr>
            <p:nvPr/>
          </p:nvSpPr>
          <p:spPr bwMode="auto">
            <a:xfrm>
              <a:off x="1670" y="3225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83" name="Rectangle 159"/>
            <p:cNvSpPr>
              <a:spLocks noChangeArrowheads="1"/>
            </p:cNvSpPr>
            <p:nvPr/>
          </p:nvSpPr>
          <p:spPr bwMode="auto">
            <a:xfrm>
              <a:off x="1670" y="316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84" name="Rectangle 160"/>
            <p:cNvSpPr>
              <a:spLocks noChangeArrowheads="1"/>
            </p:cNvSpPr>
            <p:nvPr/>
          </p:nvSpPr>
          <p:spPr bwMode="auto">
            <a:xfrm>
              <a:off x="1839" y="3225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85" name="Rectangle 161"/>
            <p:cNvSpPr>
              <a:spLocks noChangeArrowheads="1"/>
            </p:cNvSpPr>
            <p:nvPr/>
          </p:nvSpPr>
          <p:spPr bwMode="auto">
            <a:xfrm>
              <a:off x="1839" y="316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86" name="Rectangle 162"/>
            <p:cNvSpPr>
              <a:spLocks noChangeArrowheads="1"/>
            </p:cNvSpPr>
            <p:nvPr/>
          </p:nvSpPr>
          <p:spPr bwMode="auto">
            <a:xfrm>
              <a:off x="1670" y="2901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87" name="Rectangle 163"/>
            <p:cNvSpPr>
              <a:spLocks noChangeArrowheads="1"/>
            </p:cNvSpPr>
            <p:nvPr/>
          </p:nvSpPr>
          <p:spPr bwMode="auto">
            <a:xfrm>
              <a:off x="1670" y="2843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88" name="Rectangle 164"/>
            <p:cNvSpPr>
              <a:spLocks noChangeArrowheads="1"/>
            </p:cNvSpPr>
            <p:nvPr/>
          </p:nvSpPr>
          <p:spPr bwMode="auto">
            <a:xfrm>
              <a:off x="1839" y="2901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89" name="Rectangle 165"/>
            <p:cNvSpPr>
              <a:spLocks noChangeArrowheads="1"/>
            </p:cNvSpPr>
            <p:nvPr/>
          </p:nvSpPr>
          <p:spPr bwMode="auto">
            <a:xfrm>
              <a:off x="1839" y="2843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90" name="Rectangle 166"/>
            <p:cNvSpPr>
              <a:spLocks noChangeArrowheads="1"/>
            </p:cNvSpPr>
            <p:nvPr/>
          </p:nvSpPr>
          <p:spPr bwMode="auto">
            <a:xfrm>
              <a:off x="1670" y="2576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91" name="Rectangle 167"/>
            <p:cNvSpPr>
              <a:spLocks noChangeArrowheads="1"/>
            </p:cNvSpPr>
            <p:nvPr/>
          </p:nvSpPr>
          <p:spPr bwMode="auto">
            <a:xfrm>
              <a:off x="1670" y="2518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92" name="Rectangle 168"/>
            <p:cNvSpPr>
              <a:spLocks noChangeArrowheads="1"/>
            </p:cNvSpPr>
            <p:nvPr/>
          </p:nvSpPr>
          <p:spPr bwMode="auto">
            <a:xfrm>
              <a:off x="1839" y="2576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93" name="Rectangle 169"/>
            <p:cNvSpPr>
              <a:spLocks noChangeArrowheads="1"/>
            </p:cNvSpPr>
            <p:nvPr/>
          </p:nvSpPr>
          <p:spPr bwMode="auto">
            <a:xfrm>
              <a:off x="1723" y="236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94" name="Rectangle 170"/>
            <p:cNvSpPr>
              <a:spLocks noChangeArrowheads="1"/>
            </p:cNvSpPr>
            <p:nvPr/>
          </p:nvSpPr>
          <p:spPr bwMode="auto">
            <a:xfrm>
              <a:off x="1723" y="2309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95" name="Rectangle 171"/>
            <p:cNvSpPr>
              <a:spLocks noChangeArrowheads="1"/>
            </p:cNvSpPr>
            <p:nvPr/>
          </p:nvSpPr>
          <p:spPr bwMode="auto">
            <a:xfrm>
              <a:off x="1787" y="236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96" name="Rectangle 172"/>
            <p:cNvSpPr>
              <a:spLocks noChangeArrowheads="1"/>
            </p:cNvSpPr>
            <p:nvPr/>
          </p:nvSpPr>
          <p:spPr bwMode="auto">
            <a:xfrm>
              <a:off x="1787" y="2309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97" name="Rectangle 173"/>
            <p:cNvSpPr>
              <a:spLocks noChangeArrowheads="1"/>
            </p:cNvSpPr>
            <p:nvPr/>
          </p:nvSpPr>
          <p:spPr bwMode="auto">
            <a:xfrm>
              <a:off x="1839" y="2518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98" name="Rectangle 174"/>
            <p:cNvSpPr>
              <a:spLocks noChangeArrowheads="1"/>
            </p:cNvSpPr>
            <p:nvPr/>
          </p:nvSpPr>
          <p:spPr bwMode="auto">
            <a:xfrm>
              <a:off x="2088" y="2268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599" name="Rectangle 175"/>
            <p:cNvSpPr>
              <a:spLocks noChangeArrowheads="1"/>
            </p:cNvSpPr>
            <p:nvPr/>
          </p:nvSpPr>
          <p:spPr bwMode="auto">
            <a:xfrm>
              <a:off x="2048" y="2222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600" name="Rectangle 176"/>
            <p:cNvSpPr>
              <a:spLocks noChangeArrowheads="1"/>
            </p:cNvSpPr>
            <p:nvPr/>
          </p:nvSpPr>
          <p:spPr bwMode="auto">
            <a:xfrm>
              <a:off x="2083" y="2083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601" name="Rectangle 177"/>
            <p:cNvSpPr>
              <a:spLocks noChangeArrowheads="1"/>
            </p:cNvSpPr>
            <p:nvPr/>
          </p:nvSpPr>
          <p:spPr bwMode="auto">
            <a:xfrm>
              <a:off x="2123" y="2042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602" name="Rectangle 178"/>
            <p:cNvSpPr>
              <a:spLocks noChangeArrowheads="1"/>
            </p:cNvSpPr>
            <p:nvPr/>
          </p:nvSpPr>
          <p:spPr bwMode="auto">
            <a:xfrm>
              <a:off x="2227" y="2228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603" name="Rectangle 179"/>
            <p:cNvSpPr>
              <a:spLocks noChangeArrowheads="1"/>
            </p:cNvSpPr>
            <p:nvPr/>
          </p:nvSpPr>
          <p:spPr bwMode="auto">
            <a:xfrm>
              <a:off x="2268" y="218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604" name="Rectangle 180"/>
            <p:cNvSpPr>
              <a:spLocks noChangeArrowheads="1"/>
            </p:cNvSpPr>
            <p:nvPr/>
          </p:nvSpPr>
          <p:spPr bwMode="auto">
            <a:xfrm>
              <a:off x="2303" y="1851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605" name="Rectangle 181"/>
            <p:cNvSpPr>
              <a:spLocks noChangeArrowheads="1"/>
            </p:cNvSpPr>
            <p:nvPr/>
          </p:nvSpPr>
          <p:spPr bwMode="auto">
            <a:xfrm>
              <a:off x="2349" y="1810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606" name="Rectangle 182"/>
            <p:cNvSpPr>
              <a:spLocks noChangeArrowheads="1"/>
            </p:cNvSpPr>
            <p:nvPr/>
          </p:nvSpPr>
          <p:spPr bwMode="auto">
            <a:xfrm>
              <a:off x="2454" y="1995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21607" name="Rectangle 183"/>
            <p:cNvSpPr>
              <a:spLocks noChangeArrowheads="1"/>
            </p:cNvSpPr>
            <p:nvPr/>
          </p:nvSpPr>
          <p:spPr bwMode="auto">
            <a:xfrm>
              <a:off x="2495" y="1955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antibodies</a:t>
            </a:r>
          </a:p>
        </p:txBody>
      </p:sp>
      <p:grpSp>
        <p:nvGrpSpPr>
          <p:cNvPr id="21508" name="Group 206"/>
          <p:cNvGrpSpPr>
            <a:grpSpLocks/>
          </p:cNvGrpSpPr>
          <p:nvPr/>
        </p:nvGrpSpPr>
        <p:grpSpPr bwMode="auto">
          <a:xfrm>
            <a:off x="4541838" y="3805238"/>
            <a:ext cx="4467225" cy="2897187"/>
            <a:chOff x="2851" y="2416"/>
            <a:chExt cx="2814" cy="1825"/>
          </a:xfrm>
        </p:grpSpPr>
        <p:pic>
          <p:nvPicPr>
            <p:cNvPr id="21560" name="Picture 5"/>
            <p:cNvPicPr>
              <a:picLocks noChangeAspect="1" noChangeArrowheads="1"/>
            </p:cNvPicPr>
            <p:nvPr/>
          </p:nvPicPr>
          <p:blipFill>
            <a:blip r:embed="rId4"/>
            <a:srcRect b="13499"/>
            <a:stretch>
              <a:fillRect/>
            </a:stretch>
          </p:blipFill>
          <p:spPr bwMode="auto">
            <a:xfrm>
              <a:off x="2851" y="2416"/>
              <a:ext cx="2814" cy="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61" name="Rectangle 6"/>
            <p:cNvSpPr>
              <a:spLocks noChangeArrowheads="1"/>
            </p:cNvSpPr>
            <p:nvPr/>
          </p:nvSpPr>
          <p:spPr bwMode="auto">
            <a:xfrm>
              <a:off x="3956" y="2634"/>
              <a:ext cx="57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light chains</a:t>
              </a:r>
              <a:endParaRPr lang="en-US" sz="1200"/>
            </a:p>
          </p:txBody>
        </p:sp>
        <p:sp>
          <p:nvSpPr>
            <p:cNvPr id="21562" name="Rectangle 7"/>
            <p:cNvSpPr>
              <a:spLocks noChangeArrowheads="1"/>
            </p:cNvSpPr>
            <p:nvPr/>
          </p:nvSpPr>
          <p:spPr bwMode="auto">
            <a:xfrm>
              <a:off x="2855" y="3517"/>
              <a:ext cx="7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antigen-binding</a:t>
              </a:r>
            </a:p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site</a:t>
              </a:r>
            </a:p>
          </p:txBody>
        </p:sp>
        <p:sp>
          <p:nvSpPr>
            <p:cNvPr id="21563" name="Rectangle 8"/>
            <p:cNvSpPr>
              <a:spLocks noChangeArrowheads="1"/>
            </p:cNvSpPr>
            <p:nvPr/>
          </p:nvSpPr>
          <p:spPr bwMode="auto">
            <a:xfrm>
              <a:off x="3228" y="4019"/>
              <a:ext cx="65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heavy chains</a:t>
              </a:r>
              <a:endParaRPr lang="en-US" sz="1200"/>
            </a:p>
          </p:txBody>
        </p:sp>
        <p:sp>
          <p:nvSpPr>
            <p:cNvPr id="21564" name="Rectangle 10"/>
            <p:cNvSpPr>
              <a:spLocks noChangeArrowheads="1"/>
            </p:cNvSpPr>
            <p:nvPr/>
          </p:nvSpPr>
          <p:spPr bwMode="auto">
            <a:xfrm>
              <a:off x="4872" y="3526"/>
              <a:ext cx="7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antigen-binding</a:t>
              </a:r>
            </a:p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site</a:t>
              </a:r>
            </a:p>
          </p:txBody>
        </p:sp>
        <p:sp>
          <p:nvSpPr>
            <p:cNvPr id="21565" name="Freeform 11"/>
            <p:cNvSpPr>
              <a:spLocks/>
            </p:cNvSpPr>
            <p:nvPr/>
          </p:nvSpPr>
          <p:spPr bwMode="auto">
            <a:xfrm>
              <a:off x="4135" y="2745"/>
              <a:ext cx="248" cy="138"/>
            </a:xfrm>
            <a:custGeom>
              <a:avLst/>
              <a:gdLst>
                <a:gd name="T0" fmla="*/ 0 w 466"/>
                <a:gd name="T1" fmla="*/ 36 h 261"/>
                <a:gd name="T2" fmla="*/ 36 w 466"/>
                <a:gd name="T3" fmla="*/ 0 h 261"/>
                <a:gd name="T4" fmla="*/ 70 w 466"/>
                <a:gd name="T5" fmla="*/ 39 h 261"/>
                <a:gd name="T6" fmla="*/ 0 60000 65536"/>
                <a:gd name="T7" fmla="*/ 0 60000 65536"/>
                <a:gd name="T8" fmla="*/ 0 60000 65536"/>
                <a:gd name="T9" fmla="*/ 0 w 466"/>
                <a:gd name="T10" fmla="*/ 0 h 261"/>
                <a:gd name="T11" fmla="*/ 466 w 466"/>
                <a:gd name="T12" fmla="*/ 261 h 2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6" h="261">
                  <a:moveTo>
                    <a:pt x="0" y="245"/>
                  </a:moveTo>
                  <a:lnTo>
                    <a:pt x="237" y="0"/>
                  </a:lnTo>
                  <a:lnTo>
                    <a:pt x="466" y="26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12"/>
            <p:cNvSpPr>
              <a:spLocks/>
            </p:cNvSpPr>
            <p:nvPr/>
          </p:nvSpPr>
          <p:spPr bwMode="auto">
            <a:xfrm>
              <a:off x="2947" y="3191"/>
              <a:ext cx="91" cy="330"/>
            </a:xfrm>
            <a:custGeom>
              <a:avLst/>
              <a:gdLst>
                <a:gd name="T0" fmla="*/ 0 w 171"/>
                <a:gd name="T1" fmla="*/ 93 h 621"/>
                <a:gd name="T2" fmla="*/ 0 w 171"/>
                <a:gd name="T3" fmla="*/ 0 h 621"/>
                <a:gd name="T4" fmla="*/ 26 w 171"/>
                <a:gd name="T5" fmla="*/ 0 h 621"/>
                <a:gd name="T6" fmla="*/ 0 60000 65536"/>
                <a:gd name="T7" fmla="*/ 0 60000 65536"/>
                <a:gd name="T8" fmla="*/ 0 60000 65536"/>
                <a:gd name="T9" fmla="*/ 0 w 171"/>
                <a:gd name="T10" fmla="*/ 0 h 621"/>
                <a:gd name="T11" fmla="*/ 171 w 171"/>
                <a:gd name="T12" fmla="*/ 621 h 6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621">
                  <a:moveTo>
                    <a:pt x="0" y="621"/>
                  </a:moveTo>
                  <a:lnTo>
                    <a:pt x="0" y="0"/>
                  </a:lnTo>
                  <a:lnTo>
                    <a:pt x="17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13"/>
            <p:cNvSpPr>
              <a:spLocks/>
            </p:cNvSpPr>
            <p:nvPr/>
          </p:nvSpPr>
          <p:spPr bwMode="auto">
            <a:xfrm>
              <a:off x="3034" y="3183"/>
              <a:ext cx="26" cy="17"/>
            </a:xfrm>
            <a:custGeom>
              <a:avLst/>
              <a:gdLst>
                <a:gd name="T0" fmla="*/ 4 w 49"/>
                <a:gd name="T1" fmla="*/ 1 h 32"/>
                <a:gd name="T2" fmla="*/ 0 w 49"/>
                <a:gd name="T3" fmla="*/ 0 h 32"/>
                <a:gd name="T4" fmla="*/ 0 w 49"/>
                <a:gd name="T5" fmla="*/ 5 h 32"/>
                <a:gd name="T6" fmla="*/ 4 w 49"/>
                <a:gd name="T7" fmla="*/ 4 h 32"/>
                <a:gd name="T8" fmla="*/ 7 w 49"/>
                <a:gd name="T9" fmla="*/ 3 h 32"/>
                <a:gd name="T10" fmla="*/ 5 w 49"/>
                <a:gd name="T11" fmla="*/ 1 h 32"/>
                <a:gd name="T12" fmla="*/ 4 w 49"/>
                <a:gd name="T13" fmla="*/ 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2"/>
                <a:gd name="T23" fmla="*/ 49 w 49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2">
                  <a:moveTo>
                    <a:pt x="24" y="8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24" y="24"/>
                  </a:lnTo>
                  <a:lnTo>
                    <a:pt x="49" y="16"/>
                  </a:lnTo>
                  <a:lnTo>
                    <a:pt x="33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14"/>
            <p:cNvSpPr>
              <a:spLocks/>
            </p:cNvSpPr>
            <p:nvPr/>
          </p:nvSpPr>
          <p:spPr bwMode="auto">
            <a:xfrm>
              <a:off x="5452" y="3229"/>
              <a:ext cx="101" cy="273"/>
            </a:xfrm>
            <a:custGeom>
              <a:avLst/>
              <a:gdLst>
                <a:gd name="T0" fmla="*/ 32 w 179"/>
                <a:gd name="T1" fmla="*/ 77 h 515"/>
                <a:gd name="T2" fmla="*/ 32 w 179"/>
                <a:gd name="T3" fmla="*/ 0 h 515"/>
                <a:gd name="T4" fmla="*/ 0 w 179"/>
                <a:gd name="T5" fmla="*/ 0 h 515"/>
                <a:gd name="T6" fmla="*/ 0 60000 65536"/>
                <a:gd name="T7" fmla="*/ 0 60000 65536"/>
                <a:gd name="T8" fmla="*/ 0 60000 65536"/>
                <a:gd name="T9" fmla="*/ 0 w 179"/>
                <a:gd name="T10" fmla="*/ 0 h 515"/>
                <a:gd name="T11" fmla="*/ 179 w 179"/>
                <a:gd name="T12" fmla="*/ 515 h 5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" h="515">
                  <a:moveTo>
                    <a:pt x="179" y="515"/>
                  </a:moveTo>
                  <a:lnTo>
                    <a:pt x="179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15"/>
            <p:cNvSpPr>
              <a:spLocks/>
            </p:cNvSpPr>
            <p:nvPr/>
          </p:nvSpPr>
          <p:spPr bwMode="auto">
            <a:xfrm>
              <a:off x="5450" y="3239"/>
              <a:ext cx="26" cy="17"/>
            </a:xfrm>
            <a:custGeom>
              <a:avLst/>
              <a:gdLst>
                <a:gd name="T0" fmla="*/ 4 w 49"/>
                <a:gd name="T1" fmla="*/ 1 h 32"/>
                <a:gd name="T2" fmla="*/ 7 w 49"/>
                <a:gd name="T3" fmla="*/ 0 h 32"/>
                <a:gd name="T4" fmla="*/ 7 w 49"/>
                <a:gd name="T5" fmla="*/ 5 h 32"/>
                <a:gd name="T6" fmla="*/ 4 w 49"/>
                <a:gd name="T7" fmla="*/ 3 h 32"/>
                <a:gd name="T8" fmla="*/ 0 w 49"/>
                <a:gd name="T9" fmla="*/ 3 h 32"/>
                <a:gd name="T10" fmla="*/ 2 w 49"/>
                <a:gd name="T11" fmla="*/ 1 h 32"/>
                <a:gd name="T12" fmla="*/ 4 w 49"/>
                <a:gd name="T13" fmla="*/ 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2"/>
                <a:gd name="T23" fmla="*/ 49 w 49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2">
                  <a:moveTo>
                    <a:pt x="24" y="8"/>
                  </a:moveTo>
                  <a:lnTo>
                    <a:pt x="49" y="0"/>
                  </a:lnTo>
                  <a:lnTo>
                    <a:pt x="49" y="32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16"/>
            <p:cNvSpPr>
              <a:spLocks/>
            </p:cNvSpPr>
            <p:nvPr/>
          </p:nvSpPr>
          <p:spPr bwMode="auto">
            <a:xfrm>
              <a:off x="3920" y="3596"/>
              <a:ext cx="443" cy="434"/>
            </a:xfrm>
            <a:custGeom>
              <a:avLst/>
              <a:gdLst>
                <a:gd name="T0" fmla="*/ 77 w 727"/>
                <a:gd name="T1" fmla="*/ 0 h 817"/>
                <a:gd name="T2" fmla="*/ 0 w 727"/>
                <a:gd name="T3" fmla="*/ 123 h 817"/>
                <a:gd name="T4" fmla="*/ 165 w 727"/>
                <a:gd name="T5" fmla="*/ 80 h 817"/>
                <a:gd name="T6" fmla="*/ 0 60000 65536"/>
                <a:gd name="T7" fmla="*/ 0 60000 65536"/>
                <a:gd name="T8" fmla="*/ 0 60000 65536"/>
                <a:gd name="T9" fmla="*/ 0 w 727"/>
                <a:gd name="T10" fmla="*/ 0 h 817"/>
                <a:gd name="T11" fmla="*/ 727 w 72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7" h="817">
                  <a:moveTo>
                    <a:pt x="343" y="0"/>
                  </a:moveTo>
                  <a:lnTo>
                    <a:pt x="0" y="817"/>
                  </a:lnTo>
                  <a:lnTo>
                    <a:pt x="727" y="53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9" name="Rectangle 140"/>
          <p:cNvSpPr>
            <a:spLocks noChangeArrowheads="1"/>
          </p:cNvSpPr>
          <p:nvPr/>
        </p:nvSpPr>
        <p:spPr bwMode="auto">
          <a:xfrm>
            <a:off x="187325" y="3152775"/>
            <a:ext cx="5635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light</a:t>
            </a:r>
          </a:p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chain</a:t>
            </a:r>
          </a:p>
        </p:txBody>
      </p:sp>
      <p:sp>
        <p:nvSpPr>
          <p:cNvPr id="21510" name="Rectangle 145"/>
          <p:cNvSpPr>
            <a:spLocks noChangeArrowheads="1"/>
          </p:cNvSpPr>
          <p:nvPr/>
        </p:nvSpPr>
        <p:spPr bwMode="auto">
          <a:xfrm>
            <a:off x="525463" y="5402263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B cell</a:t>
            </a:r>
          </a:p>
          <a:p>
            <a:pPr algn="r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membrane</a:t>
            </a:r>
          </a:p>
        </p:txBody>
      </p:sp>
      <p:sp>
        <p:nvSpPr>
          <p:cNvPr id="21511" name="Line 146"/>
          <p:cNvSpPr>
            <a:spLocks noChangeShapeType="1"/>
          </p:cNvSpPr>
          <p:nvPr/>
        </p:nvSpPr>
        <p:spPr bwMode="auto">
          <a:xfrm flipV="1">
            <a:off x="719138" y="2944813"/>
            <a:ext cx="350837" cy="239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39"/>
          <p:cNvGrpSpPr>
            <a:grpSpLocks/>
          </p:cNvGrpSpPr>
          <p:nvPr/>
        </p:nvGrpSpPr>
        <p:grpSpPr bwMode="auto">
          <a:xfrm>
            <a:off x="2268538" y="3783013"/>
            <a:ext cx="1797050" cy="677862"/>
            <a:chOff x="1429" y="2383"/>
            <a:chExt cx="1132" cy="427"/>
          </a:xfrm>
        </p:grpSpPr>
        <p:sp>
          <p:nvSpPr>
            <p:cNvPr id="21558" name="AutoShape 144"/>
            <p:cNvSpPr>
              <a:spLocks noChangeArrowheads="1"/>
            </p:cNvSpPr>
            <p:nvPr/>
          </p:nvSpPr>
          <p:spPr bwMode="auto">
            <a:xfrm>
              <a:off x="2098" y="2500"/>
              <a:ext cx="463" cy="31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</a:rPr>
                <a:t>heavy</a:t>
              </a:r>
            </a:p>
            <a:p>
              <a:pPr algn="l"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</a:rPr>
                <a:t>chains</a:t>
              </a:r>
            </a:p>
          </p:txBody>
        </p:sp>
        <p:sp>
          <p:nvSpPr>
            <p:cNvPr id="21559" name="Freeform 147"/>
            <p:cNvSpPr>
              <a:spLocks/>
            </p:cNvSpPr>
            <p:nvPr/>
          </p:nvSpPr>
          <p:spPr bwMode="auto">
            <a:xfrm>
              <a:off x="1429" y="2383"/>
              <a:ext cx="639" cy="158"/>
            </a:xfrm>
            <a:custGeom>
              <a:avLst/>
              <a:gdLst>
                <a:gd name="T0" fmla="*/ 447 w 680"/>
                <a:gd name="T1" fmla="*/ 0 h 116"/>
                <a:gd name="T2" fmla="*/ 564 w 680"/>
                <a:gd name="T3" fmla="*/ 271 h 116"/>
                <a:gd name="T4" fmla="*/ 0 w 680"/>
                <a:gd name="T5" fmla="*/ 293 h 116"/>
                <a:gd name="T6" fmla="*/ 0 60000 65536"/>
                <a:gd name="T7" fmla="*/ 0 60000 65536"/>
                <a:gd name="T8" fmla="*/ 0 60000 65536"/>
                <a:gd name="T9" fmla="*/ 0 w 680"/>
                <a:gd name="T10" fmla="*/ 0 h 116"/>
                <a:gd name="T11" fmla="*/ 680 w 680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0" h="116">
                  <a:moveTo>
                    <a:pt x="539" y="0"/>
                  </a:moveTo>
                  <a:lnTo>
                    <a:pt x="680" y="107"/>
                  </a:lnTo>
                  <a:lnTo>
                    <a:pt x="0" y="11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8"/>
          <p:cNvGrpSpPr>
            <a:grpSpLocks/>
          </p:cNvGrpSpPr>
          <p:nvPr/>
        </p:nvGrpSpPr>
        <p:grpSpPr bwMode="auto">
          <a:xfrm>
            <a:off x="3735388" y="2928938"/>
            <a:ext cx="1023937" cy="785812"/>
            <a:chOff x="2353" y="1845"/>
            <a:chExt cx="645" cy="495"/>
          </a:xfrm>
        </p:grpSpPr>
        <p:sp>
          <p:nvSpPr>
            <p:cNvPr id="21556" name="AutoShape 141"/>
            <p:cNvSpPr>
              <a:spLocks noChangeArrowheads="1"/>
            </p:cNvSpPr>
            <p:nvPr/>
          </p:nvSpPr>
          <p:spPr bwMode="auto">
            <a:xfrm>
              <a:off x="2611" y="2030"/>
              <a:ext cx="387" cy="31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</a:rPr>
                <a:t>light</a:t>
              </a:r>
            </a:p>
            <a:p>
              <a:pPr algn="l"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</a:rPr>
                <a:t>chain</a:t>
              </a:r>
            </a:p>
          </p:txBody>
        </p:sp>
        <p:sp>
          <p:nvSpPr>
            <p:cNvPr id="21557" name="Line 184"/>
            <p:cNvSpPr>
              <a:spLocks noChangeShapeType="1"/>
            </p:cNvSpPr>
            <p:nvPr/>
          </p:nvSpPr>
          <p:spPr bwMode="auto">
            <a:xfrm flipH="1" flipV="1">
              <a:off x="2353" y="1845"/>
              <a:ext cx="256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4" name="Group 195"/>
          <p:cNvGrpSpPr>
            <a:grpSpLocks/>
          </p:cNvGrpSpPr>
          <p:nvPr/>
        </p:nvGrpSpPr>
        <p:grpSpPr bwMode="auto">
          <a:xfrm flipH="1">
            <a:off x="1600200" y="5286375"/>
            <a:ext cx="115888" cy="646113"/>
            <a:chOff x="3916" y="556"/>
            <a:chExt cx="321" cy="2048"/>
          </a:xfrm>
        </p:grpSpPr>
        <p:sp>
          <p:nvSpPr>
            <p:cNvPr id="21552" name="Line 196"/>
            <p:cNvSpPr>
              <a:spLocks noChangeShapeType="1"/>
            </p:cNvSpPr>
            <p:nvPr/>
          </p:nvSpPr>
          <p:spPr bwMode="auto">
            <a:xfrm>
              <a:off x="4072" y="1550"/>
              <a:ext cx="16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197"/>
            <p:cNvSpPr>
              <a:spLocks noChangeShapeType="1"/>
            </p:cNvSpPr>
            <p:nvPr/>
          </p:nvSpPr>
          <p:spPr bwMode="auto">
            <a:xfrm>
              <a:off x="3916" y="560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4" name="Line 198"/>
            <p:cNvSpPr>
              <a:spLocks noChangeShapeType="1"/>
            </p:cNvSpPr>
            <p:nvPr/>
          </p:nvSpPr>
          <p:spPr bwMode="auto">
            <a:xfrm>
              <a:off x="4076" y="556"/>
              <a:ext cx="0" cy="20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5" name="Line 199"/>
            <p:cNvSpPr>
              <a:spLocks noChangeShapeType="1"/>
            </p:cNvSpPr>
            <p:nvPr/>
          </p:nvSpPr>
          <p:spPr bwMode="auto">
            <a:xfrm flipH="1">
              <a:off x="3916" y="2600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40"/>
          <p:cNvGrpSpPr>
            <a:grpSpLocks/>
          </p:cNvGrpSpPr>
          <p:nvPr/>
        </p:nvGrpSpPr>
        <p:grpSpPr bwMode="auto">
          <a:xfrm>
            <a:off x="4070350" y="2103438"/>
            <a:ext cx="2147888" cy="263525"/>
            <a:chOff x="2564" y="1325"/>
            <a:chExt cx="1353" cy="166"/>
          </a:xfrm>
        </p:grpSpPr>
        <p:sp>
          <p:nvSpPr>
            <p:cNvPr id="21550" name="AutoShape 201"/>
            <p:cNvSpPr>
              <a:spLocks noChangeArrowheads="1"/>
            </p:cNvSpPr>
            <p:nvPr/>
          </p:nvSpPr>
          <p:spPr bwMode="auto">
            <a:xfrm>
              <a:off x="2934" y="1325"/>
              <a:ext cx="983" cy="155"/>
            </a:xfrm>
            <a:prstGeom prst="roundRect">
              <a:avLst>
                <a:gd name="adj" fmla="val 16667"/>
              </a:avLst>
            </a:prstGeom>
            <a:solidFill>
              <a:srgbClr val="FEEE07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</a:rPr>
                <a:t>variable region</a:t>
              </a:r>
            </a:p>
          </p:txBody>
        </p:sp>
        <p:sp>
          <p:nvSpPr>
            <p:cNvPr id="21551" name="Line 202"/>
            <p:cNvSpPr>
              <a:spLocks noChangeShapeType="1"/>
            </p:cNvSpPr>
            <p:nvPr/>
          </p:nvSpPr>
          <p:spPr bwMode="auto">
            <a:xfrm flipH="1">
              <a:off x="2564" y="1401"/>
              <a:ext cx="342" cy="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41"/>
          <p:cNvGrpSpPr>
            <a:grpSpLocks/>
          </p:cNvGrpSpPr>
          <p:nvPr/>
        </p:nvGrpSpPr>
        <p:grpSpPr bwMode="auto">
          <a:xfrm>
            <a:off x="3865563" y="1455738"/>
            <a:ext cx="2146300" cy="706437"/>
            <a:chOff x="2435" y="917"/>
            <a:chExt cx="1352" cy="445"/>
          </a:xfrm>
        </p:grpSpPr>
        <p:sp>
          <p:nvSpPr>
            <p:cNvPr id="21548" name="AutoShape 204"/>
            <p:cNvSpPr>
              <a:spLocks noChangeArrowheads="1"/>
            </p:cNvSpPr>
            <p:nvPr/>
          </p:nvSpPr>
          <p:spPr bwMode="auto">
            <a:xfrm>
              <a:off x="2479" y="917"/>
              <a:ext cx="1308" cy="155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</a:rPr>
                <a:t>antigen-binding site</a:t>
              </a:r>
            </a:p>
          </p:txBody>
        </p:sp>
        <p:sp>
          <p:nvSpPr>
            <p:cNvPr id="21549" name="Line 205"/>
            <p:cNvSpPr>
              <a:spLocks noChangeShapeType="1"/>
            </p:cNvSpPr>
            <p:nvPr/>
          </p:nvSpPr>
          <p:spPr bwMode="auto">
            <a:xfrm flipH="1">
              <a:off x="2435" y="1090"/>
              <a:ext cx="203" cy="2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7" name="Group 207"/>
          <p:cNvGrpSpPr>
            <a:grpSpLocks/>
          </p:cNvGrpSpPr>
          <p:nvPr/>
        </p:nvGrpSpPr>
        <p:grpSpPr bwMode="auto">
          <a:xfrm>
            <a:off x="7624763" y="522288"/>
            <a:ext cx="1143000" cy="1219200"/>
            <a:chOff x="4656" y="240"/>
            <a:chExt cx="720" cy="768"/>
          </a:xfrm>
        </p:grpSpPr>
        <p:sp>
          <p:nvSpPr>
            <p:cNvPr id="21538" name="Rectangle 208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1539" name="Rectangle 209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1540" name="Rectangle 210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1541" name="Rectangle 211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1542" name="Rectangle 212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1543" name="Rectangle 213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1544" name="Rectangle 214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1545" name="Rectangle 215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21546" name="Oval 216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Oval 217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8" name="Rectangle 218"/>
          <p:cNvSpPr>
            <a:spLocks noChangeArrowheads="1"/>
          </p:cNvSpPr>
          <p:nvPr/>
        </p:nvSpPr>
        <p:spPr bwMode="auto">
          <a:xfrm rot="-8100000">
            <a:off x="7202488" y="8683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1519" name="Rectangle 219"/>
          <p:cNvSpPr>
            <a:spLocks noChangeArrowheads="1"/>
          </p:cNvSpPr>
          <p:nvPr/>
        </p:nvSpPr>
        <p:spPr bwMode="auto">
          <a:xfrm rot="8100000">
            <a:off x="7951788" y="16875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1520" name="Rectangle 220"/>
          <p:cNvSpPr>
            <a:spLocks noChangeArrowheads="1"/>
          </p:cNvSpPr>
          <p:nvPr/>
        </p:nvSpPr>
        <p:spPr bwMode="auto">
          <a:xfrm>
            <a:off x="8348663" y="16271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1521" name="Rectangle 221"/>
          <p:cNvSpPr>
            <a:spLocks noChangeArrowheads="1"/>
          </p:cNvSpPr>
          <p:nvPr/>
        </p:nvSpPr>
        <p:spPr bwMode="auto">
          <a:xfrm flipV="1">
            <a:off x="8416925" y="25257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1522" name="Rectangle 222"/>
          <p:cNvSpPr>
            <a:spLocks noChangeArrowheads="1"/>
          </p:cNvSpPr>
          <p:nvPr/>
        </p:nvSpPr>
        <p:spPr bwMode="auto">
          <a:xfrm rot="5400000" flipV="1">
            <a:off x="8721725" y="16875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1523" name="Rectangle 223"/>
          <p:cNvSpPr>
            <a:spLocks noChangeArrowheads="1"/>
          </p:cNvSpPr>
          <p:nvPr/>
        </p:nvSpPr>
        <p:spPr bwMode="auto">
          <a:xfrm rot="-5400000" flipH="1" flipV="1">
            <a:off x="8489950" y="20351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21524" name="Group 224"/>
          <p:cNvGrpSpPr>
            <a:grpSpLocks/>
          </p:cNvGrpSpPr>
          <p:nvPr/>
        </p:nvGrpSpPr>
        <p:grpSpPr bwMode="auto">
          <a:xfrm>
            <a:off x="7151688" y="2117725"/>
            <a:ext cx="1141412" cy="1219200"/>
            <a:chOff x="4656" y="240"/>
            <a:chExt cx="719" cy="768"/>
          </a:xfrm>
        </p:grpSpPr>
        <p:sp>
          <p:nvSpPr>
            <p:cNvPr id="21528" name="Rectangle 225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1529" name="Rectangle 226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1530" name="Rectangle 227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1531" name="Rectangle 228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1532" name="Rectangle 229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1533" name="Rectangle 230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1534" name="Rectangle 231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1535" name="Rectangle 232"/>
            <p:cNvSpPr>
              <a:spLocks noChangeArrowheads="1"/>
            </p:cNvSpPr>
            <p:nvPr/>
          </p:nvSpPr>
          <p:spPr bwMode="auto">
            <a:xfrm rot="-5400000" flipH="1" flipV="1">
              <a:off x="5109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1536" name="Oval 233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Oval 234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5" name="Rectangle 235"/>
          <p:cNvSpPr>
            <a:spLocks noChangeArrowheads="1"/>
          </p:cNvSpPr>
          <p:nvPr/>
        </p:nvSpPr>
        <p:spPr bwMode="auto">
          <a:xfrm rot="2700000">
            <a:off x="8024813" y="2997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21526" name="Rectangle 236"/>
          <p:cNvSpPr>
            <a:spLocks noChangeArrowheads="1"/>
          </p:cNvSpPr>
          <p:nvPr/>
        </p:nvSpPr>
        <p:spPr bwMode="auto">
          <a:xfrm rot="-2700000">
            <a:off x="6894513" y="2108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21527" name="Rectangle 237"/>
          <p:cNvSpPr>
            <a:spLocks noChangeArrowheads="1"/>
          </p:cNvSpPr>
          <p:nvPr/>
        </p:nvSpPr>
        <p:spPr bwMode="auto">
          <a:xfrm rot="2700000">
            <a:off x="6761163" y="24939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pPr eaLnBrk="1" hangingPunct="1"/>
            <a:r>
              <a:rPr lang="en-US" smtClean="0"/>
              <a:t>What do antibodies do to invaders?</a:t>
            </a:r>
          </a:p>
        </p:txBody>
      </p:sp>
      <p:pic>
        <p:nvPicPr>
          <p:cNvPr id="40448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3563" y="1311275"/>
            <a:ext cx="7294562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19063" y="4352925"/>
            <a:ext cx="2990850" cy="2473325"/>
            <a:chOff x="75" y="2742"/>
            <a:chExt cx="1884" cy="1558"/>
          </a:xfrm>
        </p:grpSpPr>
        <p:grpSp>
          <p:nvGrpSpPr>
            <p:cNvPr id="22537" name="Group 42"/>
            <p:cNvGrpSpPr>
              <a:grpSpLocks/>
            </p:cNvGrpSpPr>
            <p:nvPr/>
          </p:nvGrpSpPr>
          <p:grpSpPr bwMode="auto">
            <a:xfrm>
              <a:off x="75" y="2923"/>
              <a:ext cx="1884" cy="1377"/>
              <a:chOff x="75" y="2923"/>
              <a:chExt cx="1884" cy="1377"/>
            </a:xfrm>
          </p:grpSpPr>
          <p:grpSp>
            <p:nvGrpSpPr>
              <p:cNvPr id="22550" name="Group 41"/>
              <p:cNvGrpSpPr>
                <a:grpSpLocks/>
              </p:cNvGrpSpPr>
              <p:nvPr/>
            </p:nvGrpSpPr>
            <p:grpSpPr bwMode="auto">
              <a:xfrm>
                <a:off x="75" y="2923"/>
                <a:ext cx="1884" cy="1377"/>
                <a:chOff x="75" y="2923"/>
                <a:chExt cx="1884" cy="1377"/>
              </a:xfrm>
            </p:grpSpPr>
            <p:grpSp>
              <p:nvGrpSpPr>
                <p:cNvPr id="22552" name="Group 6"/>
                <p:cNvGrpSpPr>
                  <a:grpSpLocks/>
                </p:cNvGrpSpPr>
                <p:nvPr/>
              </p:nvGrpSpPr>
              <p:grpSpPr bwMode="auto">
                <a:xfrm>
                  <a:off x="146" y="2923"/>
                  <a:ext cx="1813" cy="1360"/>
                  <a:chOff x="1056" y="1671"/>
                  <a:chExt cx="2880" cy="2160"/>
                </a:xfrm>
              </p:grpSpPr>
              <p:grpSp>
                <p:nvGrpSpPr>
                  <p:cNvPr id="2255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056" y="1671"/>
                    <a:ext cx="2880" cy="2160"/>
                    <a:chOff x="1056" y="1671"/>
                    <a:chExt cx="2880" cy="2160"/>
                  </a:xfrm>
                </p:grpSpPr>
                <p:grpSp>
                  <p:nvGrpSpPr>
                    <p:cNvPr id="22559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671"/>
                      <a:ext cx="2880" cy="2160"/>
                      <a:chOff x="1056" y="1671"/>
                      <a:chExt cx="2880" cy="2160"/>
                    </a:xfrm>
                  </p:grpSpPr>
                  <p:sp>
                    <p:nvSpPr>
                      <p:cNvPr id="22561" name="Oval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2592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6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96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63" name="Oval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296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64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00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65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1671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66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775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67" name="Oval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2" y="2343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68" name="Oval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2" y="1863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69" name="Oval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295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2560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1680"/>
                      <a:ext cx="912" cy="864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5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448"/>
                    <a:ext cx="912" cy="864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53" name="Oval 20"/>
                <p:cNvSpPr>
                  <a:spLocks noChangeArrowheads="1"/>
                </p:cNvSpPr>
                <p:nvPr/>
              </p:nvSpPr>
              <p:spPr bwMode="auto">
                <a:xfrm>
                  <a:off x="103" y="3317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4" name="Oval 21"/>
                <p:cNvSpPr>
                  <a:spLocks noChangeArrowheads="1"/>
                </p:cNvSpPr>
                <p:nvPr/>
              </p:nvSpPr>
              <p:spPr bwMode="auto">
                <a:xfrm>
                  <a:off x="383" y="3756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5" name="Oval 22"/>
                <p:cNvSpPr>
                  <a:spLocks noChangeArrowheads="1"/>
                </p:cNvSpPr>
                <p:nvPr/>
              </p:nvSpPr>
              <p:spPr bwMode="auto">
                <a:xfrm>
                  <a:off x="75" y="3663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6" name="Oval 23"/>
                <p:cNvSpPr>
                  <a:spLocks noChangeArrowheads="1"/>
                </p:cNvSpPr>
                <p:nvPr/>
              </p:nvSpPr>
              <p:spPr bwMode="auto">
                <a:xfrm>
                  <a:off x="866" y="3756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51" name="Oval 24"/>
              <p:cNvSpPr>
                <a:spLocks noChangeArrowheads="1"/>
              </p:cNvSpPr>
              <p:nvPr/>
            </p:nvSpPr>
            <p:spPr bwMode="auto">
              <a:xfrm>
                <a:off x="891" y="3005"/>
                <a:ext cx="907" cy="60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38" name="Rectangle 25"/>
            <p:cNvSpPr>
              <a:spLocks noChangeArrowheads="1"/>
            </p:cNvSpPr>
            <p:nvPr/>
          </p:nvSpPr>
          <p:spPr bwMode="auto">
            <a:xfrm>
              <a:off x="167" y="3741"/>
              <a:ext cx="151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rgbClr val="660000"/>
                  </a:solidFill>
                </a:rPr>
                <a:t>macrophage</a:t>
              </a:r>
              <a:br>
                <a:rPr lang="en-US" sz="1600" b="1">
                  <a:solidFill>
                    <a:srgbClr val="660000"/>
                  </a:solidFill>
                </a:rPr>
              </a:br>
              <a:r>
                <a:rPr lang="en-US" sz="1600" b="1">
                  <a:solidFill>
                    <a:srgbClr val="660000"/>
                  </a:solidFill>
                </a:rPr>
                <a:t>eating tagged invaders</a:t>
              </a:r>
              <a:endParaRPr lang="en-US" sz="1800" b="1">
                <a:solidFill>
                  <a:srgbClr val="0F116A"/>
                </a:solidFill>
              </a:endParaRPr>
            </a:p>
          </p:txBody>
        </p:sp>
        <p:sp>
          <p:nvSpPr>
            <p:cNvPr id="22539" name="Rectangle 26"/>
            <p:cNvSpPr>
              <a:spLocks noChangeArrowheads="1"/>
            </p:cNvSpPr>
            <p:nvPr/>
          </p:nvSpPr>
          <p:spPr bwMode="auto">
            <a:xfrm>
              <a:off x="144" y="2742"/>
              <a:ext cx="1324" cy="46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en-US" sz="1600" b="1">
                  <a:solidFill>
                    <a:schemeClr val="tx2"/>
                  </a:solidFill>
                </a:rPr>
                <a:t>invading pathogens tagged with antibodies</a:t>
              </a:r>
            </a:p>
          </p:txBody>
        </p:sp>
        <p:grpSp>
          <p:nvGrpSpPr>
            <p:cNvPr id="22540" name="Group 27"/>
            <p:cNvGrpSpPr>
              <a:grpSpLocks/>
            </p:cNvGrpSpPr>
            <p:nvPr/>
          </p:nvGrpSpPr>
          <p:grpSpPr bwMode="auto">
            <a:xfrm>
              <a:off x="938" y="2811"/>
              <a:ext cx="917" cy="862"/>
              <a:chOff x="2361" y="1833"/>
              <a:chExt cx="1627" cy="1525"/>
            </a:xfrm>
          </p:grpSpPr>
          <p:sp>
            <p:nvSpPr>
              <p:cNvPr id="22541" name="Rectangle 28"/>
              <p:cNvSpPr>
                <a:spLocks noChangeArrowheads="1"/>
              </p:cNvSpPr>
              <p:nvPr/>
            </p:nvSpPr>
            <p:spPr bwMode="auto">
              <a:xfrm rot="7974751">
                <a:off x="2431" y="2352"/>
                <a:ext cx="50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32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grpSp>
            <p:nvGrpSpPr>
              <p:cNvPr id="22542" name="Group 29"/>
              <p:cNvGrpSpPr>
                <a:grpSpLocks/>
              </p:cNvGrpSpPr>
              <p:nvPr/>
            </p:nvGrpSpPr>
            <p:grpSpPr bwMode="auto">
              <a:xfrm>
                <a:off x="2640" y="1833"/>
                <a:ext cx="1348" cy="1525"/>
                <a:chOff x="2640" y="1833"/>
                <a:chExt cx="1348" cy="1525"/>
              </a:xfrm>
            </p:grpSpPr>
            <p:sp>
              <p:nvSpPr>
                <p:cNvPr id="22543" name="Rectangle 30"/>
                <p:cNvSpPr>
                  <a:spLocks noChangeArrowheads="1"/>
                </p:cNvSpPr>
                <p:nvPr/>
              </p:nvSpPr>
              <p:spPr bwMode="auto">
                <a:xfrm rot="-474626">
                  <a:off x="2776" y="2713"/>
                  <a:ext cx="510" cy="6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3200" b="1">
                      <a:solidFill>
                        <a:srgbClr val="099B00"/>
                      </a:solidFill>
                    </a:rPr>
                    <a:t>Y</a:t>
                  </a:r>
                </a:p>
              </p:txBody>
            </p:sp>
            <p:sp>
              <p:nvSpPr>
                <p:cNvPr id="22544" name="Rectangle 31"/>
                <p:cNvSpPr>
                  <a:spLocks noChangeArrowheads="1"/>
                </p:cNvSpPr>
                <p:nvPr/>
              </p:nvSpPr>
              <p:spPr bwMode="auto">
                <a:xfrm rot="-3557980">
                  <a:off x="3256" y="2329"/>
                  <a:ext cx="508" cy="6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3200" b="1">
                      <a:solidFill>
                        <a:srgbClr val="099B00"/>
                      </a:solidFill>
                    </a:rPr>
                    <a:t>Y</a:t>
                  </a:r>
                </a:p>
              </p:txBody>
            </p:sp>
            <p:sp>
              <p:nvSpPr>
                <p:cNvPr id="22545" name="Rectangle 32"/>
                <p:cNvSpPr>
                  <a:spLocks noChangeArrowheads="1"/>
                </p:cNvSpPr>
                <p:nvPr/>
              </p:nvSpPr>
              <p:spPr bwMode="auto">
                <a:xfrm>
                  <a:off x="3479" y="2203"/>
                  <a:ext cx="509" cy="6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3200" b="1">
                      <a:solidFill>
                        <a:srgbClr val="099B00"/>
                      </a:solidFill>
                    </a:rPr>
                    <a:t>Y</a:t>
                  </a:r>
                </a:p>
              </p:txBody>
            </p:sp>
            <p:sp>
              <p:nvSpPr>
                <p:cNvPr id="22546" name="Rectangle 33"/>
                <p:cNvSpPr>
                  <a:spLocks noChangeArrowheads="1"/>
                </p:cNvSpPr>
                <p:nvPr/>
              </p:nvSpPr>
              <p:spPr bwMode="auto">
                <a:xfrm rot="8975848">
                  <a:off x="2801" y="2121"/>
                  <a:ext cx="509" cy="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3200" b="1">
                      <a:solidFill>
                        <a:srgbClr val="099B00"/>
                      </a:solidFill>
                    </a:rPr>
                    <a:t>Y</a:t>
                  </a:r>
                </a:p>
              </p:txBody>
            </p:sp>
            <p:sp>
              <p:nvSpPr>
                <p:cNvPr id="22547" name="Rectangle 34"/>
                <p:cNvSpPr>
                  <a:spLocks noChangeArrowheads="1"/>
                </p:cNvSpPr>
                <p:nvPr/>
              </p:nvSpPr>
              <p:spPr bwMode="auto">
                <a:xfrm rot="9042285">
                  <a:off x="3158" y="1833"/>
                  <a:ext cx="509" cy="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3200" b="1">
                      <a:solidFill>
                        <a:srgbClr val="099B00"/>
                      </a:solidFill>
                    </a:rPr>
                    <a:t>Y</a:t>
                  </a:r>
                </a:p>
              </p:txBody>
            </p:sp>
            <p:sp>
              <p:nvSpPr>
                <p:cNvPr id="22548" name="Oval 35"/>
                <p:cNvSpPr>
                  <a:spLocks noChangeArrowheads="1"/>
                </p:cNvSpPr>
                <p:nvPr/>
              </p:nvSpPr>
              <p:spPr bwMode="auto">
                <a:xfrm rot="-1556080">
                  <a:off x="3137" y="2263"/>
                  <a:ext cx="655" cy="205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9" name="Oval 36"/>
                <p:cNvSpPr>
                  <a:spLocks noChangeArrowheads="1"/>
                </p:cNvSpPr>
                <p:nvPr/>
              </p:nvSpPr>
              <p:spPr bwMode="auto">
                <a:xfrm rot="-1556080">
                  <a:off x="2640" y="2640"/>
                  <a:ext cx="768" cy="24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" name="Round Same Side Corner Rectangle 37"/>
          <p:cNvSpPr/>
          <p:nvPr/>
        </p:nvSpPr>
        <p:spPr>
          <a:xfrm>
            <a:off x="2208213" y="1939925"/>
            <a:ext cx="1420812" cy="419100"/>
          </a:xfrm>
          <a:prstGeom prst="round2Same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00"/>
                </a:solidFill>
              </a:rPr>
              <a:t>neutralize</a:t>
            </a:r>
            <a:endParaRPr lang="en-US" sz="2000"/>
          </a:p>
        </p:txBody>
      </p:sp>
      <p:sp>
        <p:nvSpPr>
          <p:cNvPr id="39" name="Round Same Side Corner Rectangle 38"/>
          <p:cNvSpPr/>
          <p:nvPr/>
        </p:nvSpPr>
        <p:spPr>
          <a:xfrm>
            <a:off x="4084638" y="1939925"/>
            <a:ext cx="1143000" cy="419100"/>
          </a:xfrm>
          <a:prstGeom prst="round2Same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00"/>
                </a:solidFill>
              </a:rPr>
              <a:t>capture</a:t>
            </a:r>
            <a:endParaRPr lang="en-US" sz="2000"/>
          </a:p>
        </p:txBody>
      </p:sp>
      <p:sp>
        <p:nvSpPr>
          <p:cNvPr id="40" name="Round Same Side Corner Rectangle 39"/>
          <p:cNvSpPr/>
          <p:nvPr/>
        </p:nvSpPr>
        <p:spPr>
          <a:xfrm>
            <a:off x="5529263" y="1939925"/>
            <a:ext cx="1511300" cy="419100"/>
          </a:xfrm>
          <a:prstGeom prst="round2Same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00"/>
                </a:solidFill>
              </a:rPr>
              <a:t>precipitate</a:t>
            </a:r>
            <a:endParaRPr lang="en-US" sz="2000"/>
          </a:p>
        </p:txBody>
      </p:sp>
      <p:sp>
        <p:nvSpPr>
          <p:cNvPr id="41" name="Round Same Side Corner Rectangle 40"/>
          <p:cNvSpPr/>
          <p:nvPr/>
        </p:nvSpPr>
        <p:spPr>
          <a:xfrm>
            <a:off x="7148513" y="1939925"/>
            <a:ext cx="1436687" cy="419100"/>
          </a:xfrm>
          <a:prstGeom prst="round2Same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00"/>
                </a:solidFill>
              </a:rPr>
              <a:t>apoptosis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643" name="Picture 51"/>
          <p:cNvPicPr>
            <a:picLocks noChangeAspect="1" noChangeArrowheads="1"/>
          </p:cNvPicPr>
          <p:nvPr/>
        </p:nvPicPr>
        <p:blipFill>
          <a:blip r:embed="rId6"/>
          <a:srcRect l="21317" r="33157"/>
          <a:stretch>
            <a:fillRect/>
          </a:stretch>
        </p:blipFill>
        <p:spPr bwMode="auto">
          <a:xfrm>
            <a:off x="7856538" y="4030663"/>
            <a:ext cx="1287462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Group 5"/>
          <p:cNvGrpSpPr>
            <a:grpSpLocks/>
          </p:cNvGrpSpPr>
          <p:nvPr/>
        </p:nvGrpSpPr>
        <p:grpSpPr bwMode="auto">
          <a:xfrm flipH="1" flipV="1">
            <a:off x="6153150" y="360363"/>
            <a:ext cx="2990850" cy="2185987"/>
            <a:chOff x="2691" y="2133"/>
            <a:chExt cx="2993" cy="2187"/>
          </a:xfrm>
        </p:grpSpPr>
        <p:grpSp>
          <p:nvGrpSpPr>
            <p:cNvPr id="23581" name="Group 6"/>
            <p:cNvGrpSpPr>
              <a:grpSpLocks/>
            </p:cNvGrpSpPr>
            <p:nvPr/>
          </p:nvGrpSpPr>
          <p:grpSpPr bwMode="auto">
            <a:xfrm>
              <a:off x="2691" y="2133"/>
              <a:ext cx="2993" cy="2187"/>
              <a:chOff x="2691" y="2133"/>
              <a:chExt cx="2993" cy="2187"/>
            </a:xfrm>
          </p:grpSpPr>
          <p:grpSp>
            <p:nvGrpSpPr>
              <p:cNvPr id="23583" name="Group 7"/>
              <p:cNvGrpSpPr>
                <a:grpSpLocks/>
              </p:cNvGrpSpPr>
              <p:nvPr/>
            </p:nvGrpSpPr>
            <p:grpSpPr bwMode="auto">
              <a:xfrm>
                <a:off x="2804" y="2133"/>
                <a:ext cx="2880" cy="2160"/>
                <a:chOff x="1056" y="1671"/>
                <a:chExt cx="2880" cy="2160"/>
              </a:xfrm>
            </p:grpSpPr>
            <p:grpSp>
              <p:nvGrpSpPr>
                <p:cNvPr id="23588" name="Group 8"/>
                <p:cNvGrpSpPr>
                  <a:grpSpLocks/>
                </p:cNvGrpSpPr>
                <p:nvPr/>
              </p:nvGrpSpPr>
              <p:grpSpPr bwMode="auto">
                <a:xfrm>
                  <a:off x="1056" y="1671"/>
                  <a:ext cx="2880" cy="2160"/>
                  <a:chOff x="1056" y="1671"/>
                  <a:chExt cx="2880" cy="2160"/>
                </a:xfrm>
              </p:grpSpPr>
              <p:grpSp>
                <p:nvGrpSpPr>
                  <p:cNvPr id="2359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056" y="1671"/>
                    <a:ext cx="2880" cy="2160"/>
                    <a:chOff x="1056" y="1671"/>
                    <a:chExt cx="2880" cy="2160"/>
                  </a:xfrm>
                </p:grpSpPr>
                <p:sp>
                  <p:nvSpPr>
                    <p:cNvPr id="23592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2592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3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8" y="2967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4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2967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5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8" y="2007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6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1671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7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775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8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" y="2343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9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" y="1863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00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4" y="2295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591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680"/>
                    <a:ext cx="912" cy="86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589" name="Oval 20"/>
                <p:cNvSpPr>
                  <a:spLocks noChangeArrowheads="1"/>
                </p:cNvSpPr>
                <p:nvPr/>
              </p:nvSpPr>
              <p:spPr bwMode="auto">
                <a:xfrm>
                  <a:off x="1728" y="2448"/>
                  <a:ext cx="912" cy="86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84" name="Oval 21"/>
              <p:cNvSpPr>
                <a:spLocks noChangeArrowheads="1"/>
              </p:cNvSpPr>
              <p:nvPr/>
            </p:nvSpPr>
            <p:spPr bwMode="auto">
              <a:xfrm>
                <a:off x="2736" y="2759"/>
                <a:ext cx="912" cy="864"/>
              </a:xfrm>
              <a:prstGeom prst="ellipse">
                <a:avLst/>
              </a:prstGeom>
              <a:solidFill>
                <a:srgbClr val="FFEA1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Oval 22"/>
              <p:cNvSpPr>
                <a:spLocks noChangeArrowheads="1"/>
              </p:cNvSpPr>
              <p:nvPr/>
            </p:nvSpPr>
            <p:spPr bwMode="auto">
              <a:xfrm>
                <a:off x="3180" y="3456"/>
                <a:ext cx="912" cy="864"/>
              </a:xfrm>
              <a:prstGeom prst="ellipse">
                <a:avLst/>
              </a:prstGeom>
              <a:solidFill>
                <a:srgbClr val="FFEA1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Oval 23"/>
              <p:cNvSpPr>
                <a:spLocks noChangeArrowheads="1"/>
              </p:cNvSpPr>
              <p:nvPr/>
            </p:nvSpPr>
            <p:spPr bwMode="auto">
              <a:xfrm>
                <a:off x="2691" y="3308"/>
                <a:ext cx="912" cy="864"/>
              </a:xfrm>
              <a:prstGeom prst="ellipse">
                <a:avLst/>
              </a:prstGeom>
              <a:solidFill>
                <a:srgbClr val="FFEA1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7" name="Oval 24"/>
              <p:cNvSpPr>
                <a:spLocks noChangeArrowheads="1"/>
              </p:cNvSpPr>
              <p:nvPr/>
            </p:nvSpPr>
            <p:spPr bwMode="auto">
              <a:xfrm>
                <a:off x="3948" y="3456"/>
                <a:ext cx="912" cy="864"/>
              </a:xfrm>
              <a:prstGeom prst="ellipse">
                <a:avLst/>
              </a:prstGeom>
              <a:solidFill>
                <a:srgbClr val="FFEA1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2" name="Oval 25"/>
            <p:cNvSpPr>
              <a:spLocks noChangeArrowheads="1"/>
            </p:cNvSpPr>
            <p:nvPr/>
          </p:nvSpPr>
          <p:spPr bwMode="auto">
            <a:xfrm>
              <a:off x="3988" y="2263"/>
              <a:ext cx="1440" cy="9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Classes of antibodies</a:t>
            </a:r>
          </a:p>
        </p:txBody>
      </p:sp>
      <p:sp>
        <p:nvSpPr>
          <p:cNvPr id="494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73088" y="1371600"/>
            <a:ext cx="7916862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Immunoglobulins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IgM</a:t>
            </a:r>
            <a:endParaRPr lang="en-US" sz="240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1st immune response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activate complement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IgG</a:t>
            </a:r>
            <a:endParaRPr lang="en-US" sz="240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2nd response, major antibody circulating in plasma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promote phagocytosis by macrophages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IgA</a:t>
            </a:r>
            <a:endParaRPr lang="en-US" sz="240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in external secretions, sweat &amp; mother’s milk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IgE</a:t>
            </a:r>
            <a:endParaRPr lang="en-US" sz="240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promote release of histamine &amp; lots of bodily fluids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evolved as reaction to parasites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triggers allergic reaction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IgD</a:t>
            </a:r>
            <a:endParaRPr lang="en-US" sz="240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receptors of B cells???</a:t>
            </a:r>
          </a:p>
        </p:txBody>
      </p:sp>
      <p:sp>
        <p:nvSpPr>
          <p:cNvPr id="23557" name="Rectangle 26"/>
          <p:cNvSpPr>
            <a:spLocks noChangeArrowheads="1"/>
          </p:cNvSpPr>
          <p:nvPr/>
        </p:nvSpPr>
        <p:spPr bwMode="auto">
          <a:xfrm>
            <a:off x="7664450" y="1308100"/>
            <a:ext cx="15859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>
                <a:solidFill>
                  <a:srgbClr val="660000"/>
                </a:solidFill>
              </a:rPr>
              <a:t>macrophage</a:t>
            </a:r>
            <a:br>
              <a:rPr lang="en-US" sz="1600" b="1">
                <a:solidFill>
                  <a:srgbClr val="660000"/>
                </a:solidFill>
              </a:rPr>
            </a:br>
            <a:r>
              <a:rPr lang="en-US" sz="1600" b="1">
                <a:solidFill>
                  <a:srgbClr val="660000"/>
                </a:solidFill>
              </a:rPr>
              <a:t>eating tagged invaders</a:t>
            </a:r>
            <a:endParaRPr lang="en-US" sz="1800" b="1">
              <a:solidFill>
                <a:srgbClr val="0F116A"/>
              </a:solidFill>
            </a:endParaRPr>
          </a:p>
        </p:txBody>
      </p:sp>
      <p:sp>
        <p:nvSpPr>
          <p:cNvPr id="23558" name="Rectangle 27"/>
          <p:cNvSpPr>
            <a:spLocks noChangeArrowheads="1"/>
          </p:cNvSpPr>
          <p:nvPr/>
        </p:nvSpPr>
        <p:spPr bwMode="auto">
          <a:xfrm>
            <a:off x="5857875" y="336550"/>
            <a:ext cx="2101850" cy="7334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invading pathogens tagged with antibodies</a:t>
            </a:r>
          </a:p>
        </p:txBody>
      </p:sp>
      <p:grpSp>
        <p:nvGrpSpPr>
          <p:cNvPr id="23559" name="Group 28"/>
          <p:cNvGrpSpPr>
            <a:grpSpLocks/>
          </p:cNvGrpSpPr>
          <p:nvPr/>
        </p:nvGrpSpPr>
        <p:grpSpPr bwMode="auto">
          <a:xfrm>
            <a:off x="6480175" y="1247775"/>
            <a:ext cx="1285875" cy="1250950"/>
            <a:chOff x="2346" y="1840"/>
            <a:chExt cx="1659" cy="1509"/>
          </a:xfrm>
        </p:grpSpPr>
        <p:sp>
          <p:nvSpPr>
            <p:cNvPr id="23572" name="Rectangle 29"/>
            <p:cNvSpPr>
              <a:spLocks noChangeArrowheads="1"/>
            </p:cNvSpPr>
            <p:nvPr/>
          </p:nvSpPr>
          <p:spPr bwMode="auto">
            <a:xfrm rot="7974751">
              <a:off x="2427" y="2337"/>
              <a:ext cx="508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b="1">
                  <a:solidFill>
                    <a:srgbClr val="099B00"/>
                  </a:solidFill>
                </a:rPr>
                <a:t>Y</a:t>
              </a:r>
            </a:p>
          </p:txBody>
        </p:sp>
        <p:grpSp>
          <p:nvGrpSpPr>
            <p:cNvPr id="23573" name="Group 30"/>
            <p:cNvGrpSpPr>
              <a:grpSpLocks/>
            </p:cNvGrpSpPr>
            <p:nvPr/>
          </p:nvGrpSpPr>
          <p:grpSpPr bwMode="auto">
            <a:xfrm>
              <a:off x="2640" y="1840"/>
              <a:ext cx="1365" cy="1509"/>
              <a:chOff x="2640" y="1840"/>
              <a:chExt cx="1365" cy="1509"/>
            </a:xfrm>
          </p:grpSpPr>
          <p:sp>
            <p:nvSpPr>
              <p:cNvPr id="23574" name="Rectangle 31"/>
              <p:cNvSpPr>
                <a:spLocks noChangeArrowheads="1"/>
              </p:cNvSpPr>
              <p:nvPr/>
            </p:nvSpPr>
            <p:spPr bwMode="auto">
              <a:xfrm rot="-474626">
                <a:off x="2766" y="2723"/>
                <a:ext cx="543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8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23575" name="Rectangle 32"/>
              <p:cNvSpPr>
                <a:spLocks noChangeArrowheads="1"/>
              </p:cNvSpPr>
              <p:nvPr/>
            </p:nvSpPr>
            <p:spPr bwMode="auto">
              <a:xfrm rot="-3557980">
                <a:off x="3261" y="2314"/>
                <a:ext cx="508" cy="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8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23576" name="Rectangle 33"/>
              <p:cNvSpPr>
                <a:spLocks noChangeArrowheads="1"/>
              </p:cNvSpPr>
              <p:nvPr/>
            </p:nvSpPr>
            <p:spPr bwMode="auto">
              <a:xfrm>
                <a:off x="3462" y="2213"/>
                <a:ext cx="543" cy="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8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23577" name="Rectangle 34"/>
              <p:cNvSpPr>
                <a:spLocks noChangeArrowheads="1"/>
              </p:cNvSpPr>
              <p:nvPr/>
            </p:nvSpPr>
            <p:spPr bwMode="auto">
              <a:xfrm rot="8975848">
                <a:off x="2784" y="2131"/>
                <a:ext cx="543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8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23578" name="Rectangle 35"/>
              <p:cNvSpPr>
                <a:spLocks noChangeArrowheads="1"/>
              </p:cNvSpPr>
              <p:nvPr/>
            </p:nvSpPr>
            <p:spPr bwMode="auto">
              <a:xfrm rot="9042285">
                <a:off x="3139" y="1840"/>
                <a:ext cx="542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8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23579" name="Oval 36"/>
              <p:cNvSpPr>
                <a:spLocks noChangeArrowheads="1"/>
              </p:cNvSpPr>
              <p:nvPr/>
            </p:nvSpPr>
            <p:spPr bwMode="auto">
              <a:xfrm rot="-1556080">
                <a:off x="3137" y="2263"/>
                <a:ext cx="655" cy="205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Oval 37"/>
              <p:cNvSpPr>
                <a:spLocks noChangeArrowheads="1"/>
              </p:cNvSpPr>
              <p:nvPr/>
            </p:nvSpPr>
            <p:spPr bwMode="auto">
              <a:xfrm rot="-1556080">
                <a:off x="2640" y="2640"/>
                <a:ext cx="768" cy="240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5740400" y="346075"/>
            <a:ext cx="3355975" cy="2525713"/>
            <a:chOff x="3616" y="218"/>
            <a:chExt cx="2114" cy="1591"/>
          </a:xfrm>
        </p:grpSpPr>
        <p:pic>
          <p:nvPicPr>
            <p:cNvPr id="23562" name="Picture 39"/>
            <p:cNvPicPr>
              <a:picLocks noChangeAspect="1" noChangeArrowheads="1"/>
            </p:cNvPicPr>
            <p:nvPr/>
          </p:nvPicPr>
          <p:blipFill>
            <a:blip r:embed="rId7"/>
            <a:srcRect l="12375" t="3000" r="4500" b="13499"/>
            <a:stretch>
              <a:fillRect/>
            </a:stretch>
          </p:blipFill>
          <p:spPr bwMode="auto">
            <a:xfrm>
              <a:off x="3616" y="218"/>
              <a:ext cx="2114" cy="15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63" name="Rectangle 40"/>
            <p:cNvSpPr>
              <a:spLocks noChangeArrowheads="1"/>
            </p:cNvSpPr>
            <p:nvPr/>
          </p:nvSpPr>
          <p:spPr bwMode="auto">
            <a:xfrm>
              <a:off x="4619" y="1696"/>
              <a:ext cx="33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Weeks</a:t>
              </a:r>
              <a:endParaRPr lang="en-US" sz="1200"/>
            </a:p>
          </p:txBody>
        </p:sp>
        <p:sp>
          <p:nvSpPr>
            <p:cNvPr id="23564" name="Rectangle 41"/>
            <p:cNvSpPr>
              <a:spLocks noChangeArrowheads="1"/>
            </p:cNvSpPr>
            <p:nvPr/>
          </p:nvSpPr>
          <p:spPr bwMode="auto">
            <a:xfrm>
              <a:off x="3985" y="1588"/>
              <a:ext cx="5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0</a:t>
              </a:r>
              <a:endParaRPr lang="en-US" sz="1200"/>
            </a:p>
          </p:txBody>
        </p:sp>
        <p:sp>
          <p:nvSpPr>
            <p:cNvPr id="23565" name="Rectangle 42"/>
            <p:cNvSpPr>
              <a:spLocks noChangeArrowheads="1"/>
            </p:cNvSpPr>
            <p:nvPr/>
          </p:nvSpPr>
          <p:spPr bwMode="auto">
            <a:xfrm>
              <a:off x="4488" y="1588"/>
              <a:ext cx="5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2</a:t>
              </a:r>
              <a:endParaRPr lang="en-US" sz="1200"/>
            </a:p>
          </p:txBody>
        </p:sp>
        <p:sp>
          <p:nvSpPr>
            <p:cNvPr id="23566" name="Rectangle 43"/>
            <p:cNvSpPr>
              <a:spLocks noChangeArrowheads="1"/>
            </p:cNvSpPr>
            <p:nvPr/>
          </p:nvSpPr>
          <p:spPr bwMode="auto">
            <a:xfrm>
              <a:off x="4991" y="1588"/>
              <a:ext cx="5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4</a:t>
              </a:r>
              <a:endParaRPr lang="en-US" sz="1200"/>
            </a:p>
          </p:txBody>
        </p:sp>
        <p:sp>
          <p:nvSpPr>
            <p:cNvPr id="23567" name="Rectangle 44"/>
            <p:cNvSpPr>
              <a:spLocks noChangeArrowheads="1"/>
            </p:cNvSpPr>
            <p:nvPr/>
          </p:nvSpPr>
          <p:spPr bwMode="auto">
            <a:xfrm>
              <a:off x="5494" y="1588"/>
              <a:ext cx="5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6</a:t>
              </a:r>
              <a:endParaRPr lang="en-US" sz="1200"/>
            </a:p>
          </p:txBody>
        </p:sp>
        <p:sp>
          <p:nvSpPr>
            <p:cNvPr id="23568" name="Rectangle 45"/>
            <p:cNvSpPr>
              <a:spLocks noChangeArrowheads="1"/>
            </p:cNvSpPr>
            <p:nvPr/>
          </p:nvSpPr>
          <p:spPr bwMode="auto">
            <a:xfrm>
              <a:off x="4122" y="764"/>
              <a:ext cx="17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IgM</a:t>
              </a:r>
              <a:endParaRPr lang="en-US" sz="1200"/>
            </a:p>
          </p:txBody>
        </p:sp>
        <p:sp>
          <p:nvSpPr>
            <p:cNvPr id="23569" name="Rectangle 46"/>
            <p:cNvSpPr>
              <a:spLocks noChangeArrowheads="1"/>
            </p:cNvSpPr>
            <p:nvPr/>
          </p:nvSpPr>
          <p:spPr bwMode="auto">
            <a:xfrm>
              <a:off x="4698" y="764"/>
              <a:ext cx="17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IgG</a:t>
              </a:r>
              <a:endParaRPr lang="en-US" sz="1200"/>
            </a:p>
          </p:txBody>
        </p:sp>
        <p:sp>
          <p:nvSpPr>
            <p:cNvPr id="23570" name="Rectangle 47"/>
            <p:cNvSpPr>
              <a:spLocks noChangeArrowheads="1"/>
            </p:cNvSpPr>
            <p:nvPr/>
          </p:nvSpPr>
          <p:spPr bwMode="auto">
            <a:xfrm>
              <a:off x="3815" y="269"/>
              <a:ext cx="47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Exposure</a:t>
              </a:r>
            </a:p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to</a:t>
              </a:r>
            </a:p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antigen</a:t>
              </a:r>
              <a:endParaRPr lang="en-US" sz="1200"/>
            </a:p>
          </p:txBody>
        </p:sp>
        <p:sp>
          <p:nvSpPr>
            <p:cNvPr id="23571" name="Rectangle 48"/>
            <p:cNvSpPr>
              <a:spLocks noChangeArrowheads="1"/>
            </p:cNvSpPr>
            <p:nvPr/>
          </p:nvSpPr>
          <p:spPr bwMode="auto">
            <a:xfrm rot="-5400000">
              <a:off x="3236" y="1067"/>
              <a:ext cx="94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Antibody levels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4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4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4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4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4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4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4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4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94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4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4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45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45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4"/>
          <p:cNvGrpSpPr>
            <a:grpSpLocks/>
          </p:cNvGrpSpPr>
          <p:nvPr/>
        </p:nvGrpSpPr>
        <p:grpSpPr bwMode="auto">
          <a:xfrm>
            <a:off x="-500063" y="4056063"/>
            <a:ext cx="2446338" cy="2185987"/>
            <a:chOff x="-335" y="2560"/>
            <a:chExt cx="1541" cy="1377"/>
          </a:xfrm>
        </p:grpSpPr>
        <p:grpSp>
          <p:nvGrpSpPr>
            <p:cNvPr id="24964" name="Group 611"/>
            <p:cNvGrpSpPr>
              <a:grpSpLocks/>
            </p:cNvGrpSpPr>
            <p:nvPr/>
          </p:nvGrpSpPr>
          <p:grpSpPr bwMode="auto">
            <a:xfrm>
              <a:off x="-335" y="2560"/>
              <a:ext cx="1541" cy="1377"/>
              <a:chOff x="-344" y="2646"/>
              <a:chExt cx="1541" cy="1377"/>
            </a:xfrm>
          </p:grpSpPr>
          <p:grpSp>
            <p:nvGrpSpPr>
              <p:cNvPr id="24966" name="Group 610"/>
              <p:cNvGrpSpPr>
                <a:grpSpLocks/>
              </p:cNvGrpSpPr>
              <p:nvPr/>
            </p:nvGrpSpPr>
            <p:grpSpPr bwMode="auto">
              <a:xfrm>
                <a:off x="-344" y="2646"/>
                <a:ext cx="1541" cy="1377"/>
                <a:chOff x="-344" y="2646"/>
                <a:chExt cx="1541" cy="1377"/>
              </a:xfrm>
            </p:grpSpPr>
            <p:grpSp>
              <p:nvGrpSpPr>
                <p:cNvPr id="24968" name="Group 609"/>
                <p:cNvGrpSpPr>
                  <a:grpSpLocks/>
                </p:cNvGrpSpPr>
                <p:nvPr/>
              </p:nvGrpSpPr>
              <p:grpSpPr bwMode="auto">
                <a:xfrm>
                  <a:off x="-344" y="2646"/>
                  <a:ext cx="1541" cy="1360"/>
                  <a:chOff x="-344" y="2646"/>
                  <a:chExt cx="1541" cy="1360"/>
                </a:xfrm>
              </p:grpSpPr>
              <p:grpSp>
                <p:nvGrpSpPr>
                  <p:cNvPr id="24970" name="Group 608"/>
                  <p:cNvGrpSpPr>
                    <a:grpSpLocks/>
                  </p:cNvGrpSpPr>
                  <p:nvPr/>
                </p:nvGrpSpPr>
                <p:grpSpPr bwMode="auto">
                  <a:xfrm>
                    <a:off x="-344" y="2646"/>
                    <a:ext cx="1541" cy="1360"/>
                    <a:chOff x="-344" y="2646"/>
                    <a:chExt cx="1541" cy="1360"/>
                  </a:xfrm>
                </p:grpSpPr>
                <p:grpSp>
                  <p:nvGrpSpPr>
                    <p:cNvPr id="24972" name="Group 6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44" y="2646"/>
                      <a:ext cx="1541" cy="1360"/>
                      <a:chOff x="-344" y="2646"/>
                      <a:chExt cx="1541" cy="1360"/>
                    </a:xfrm>
                  </p:grpSpPr>
                  <p:sp>
                    <p:nvSpPr>
                      <p:cNvPr id="24974" name="Oval 5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44" y="3462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975" name="Oval 5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" y="3462"/>
                        <a:ext cx="574" cy="54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976" name="Oval 5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44" y="2858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977" name="Oval 5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02" y="2646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978" name="Oval 5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2" y="3341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979" name="Oval 5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0" y="3069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980" name="Oval 5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0" y="2767"/>
                        <a:ext cx="574" cy="54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981" name="Oval 5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3" y="3039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4973" name="Oval 6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72" y="2652"/>
                      <a:ext cx="574" cy="544"/>
                    </a:xfrm>
                    <a:prstGeom prst="ellipse">
                      <a:avLst/>
                    </a:prstGeom>
                    <a:solidFill>
                      <a:srgbClr val="6F89F7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971" name="Oval 601"/>
                  <p:cNvSpPr>
                    <a:spLocks noChangeArrowheads="1"/>
                  </p:cNvSpPr>
                  <p:nvPr/>
                </p:nvSpPr>
                <p:spPr bwMode="auto">
                  <a:xfrm>
                    <a:off x="-193" y="3135"/>
                    <a:ext cx="574" cy="544"/>
                  </a:xfrm>
                  <a:prstGeom prst="ellipse">
                    <a:avLst/>
                  </a:prstGeom>
                  <a:solidFill>
                    <a:srgbClr val="6F89F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69" name="Oval 605"/>
                <p:cNvSpPr>
                  <a:spLocks noChangeArrowheads="1"/>
                </p:cNvSpPr>
                <p:nvPr/>
              </p:nvSpPr>
              <p:spPr bwMode="auto">
                <a:xfrm>
                  <a:off x="104" y="3479"/>
                  <a:ext cx="574" cy="544"/>
                </a:xfrm>
                <a:prstGeom prst="ellipse">
                  <a:avLst/>
                </a:prstGeom>
                <a:solidFill>
                  <a:srgbClr val="6F89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67" name="Oval 606"/>
              <p:cNvSpPr>
                <a:spLocks noChangeArrowheads="1"/>
              </p:cNvSpPr>
              <p:nvPr/>
            </p:nvSpPr>
            <p:spPr bwMode="auto">
              <a:xfrm>
                <a:off x="129" y="2728"/>
                <a:ext cx="907" cy="60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965" name="Rectangle 612"/>
            <p:cNvSpPr>
              <a:spLocks noChangeArrowheads="1"/>
            </p:cNvSpPr>
            <p:nvPr/>
          </p:nvSpPr>
          <p:spPr bwMode="auto">
            <a:xfrm>
              <a:off x="-20" y="3300"/>
              <a:ext cx="87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macrophage</a:t>
              </a:r>
            </a:p>
          </p:txBody>
        </p:sp>
      </p:grpSp>
      <p:grpSp>
        <p:nvGrpSpPr>
          <p:cNvPr id="8" name="Group 462"/>
          <p:cNvGrpSpPr>
            <a:grpSpLocks/>
          </p:cNvGrpSpPr>
          <p:nvPr/>
        </p:nvGrpSpPr>
        <p:grpSpPr bwMode="auto">
          <a:xfrm>
            <a:off x="0" y="4724400"/>
            <a:ext cx="4114800" cy="2133600"/>
            <a:chOff x="0" y="2976"/>
            <a:chExt cx="2592" cy="1344"/>
          </a:xfrm>
        </p:grpSpPr>
        <p:sp>
          <p:nvSpPr>
            <p:cNvPr id="24907" name="Rectangle 132"/>
            <p:cNvSpPr>
              <a:spLocks noChangeArrowheads="1"/>
            </p:cNvSpPr>
            <p:nvPr/>
          </p:nvSpPr>
          <p:spPr bwMode="auto">
            <a:xfrm>
              <a:off x="0" y="3939"/>
              <a:ext cx="1512" cy="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plasma cells</a:t>
              </a:r>
              <a:endParaRPr lang="en-US" sz="2200" b="1">
                <a:solidFill>
                  <a:srgbClr val="0F116A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chemeClr val="tx2"/>
                  </a:solidFill>
                </a:rPr>
                <a:t>release antibodies</a:t>
              </a:r>
            </a:p>
          </p:txBody>
        </p:sp>
        <p:grpSp>
          <p:nvGrpSpPr>
            <p:cNvPr id="24908" name="Group 135"/>
            <p:cNvGrpSpPr>
              <a:grpSpLocks/>
            </p:cNvGrpSpPr>
            <p:nvPr/>
          </p:nvGrpSpPr>
          <p:grpSpPr bwMode="auto">
            <a:xfrm>
              <a:off x="960" y="2976"/>
              <a:ext cx="1632" cy="1344"/>
              <a:chOff x="3888" y="2544"/>
              <a:chExt cx="1632" cy="1344"/>
            </a:xfrm>
          </p:grpSpPr>
          <p:grpSp>
            <p:nvGrpSpPr>
              <p:cNvPr id="24909" name="Group 136"/>
              <p:cNvGrpSpPr>
                <a:grpSpLocks/>
              </p:cNvGrpSpPr>
              <p:nvPr/>
            </p:nvGrpSpPr>
            <p:grpSpPr bwMode="auto">
              <a:xfrm>
                <a:off x="4320" y="2832"/>
                <a:ext cx="420" cy="480"/>
                <a:chOff x="4608" y="2208"/>
                <a:chExt cx="420" cy="480"/>
              </a:xfrm>
            </p:grpSpPr>
            <p:grpSp>
              <p:nvGrpSpPr>
                <p:cNvPr id="24957" name="Group 137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24962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3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58" name="Freeform 140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59" name="Freeform 141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60" name="Freeform 142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61" name="Freeform 143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10" name="Rectangle 144"/>
              <p:cNvSpPr>
                <a:spLocks noChangeArrowheads="1"/>
              </p:cNvSpPr>
              <p:nvPr/>
            </p:nvSpPr>
            <p:spPr bwMode="auto">
              <a:xfrm>
                <a:off x="4944" y="26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911" name="Rectangle 145"/>
              <p:cNvSpPr>
                <a:spLocks noChangeArrowheads="1"/>
              </p:cNvSpPr>
              <p:nvPr/>
            </p:nvSpPr>
            <p:spPr bwMode="auto">
              <a:xfrm flipV="1">
                <a:off x="4368" y="360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912" name="Rectangle 146"/>
              <p:cNvSpPr>
                <a:spLocks noChangeArrowheads="1"/>
              </p:cNvSpPr>
              <p:nvPr/>
            </p:nvSpPr>
            <p:spPr bwMode="auto">
              <a:xfrm rot="5400000" flipV="1">
                <a:off x="3934" y="3218"/>
                <a:ext cx="1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913" name="Rectangle 147"/>
              <p:cNvSpPr>
                <a:spLocks noChangeArrowheads="1"/>
              </p:cNvSpPr>
              <p:nvPr/>
            </p:nvSpPr>
            <p:spPr bwMode="auto">
              <a:xfrm rot="-5400000" flipH="1" flipV="1">
                <a:off x="5254" y="353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914" name="Rectangle 148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915" name="Rectangle 149"/>
              <p:cNvSpPr>
                <a:spLocks noChangeArrowheads="1"/>
              </p:cNvSpPr>
              <p:nvPr/>
            </p:nvSpPr>
            <p:spPr bwMode="auto">
              <a:xfrm flipV="1">
                <a:off x="4048" y="3523"/>
                <a:ext cx="11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916" name="Rectangle 150"/>
              <p:cNvSpPr>
                <a:spLocks noChangeArrowheads="1"/>
              </p:cNvSpPr>
              <p:nvPr/>
            </p:nvSpPr>
            <p:spPr bwMode="auto">
              <a:xfrm flipV="1">
                <a:off x="5232" y="292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917" name="Rectangle 151"/>
              <p:cNvSpPr>
                <a:spLocks noChangeArrowheads="1"/>
              </p:cNvSpPr>
              <p:nvPr/>
            </p:nvSpPr>
            <p:spPr bwMode="auto">
              <a:xfrm flipV="1">
                <a:off x="4464" y="254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918" name="Rectangle 152"/>
              <p:cNvSpPr>
                <a:spLocks noChangeArrowheads="1"/>
              </p:cNvSpPr>
              <p:nvPr/>
            </p:nvSpPr>
            <p:spPr bwMode="auto">
              <a:xfrm rot="5400000" flipV="1">
                <a:off x="4173" y="3429"/>
                <a:ext cx="19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919" name="Rectangle 153"/>
              <p:cNvSpPr>
                <a:spLocks noChangeArrowheads="1"/>
              </p:cNvSpPr>
              <p:nvPr/>
            </p:nvSpPr>
            <p:spPr bwMode="auto">
              <a:xfrm rot="5400000" flipV="1">
                <a:off x="5278" y="3218"/>
                <a:ext cx="1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920" name="Rectangle 154"/>
              <p:cNvSpPr>
                <a:spLocks noChangeArrowheads="1"/>
              </p:cNvSpPr>
              <p:nvPr/>
            </p:nvSpPr>
            <p:spPr bwMode="auto">
              <a:xfrm rot="5400000" flipV="1">
                <a:off x="5086" y="2882"/>
                <a:ext cx="1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921" name="Rectangle 155"/>
              <p:cNvSpPr>
                <a:spLocks noChangeArrowheads="1"/>
              </p:cNvSpPr>
              <p:nvPr/>
            </p:nvSpPr>
            <p:spPr bwMode="auto">
              <a:xfrm>
                <a:off x="4896" y="3552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922" name="Rectangle 156"/>
              <p:cNvSpPr>
                <a:spLocks noChangeArrowheads="1"/>
              </p:cNvSpPr>
              <p:nvPr/>
            </p:nvSpPr>
            <p:spPr bwMode="auto">
              <a:xfrm rot="5400000" flipH="1">
                <a:off x="4346" y="2662"/>
                <a:ext cx="1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923" name="Rectangle 157"/>
              <p:cNvSpPr>
                <a:spLocks noChangeArrowheads="1"/>
              </p:cNvSpPr>
              <p:nvPr/>
            </p:nvSpPr>
            <p:spPr bwMode="auto">
              <a:xfrm rot="5400000" flipH="1">
                <a:off x="4058" y="2998"/>
                <a:ext cx="1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grpSp>
            <p:nvGrpSpPr>
              <p:cNvPr id="24924" name="Group 158"/>
              <p:cNvGrpSpPr>
                <a:grpSpLocks/>
              </p:cNvGrpSpPr>
              <p:nvPr/>
            </p:nvGrpSpPr>
            <p:grpSpPr bwMode="auto">
              <a:xfrm>
                <a:off x="4620" y="2832"/>
                <a:ext cx="420" cy="480"/>
                <a:chOff x="4608" y="2208"/>
                <a:chExt cx="420" cy="480"/>
              </a:xfrm>
            </p:grpSpPr>
            <p:grpSp>
              <p:nvGrpSpPr>
                <p:cNvPr id="24950" name="Group 159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24955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6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51" name="Freeform 162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52" name="Freeform 163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53" name="Freeform 164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54" name="Freeform 165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925" name="Group 166"/>
              <p:cNvGrpSpPr>
                <a:grpSpLocks/>
              </p:cNvGrpSpPr>
              <p:nvPr/>
            </p:nvGrpSpPr>
            <p:grpSpPr bwMode="auto">
              <a:xfrm>
                <a:off x="4272" y="3120"/>
                <a:ext cx="420" cy="480"/>
                <a:chOff x="4608" y="2208"/>
                <a:chExt cx="420" cy="480"/>
              </a:xfrm>
            </p:grpSpPr>
            <p:grpSp>
              <p:nvGrpSpPr>
                <p:cNvPr id="24943" name="Group 167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24948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9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44" name="Freeform 170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45" name="Freeform 171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46" name="Freeform 172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47" name="Freeform 173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926" name="Group 174"/>
              <p:cNvGrpSpPr>
                <a:grpSpLocks/>
              </p:cNvGrpSpPr>
              <p:nvPr/>
            </p:nvGrpSpPr>
            <p:grpSpPr bwMode="auto">
              <a:xfrm>
                <a:off x="4848" y="3120"/>
                <a:ext cx="420" cy="480"/>
                <a:chOff x="4608" y="2208"/>
                <a:chExt cx="420" cy="480"/>
              </a:xfrm>
            </p:grpSpPr>
            <p:grpSp>
              <p:nvGrpSpPr>
                <p:cNvPr id="24936" name="Group 175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24941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2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37" name="Freeform 178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38" name="Freeform 179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39" name="Freeform 180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40" name="Freeform 181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927" name="Group 182"/>
              <p:cNvGrpSpPr>
                <a:grpSpLocks/>
              </p:cNvGrpSpPr>
              <p:nvPr/>
            </p:nvGrpSpPr>
            <p:grpSpPr bwMode="auto">
              <a:xfrm>
                <a:off x="4560" y="3264"/>
                <a:ext cx="420" cy="480"/>
                <a:chOff x="4608" y="2208"/>
                <a:chExt cx="420" cy="480"/>
              </a:xfrm>
            </p:grpSpPr>
            <p:grpSp>
              <p:nvGrpSpPr>
                <p:cNvPr id="24929" name="Group 183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24934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5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30" name="Freeform 186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31" name="Freeform 187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32" name="Freeform 188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33" name="Freeform 189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28" name="Rectangle 190"/>
              <p:cNvSpPr>
                <a:spLocks noChangeArrowheads="1"/>
              </p:cNvSpPr>
              <p:nvPr/>
            </p:nvSpPr>
            <p:spPr bwMode="auto">
              <a:xfrm rot="5400000" flipH="1">
                <a:off x="4730" y="2566"/>
                <a:ext cx="1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</p:grpSp>
      </p:grpSp>
      <p:sp>
        <p:nvSpPr>
          <p:cNvPr id="24580" name="Rectangle 393"/>
          <p:cNvSpPr>
            <a:spLocks noChangeArrowheads="1"/>
          </p:cNvSpPr>
          <p:nvPr/>
        </p:nvSpPr>
        <p:spPr bwMode="auto">
          <a:xfrm>
            <a:off x="7315200" y="62484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 cell immune response</a:t>
            </a:r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3430588" y="1374775"/>
            <a:ext cx="26368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tested by </a:t>
            </a:r>
            <a:br>
              <a:rPr lang="en-US" sz="2200" b="1">
                <a:solidFill>
                  <a:srgbClr val="0F116A"/>
                </a:solidFill>
              </a:rPr>
            </a:br>
            <a:r>
              <a:rPr lang="en-US" sz="2200" b="1">
                <a:solidFill>
                  <a:srgbClr val="0F116A"/>
                </a:solidFill>
              </a:rPr>
              <a:t>B cells</a:t>
            </a:r>
          </a:p>
          <a:p>
            <a:r>
              <a:rPr lang="en-US" sz="2200" b="1">
                <a:solidFill>
                  <a:schemeClr val="tx2"/>
                </a:solidFill>
              </a:rPr>
              <a:t>(in blood &amp; lymph)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10672" name="AutoShape 48"/>
          <p:cNvSpPr>
            <a:spLocks noChangeArrowheads="1"/>
          </p:cNvSpPr>
          <p:nvPr/>
        </p:nvSpPr>
        <p:spPr bwMode="auto">
          <a:xfrm rot="5400000">
            <a:off x="7696200" y="3200400"/>
            <a:ext cx="762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57" name="AutoShape 133"/>
          <p:cNvSpPr>
            <a:spLocks noChangeArrowheads="1"/>
          </p:cNvSpPr>
          <p:nvPr/>
        </p:nvSpPr>
        <p:spPr bwMode="auto">
          <a:xfrm>
            <a:off x="2590800" y="1524000"/>
            <a:ext cx="12954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428221380 h 21600"/>
              <a:gd name="T4" fmla="*/ 2147483647 w 21600"/>
              <a:gd name="T5" fmla="*/ 856443212 h 21600"/>
              <a:gd name="T6" fmla="*/ 2147483647 w 21600"/>
              <a:gd name="T7" fmla="*/ 42822138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16" name="Rectangle 192"/>
          <p:cNvSpPr>
            <a:spLocks noChangeArrowheads="1"/>
          </p:cNvSpPr>
          <p:nvPr/>
        </p:nvSpPr>
        <p:spPr bwMode="auto">
          <a:xfrm>
            <a:off x="4946650" y="304800"/>
            <a:ext cx="4205288" cy="427038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2200" b="1">
                <a:solidFill>
                  <a:srgbClr val="0F116A"/>
                </a:solidFill>
              </a:rPr>
              <a:t>10 to 17 days for full response</a:t>
            </a:r>
          </a:p>
        </p:txBody>
      </p:sp>
      <p:sp>
        <p:nvSpPr>
          <p:cNvPr id="410818" name="AutoShape 194"/>
          <p:cNvSpPr>
            <a:spLocks noChangeArrowheads="1"/>
          </p:cNvSpPr>
          <p:nvPr/>
        </p:nvSpPr>
        <p:spPr bwMode="auto">
          <a:xfrm rot="7567988">
            <a:off x="7391400" y="5334000"/>
            <a:ext cx="762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228"/>
          <p:cNvGrpSpPr>
            <a:grpSpLocks/>
          </p:cNvGrpSpPr>
          <p:nvPr/>
        </p:nvGrpSpPr>
        <p:grpSpPr bwMode="auto">
          <a:xfrm>
            <a:off x="423863" y="1371600"/>
            <a:ext cx="2387600" cy="1447800"/>
            <a:chOff x="267" y="864"/>
            <a:chExt cx="1504" cy="912"/>
          </a:xfrm>
        </p:grpSpPr>
        <p:sp>
          <p:nvSpPr>
            <p:cNvPr id="24875" name="Rectangle 5"/>
            <p:cNvSpPr>
              <a:spLocks noChangeArrowheads="1"/>
            </p:cNvSpPr>
            <p:nvPr/>
          </p:nvSpPr>
          <p:spPr bwMode="auto">
            <a:xfrm>
              <a:off x="267" y="1338"/>
              <a:ext cx="1504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b="1">
                  <a:solidFill>
                    <a:srgbClr val="0F116A"/>
                  </a:solidFill>
                </a:rPr>
                <a:t>invader</a:t>
              </a:r>
              <a:br>
                <a:rPr lang="en-US" sz="2200" b="1">
                  <a:solidFill>
                    <a:srgbClr val="0F116A"/>
                  </a:solidFill>
                </a:rPr>
              </a:br>
              <a:r>
                <a:rPr lang="en-US" sz="2200" b="1">
                  <a:solidFill>
                    <a:srgbClr val="0F116A"/>
                  </a:solidFill>
                </a:rPr>
                <a:t>(</a:t>
              </a:r>
              <a:r>
                <a:rPr lang="en-US" sz="2200" b="1" u="sng">
                  <a:solidFill>
                    <a:srgbClr val="CC0000"/>
                  </a:solidFill>
                </a:rPr>
                <a:t>foreign antigen</a:t>
              </a:r>
              <a:r>
                <a:rPr lang="en-US" sz="2200" b="1">
                  <a:solidFill>
                    <a:srgbClr val="0F116A"/>
                  </a:solidFill>
                </a:rPr>
                <a:t>)</a:t>
              </a:r>
            </a:p>
          </p:txBody>
        </p:sp>
        <p:grpSp>
          <p:nvGrpSpPr>
            <p:cNvPr id="24876" name="Group 227"/>
            <p:cNvGrpSpPr>
              <a:grpSpLocks/>
            </p:cNvGrpSpPr>
            <p:nvPr/>
          </p:nvGrpSpPr>
          <p:grpSpPr bwMode="auto">
            <a:xfrm>
              <a:off x="528" y="864"/>
              <a:ext cx="983" cy="511"/>
              <a:chOff x="528" y="864"/>
              <a:chExt cx="983" cy="511"/>
            </a:xfrm>
          </p:grpSpPr>
          <p:sp>
            <p:nvSpPr>
              <p:cNvPr id="24877" name="Rectangle 196"/>
              <p:cNvSpPr>
                <a:spLocks noChangeArrowheads="1"/>
              </p:cNvSpPr>
              <p:nvPr/>
            </p:nvSpPr>
            <p:spPr bwMode="auto">
              <a:xfrm>
                <a:off x="1026" y="1222"/>
                <a:ext cx="485" cy="1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878" name="Group 197"/>
              <p:cNvGrpSpPr>
                <a:grpSpLocks/>
              </p:cNvGrpSpPr>
              <p:nvPr/>
            </p:nvGrpSpPr>
            <p:grpSpPr bwMode="auto">
              <a:xfrm>
                <a:off x="528" y="864"/>
                <a:ext cx="977" cy="511"/>
                <a:chOff x="2089" y="3264"/>
                <a:chExt cx="1836" cy="960"/>
              </a:xfrm>
            </p:grpSpPr>
            <p:sp>
              <p:nvSpPr>
                <p:cNvPr id="24881" name="AutoShape 198"/>
                <p:cNvSpPr>
                  <a:spLocks noChangeArrowheads="1"/>
                </p:cNvSpPr>
                <p:nvPr/>
              </p:nvSpPr>
              <p:spPr bwMode="auto">
                <a:xfrm rot="7391263" flipH="1">
                  <a:off x="2119" y="357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82" name="AutoShape 199"/>
                <p:cNvSpPr>
                  <a:spLocks noChangeArrowheads="1"/>
                </p:cNvSpPr>
                <p:nvPr/>
              </p:nvSpPr>
              <p:spPr bwMode="auto">
                <a:xfrm rot="4384349" flipH="1">
                  <a:off x="2113" y="372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883" name="Group 200"/>
                <p:cNvGrpSpPr>
                  <a:grpSpLocks/>
                </p:cNvGrpSpPr>
                <p:nvPr/>
              </p:nvGrpSpPr>
              <p:grpSpPr bwMode="auto">
                <a:xfrm>
                  <a:off x="3685" y="3552"/>
                  <a:ext cx="240" cy="432"/>
                  <a:chOff x="3696" y="3552"/>
                  <a:chExt cx="240" cy="432"/>
                </a:xfrm>
              </p:grpSpPr>
              <p:sp>
                <p:nvSpPr>
                  <p:cNvPr id="24904" name="AutoShape 201"/>
                  <p:cNvSpPr>
                    <a:spLocks noChangeArrowheads="1"/>
                  </p:cNvSpPr>
                  <p:nvPr/>
                </p:nvSpPr>
                <p:spPr bwMode="auto">
                  <a:xfrm rot="-7391263">
                    <a:off x="3720" y="3528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05" name="AutoShape 20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768" y="367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06" name="AutoShape 203"/>
                  <p:cNvSpPr>
                    <a:spLocks noChangeArrowheads="1"/>
                  </p:cNvSpPr>
                  <p:nvPr/>
                </p:nvSpPr>
                <p:spPr bwMode="auto">
                  <a:xfrm rot="-3399058">
                    <a:off x="3720" y="3816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4" name="Group 204"/>
                <p:cNvGrpSpPr>
                  <a:grpSpLocks/>
                </p:cNvGrpSpPr>
                <p:nvPr/>
              </p:nvGrpSpPr>
              <p:grpSpPr bwMode="auto">
                <a:xfrm flipV="1">
                  <a:off x="2207" y="3840"/>
                  <a:ext cx="1537" cy="384"/>
                  <a:chOff x="2207" y="3264"/>
                  <a:chExt cx="1537" cy="384"/>
                </a:xfrm>
              </p:grpSpPr>
              <p:sp>
                <p:nvSpPr>
                  <p:cNvPr id="24895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96" name="AutoShape 206"/>
                  <p:cNvSpPr>
                    <a:spLocks noChangeArrowheads="1"/>
                  </p:cNvSpPr>
                  <p:nvPr/>
                </p:nvSpPr>
                <p:spPr bwMode="auto">
                  <a:xfrm rot="903291">
                    <a:off x="3312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97" name="AutoShape 207"/>
                  <p:cNvSpPr>
                    <a:spLocks noChangeArrowheads="1"/>
                  </p:cNvSpPr>
                  <p:nvPr/>
                </p:nvSpPr>
                <p:spPr bwMode="auto">
                  <a:xfrm rot="1206374">
                    <a:off x="3456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98" name="AutoShape 208"/>
                  <p:cNvSpPr>
                    <a:spLocks noChangeArrowheads="1"/>
                  </p:cNvSpPr>
                  <p:nvPr/>
                </p:nvSpPr>
                <p:spPr bwMode="auto">
                  <a:xfrm rot="2254818">
                    <a:off x="3600" y="3408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99" name="AutoShape 209"/>
                  <p:cNvSpPr>
                    <a:spLocks noChangeArrowheads="1"/>
                  </p:cNvSpPr>
                  <p:nvPr/>
                </p:nvSpPr>
                <p:spPr bwMode="auto">
                  <a:xfrm rot="814226">
                    <a:off x="3120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00" name="AutoShape 210"/>
                  <p:cNvSpPr>
                    <a:spLocks noChangeArrowheads="1"/>
                  </p:cNvSpPr>
                  <p:nvPr/>
                </p:nvSpPr>
                <p:spPr bwMode="auto">
                  <a:xfrm rot="-648441">
                    <a:off x="2544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01" name="AutoShape 211"/>
                  <p:cNvSpPr>
                    <a:spLocks noChangeArrowheads="1"/>
                  </p:cNvSpPr>
                  <p:nvPr/>
                </p:nvSpPr>
                <p:spPr bwMode="auto">
                  <a:xfrm rot="-1364211">
                    <a:off x="2352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02" name="AutoShape 212"/>
                  <p:cNvSpPr>
                    <a:spLocks noChangeArrowheads="1"/>
                  </p:cNvSpPr>
                  <p:nvPr/>
                </p:nvSpPr>
                <p:spPr bwMode="auto">
                  <a:xfrm rot="-2587328">
                    <a:off x="2207" y="3456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03" name="AutoShape 213"/>
                  <p:cNvSpPr>
                    <a:spLocks noChangeArrowheads="1"/>
                  </p:cNvSpPr>
                  <p:nvPr/>
                </p:nvSpPr>
                <p:spPr bwMode="auto">
                  <a:xfrm rot="20785774" flipH="1">
                    <a:off x="2736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5" name="Group 214"/>
                <p:cNvGrpSpPr>
                  <a:grpSpLocks/>
                </p:cNvGrpSpPr>
                <p:nvPr/>
              </p:nvGrpSpPr>
              <p:grpSpPr bwMode="auto">
                <a:xfrm>
                  <a:off x="2207" y="3264"/>
                  <a:ext cx="1537" cy="384"/>
                  <a:chOff x="2207" y="3264"/>
                  <a:chExt cx="1537" cy="384"/>
                </a:xfrm>
              </p:grpSpPr>
              <p:sp>
                <p:nvSpPr>
                  <p:cNvPr id="24886" name="AutoShape 215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87" name="AutoShape 216"/>
                  <p:cNvSpPr>
                    <a:spLocks noChangeArrowheads="1"/>
                  </p:cNvSpPr>
                  <p:nvPr/>
                </p:nvSpPr>
                <p:spPr bwMode="auto">
                  <a:xfrm rot="903291">
                    <a:off x="3312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88" name="AutoShape 217"/>
                  <p:cNvSpPr>
                    <a:spLocks noChangeArrowheads="1"/>
                  </p:cNvSpPr>
                  <p:nvPr/>
                </p:nvSpPr>
                <p:spPr bwMode="auto">
                  <a:xfrm rot="1206374">
                    <a:off x="3456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89" name="AutoShape 218"/>
                  <p:cNvSpPr>
                    <a:spLocks noChangeArrowheads="1"/>
                  </p:cNvSpPr>
                  <p:nvPr/>
                </p:nvSpPr>
                <p:spPr bwMode="auto">
                  <a:xfrm rot="2254818">
                    <a:off x="3600" y="3408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90" name="AutoShape 219"/>
                  <p:cNvSpPr>
                    <a:spLocks noChangeArrowheads="1"/>
                  </p:cNvSpPr>
                  <p:nvPr/>
                </p:nvSpPr>
                <p:spPr bwMode="auto">
                  <a:xfrm rot="814226">
                    <a:off x="3120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91" name="AutoShape 220"/>
                  <p:cNvSpPr>
                    <a:spLocks noChangeArrowheads="1"/>
                  </p:cNvSpPr>
                  <p:nvPr/>
                </p:nvSpPr>
                <p:spPr bwMode="auto">
                  <a:xfrm rot="-648441">
                    <a:off x="2544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92" name="AutoShape 221"/>
                  <p:cNvSpPr>
                    <a:spLocks noChangeArrowheads="1"/>
                  </p:cNvSpPr>
                  <p:nvPr/>
                </p:nvSpPr>
                <p:spPr bwMode="auto">
                  <a:xfrm rot="-1364211">
                    <a:off x="2352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93" name="AutoShape 222"/>
                  <p:cNvSpPr>
                    <a:spLocks noChangeArrowheads="1"/>
                  </p:cNvSpPr>
                  <p:nvPr/>
                </p:nvSpPr>
                <p:spPr bwMode="auto">
                  <a:xfrm rot="-2587328">
                    <a:off x="2207" y="3456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94" name="AutoShape 223"/>
                  <p:cNvSpPr>
                    <a:spLocks noChangeArrowheads="1"/>
                  </p:cNvSpPr>
                  <p:nvPr/>
                </p:nvSpPr>
                <p:spPr bwMode="auto">
                  <a:xfrm rot="20785774" flipH="1">
                    <a:off x="2736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879" name="Oval 224"/>
              <p:cNvSpPr>
                <a:spLocks noChangeArrowheads="1"/>
              </p:cNvSpPr>
              <p:nvPr/>
            </p:nvSpPr>
            <p:spPr bwMode="auto">
              <a:xfrm>
                <a:off x="566" y="915"/>
                <a:ext cx="894" cy="409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0" name="Freeform 225"/>
              <p:cNvSpPr>
                <a:spLocks/>
              </p:cNvSpPr>
              <p:nvPr/>
            </p:nvSpPr>
            <p:spPr bwMode="auto">
              <a:xfrm>
                <a:off x="719" y="1017"/>
                <a:ext cx="413" cy="188"/>
              </a:xfrm>
              <a:custGeom>
                <a:avLst/>
                <a:gdLst>
                  <a:gd name="T0" fmla="*/ 14 w 776"/>
                  <a:gd name="T1" fmla="*/ 17 h 352"/>
                  <a:gd name="T2" fmla="*/ 43 w 776"/>
                  <a:gd name="T3" fmla="*/ 3 h 352"/>
                  <a:gd name="T4" fmla="*/ 58 w 776"/>
                  <a:gd name="T5" fmla="*/ 10 h 352"/>
                  <a:gd name="T6" fmla="*/ 102 w 776"/>
                  <a:gd name="T7" fmla="*/ 3 h 352"/>
                  <a:gd name="T8" fmla="*/ 116 w 776"/>
                  <a:gd name="T9" fmla="*/ 24 h 352"/>
                  <a:gd name="T10" fmla="*/ 109 w 776"/>
                  <a:gd name="T11" fmla="*/ 39 h 352"/>
                  <a:gd name="T12" fmla="*/ 72 w 776"/>
                  <a:gd name="T13" fmla="*/ 53 h 352"/>
                  <a:gd name="T14" fmla="*/ 43 w 776"/>
                  <a:gd name="T15" fmla="*/ 39 h 352"/>
                  <a:gd name="T16" fmla="*/ 7 w 776"/>
                  <a:gd name="T17" fmla="*/ 46 h 352"/>
                  <a:gd name="T18" fmla="*/ 0 w 776"/>
                  <a:gd name="T19" fmla="*/ 24 h 352"/>
                  <a:gd name="T20" fmla="*/ 7 w 776"/>
                  <a:gd name="T21" fmla="*/ 17 h 352"/>
                  <a:gd name="T22" fmla="*/ 14 w 776"/>
                  <a:gd name="T23" fmla="*/ 17 h 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6"/>
                  <a:gd name="T37" fmla="*/ 0 h 352"/>
                  <a:gd name="T38" fmla="*/ 776 w 776"/>
                  <a:gd name="T39" fmla="*/ 352 h 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6" h="352">
                    <a:moveTo>
                      <a:pt x="96" y="112"/>
                    </a:moveTo>
                    <a:cubicBezTo>
                      <a:pt x="136" y="96"/>
                      <a:pt x="240" y="24"/>
                      <a:pt x="288" y="16"/>
                    </a:cubicBezTo>
                    <a:cubicBezTo>
                      <a:pt x="336" y="8"/>
                      <a:pt x="320" y="64"/>
                      <a:pt x="384" y="64"/>
                    </a:cubicBezTo>
                    <a:cubicBezTo>
                      <a:pt x="448" y="64"/>
                      <a:pt x="608" y="0"/>
                      <a:pt x="672" y="16"/>
                    </a:cubicBezTo>
                    <a:cubicBezTo>
                      <a:pt x="736" y="32"/>
                      <a:pt x="760" y="120"/>
                      <a:pt x="768" y="160"/>
                    </a:cubicBezTo>
                    <a:cubicBezTo>
                      <a:pt x="776" y="200"/>
                      <a:pt x="768" y="224"/>
                      <a:pt x="720" y="256"/>
                    </a:cubicBezTo>
                    <a:cubicBezTo>
                      <a:pt x="672" y="288"/>
                      <a:pt x="552" y="352"/>
                      <a:pt x="480" y="352"/>
                    </a:cubicBezTo>
                    <a:cubicBezTo>
                      <a:pt x="408" y="352"/>
                      <a:pt x="360" y="264"/>
                      <a:pt x="288" y="256"/>
                    </a:cubicBezTo>
                    <a:cubicBezTo>
                      <a:pt x="216" y="248"/>
                      <a:pt x="96" y="320"/>
                      <a:pt x="48" y="304"/>
                    </a:cubicBezTo>
                    <a:cubicBezTo>
                      <a:pt x="0" y="288"/>
                      <a:pt x="0" y="192"/>
                      <a:pt x="0" y="160"/>
                    </a:cubicBezTo>
                    <a:cubicBezTo>
                      <a:pt x="0" y="128"/>
                      <a:pt x="32" y="120"/>
                      <a:pt x="48" y="112"/>
                    </a:cubicBezTo>
                    <a:cubicBezTo>
                      <a:pt x="64" y="104"/>
                      <a:pt x="56" y="128"/>
                      <a:pt x="96" y="112"/>
                    </a:cubicBezTo>
                    <a:close/>
                  </a:path>
                </a:pathLst>
              </a:custGeom>
              <a:solidFill>
                <a:srgbClr val="FFEA18"/>
              </a:solidFill>
              <a:ln w="2857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" name="Group 464"/>
          <p:cNvGrpSpPr>
            <a:grpSpLocks/>
          </p:cNvGrpSpPr>
          <p:nvPr/>
        </p:nvGrpSpPr>
        <p:grpSpPr bwMode="auto">
          <a:xfrm>
            <a:off x="5878513" y="762000"/>
            <a:ext cx="3265487" cy="2189163"/>
            <a:chOff x="3703" y="480"/>
            <a:chExt cx="2057" cy="1379"/>
          </a:xfrm>
        </p:grpSpPr>
        <p:sp>
          <p:nvSpPr>
            <p:cNvPr id="24819" name="Rectangle 37"/>
            <p:cNvSpPr>
              <a:spLocks noChangeArrowheads="1"/>
            </p:cNvSpPr>
            <p:nvPr/>
          </p:nvSpPr>
          <p:spPr bwMode="auto">
            <a:xfrm>
              <a:off x="3703" y="1632"/>
              <a:ext cx="176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B cells + antibodies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grpSp>
          <p:nvGrpSpPr>
            <p:cNvPr id="24820" name="Group 229"/>
            <p:cNvGrpSpPr>
              <a:grpSpLocks/>
            </p:cNvGrpSpPr>
            <p:nvPr/>
          </p:nvGrpSpPr>
          <p:grpSpPr bwMode="auto">
            <a:xfrm>
              <a:off x="4896" y="480"/>
              <a:ext cx="720" cy="768"/>
              <a:chOff x="4656" y="240"/>
              <a:chExt cx="720" cy="768"/>
            </a:xfrm>
          </p:grpSpPr>
          <p:sp>
            <p:nvSpPr>
              <p:cNvPr id="24865" name="Rectangle 230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66" name="Rectangle 231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67" name="Rectangle 232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68" name="Rectangle 233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69" name="Rectangle 234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70" name="Rectangle 235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71" name="Rectangle 236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72" name="Rectangle 237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73" name="Oval 238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4" name="Oval 239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821" name="Group 240"/>
            <p:cNvGrpSpPr>
              <a:grpSpLocks/>
            </p:cNvGrpSpPr>
            <p:nvPr/>
          </p:nvGrpSpPr>
          <p:grpSpPr bwMode="auto">
            <a:xfrm>
              <a:off x="3744" y="864"/>
              <a:ext cx="720" cy="768"/>
              <a:chOff x="4656" y="240"/>
              <a:chExt cx="720" cy="768"/>
            </a:xfrm>
          </p:grpSpPr>
          <p:sp>
            <p:nvSpPr>
              <p:cNvPr id="24855" name="Rectangle 241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856" name="Rectangle 242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857" name="Rectangle 243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858" name="Rectangle 244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859" name="Rectangle 245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860" name="Rectangle 246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861" name="Rectangle 247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862" name="Rectangle 248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863" name="Oval 249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4" name="Oval 250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822" name="Group 251"/>
            <p:cNvGrpSpPr>
              <a:grpSpLocks/>
            </p:cNvGrpSpPr>
            <p:nvPr/>
          </p:nvGrpSpPr>
          <p:grpSpPr bwMode="auto">
            <a:xfrm>
              <a:off x="4128" y="480"/>
              <a:ext cx="720" cy="768"/>
              <a:chOff x="4656" y="240"/>
              <a:chExt cx="720" cy="768"/>
            </a:xfrm>
          </p:grpSpPr>
          <p:sp>
            <p:nvSpPr>
              <p:cNvPr id="24845" name="Rectangle 252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24846" name="Rectangle 253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24847" name="Rectangle 254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24848" name="Rectangle 255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24849" name="Rectangle 256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24850" name="Rectangle 257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24851" name="Rectangle 258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24852" name="Rectangle 259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24853" name="Oval 260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4" name="Oval 261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823" name="Group 262"/>
            <p:cNvGrpSpPr>
              <a:grpSpLocks/>
            </p:cNvGrpSpPr>
            <p:nvPr/>
          </p:nvGrpSpPr>
          <p:grpSpPr bwMode="auto">
            <a:xfrm>
              <a:off x="4512" y="912"/>
              <a:ext cx="720" cy="768"/>
              <a:chOff x="4656" y="240"/>
              <a:chExt cx="720" cy="768"/>
            </a:xfrm>
          </p:grpSpPr>
          <p:sp>
            <p:nvSpPr>
              <p:cNvPr id="24835" name="Rectangle 263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36" name="Rectangle 264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37" name="Rectangle 265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38" name="Rectangle 266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39" name="Rectangle 267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40" name="Rectangle 268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41" name="Rectangle 269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42" name="Rectangle 270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24843" name="Oval 271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4" name="Oval 272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824" name="Group 273"/>
            <p:cNvGrpSpPr>
              <a:grpSpLocks/>
            </p:cNvGrpSpPr>
            <p:nvPr/>
          </p:nvGrpSpPr>
          <p:grpSpPr bwMode="auto">
            <a:xfrm>
              <a:off x="5040" y="1008"/>
              <a:ext cx="720" cy="768"/>
              <a:chOff x="4656" y="240"/>
              <a:chExt cx="720" cy="768"/>
            </a:xfrm>
          </p:grpSpPr>
          <p:sp>
            <p:nvSpPr>
              <p:cNvPr id="24825" name="Rectangle 274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4826" name="Rectangle 275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4827" name="Rectangle 276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4828" name="Rectangle 277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4829" name="Rectangle 278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4830" name="Rectangle 279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4831" name="Rectangle 280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4832" name="Rectangle 281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4833" name="Oval 282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4" name="Oval 283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0752" name="Group 506"/>
          <p:cNvGrpSpPr>
            <a:grpSpLocks/>
          </p:cNvGrpSpPr>
          <p:nvPr/>
        </p:nvGrpSpPr>
        <p:grpSpPr bwMode="auto">
          <a:xfrm>
            <a:off x="6067425" y="3733800"/>
            <a:ext cx="2619375" cy="1371600"/>
            <a:chOff x="3822" y="2352"/>
            <a:chExt cx="1650" cy="864"/>
          </a:xfrm>
        </p:grpSpPr>
        <p:grpSp>
          <p:nvGrpSpPr>
            <p:cNvPr id="24804" name="Group 505"/>
            <p:cNvGrpSpPr>
              <a:grpSpLocks/>
            </p:cNvGrpSpPr>
            <p:nvPr/>
          </p:nvGrpSpPr>
          <p:grpSpPr bwMode="auto">
            <a:xfrm>
              <a:off x="4752" y="2448"/>
              <a:ext cx="720" cy="768"/>
              <a:chOff x="4752" y="2448"/>
              <a:chExt cx="720" cy="768"/>
            </a:xfrm>
          </p:grpSpPr>
          <p:grpSp>
            <p:nvGrpSpPr>
              <p:cNvPr id="24806" name="Group 285"/>
              <p:cNvGrpSpPr>
                <a:grpSpLocks/>
              </p:cNvGrpSpPr>
              <p:nvPr/>
            </p:nvGrpSpPr>
            <p:grpSpPr bwMode="auto">
              <a:xfrm>
                <a:off x="4752" y="2448"/>
                <a:ext cx="717" cy="768"/>
                <a:chOff x="4656" y="240"/>
                <a:chExt cx="717" cy="768"/>
              </a:xfrm>
            </p:grpSpPr>
            <p:sp>
              <p:nvSpPr>
                <p:cNvPr id="24809" name="Rectangle 286"/>
                <p:cNvSpPr>
                  <a:spLocks noChangeArrowheads="1"/>
                </p:cNvSpPr>
                <p:nvPr/>
              </p:nvSpPr>
              <p:spPr bwMode="auto">
                <a:xfrm rot="-8100000">
                  <a:off x="4733" y="609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810" name="Rectangle 287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811" name="Rectangle 288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812" name="Rectangle 289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813" name="Rectangle 290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814" name="Rectangle 291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815" name="Rectangle 29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816" name="Rectangle 293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07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817" name="Oval 294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18" name="Oval 295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07" name="AutoShape 308"/>
              <p:cNvSpPr>
                <a:spLocks noChangeArrowheads="1"/>
              </p:cNvSpPr>
              <p:nvPr/>
            </p:nvSpPr>
            <p:spPr bwMode="auto">
              <a:xfrm>
                <a:off x="5136" y="3072"/>
                <a:ext cx="108" cy="144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8" name="AutoShape 309"/>
              <p:cNvSpPr>
                <a:spLocks noChangeArrowheads="1"/>
              </p:cNvSpPr>
              <p:nvPr/>
            </p:nvSpPr>
            <p:spPr bwMode="auto">
              <a:xfrm rot="-5400000">
                <a:off x="5346" y="2814"/>
                <a:ext cx="108" cy="144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805" name="Rectangle 311"/>
            <p:cNvSpPr>
              <a:spLocks noChangeArrowheads="1"/>
            </p:cNvSpPr>
            <p:nvPr/>
          </p:nvSpPr>
          <p:spPr bwMode="auto">
            <a:xfrm>
              <a:off x="3822" y="2352"/>
              <a:ext cx="10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recognition</a:t>
              </a:r>
            </a:p>
          </p:txBody>
        </p:sp>
      </p:grpSp>
      <p:grpSp>
        <p:nvGrpSpPr>
          <p:cNvPr id="410755" name="Group 465"/>
          <p:cNvGrpSpPr>
            <a:grpSpLocks/>
          </p:cNvGrpSpPr>
          <p:nvPr/>
        </p:nvGrpSpPr>
        <p:grpSpPr bwMode="auto">
          <a:xfrm>
            <a:off x="5029200" y="4495800"/>
            <a:ext cx="4157663" cy="2362200"/>
            <a:chOff x="3168" y="2832"/>
            <a:chExt cx="2619" cy="1488"/>
          </a:xfrm>
        </p:grpSpPr>
        <p:grpSp>
          <p:nvGrpSpPr>
            <p:cNvPr id="24735" name="Group 326"/>
            <p:cNvGrpSpPr>
              <a:grpSpLocks/>
            </p:cNvGrpSpPr>
            <p:nvPr/>
          </p:nvGrpSpPr>
          <p:grpSpPr bwMode="auto">
            <a:xfrm>
              <a:off x="3792" y="3120"/>
              <a:ext cx="720" cy="768"/>
              <a:chOff x="4656" y="240"/>
              <a:chExt cx="720" cy="768"/>
            </a:xfrm>
          </p:grpSpPr>
          <p:sp>
            <p:nvSpPr>
              <p:cNvPr id="24794" name="Rectangle 327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795" name="Rectangle 328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796" name="Rectangle 329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797" name="Rectangle 330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798" name="Rectangle 331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799" name="Rectangle 332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800" name="Rectangle 333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801" name="Rectangle 334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802" name="Oval 335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3" name="Oval 336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736" name="Group 463"/>
            <p:cNvGrpSpPr>
              <a:grpSpLocks/>
            </p:cNvGrpSpPr>
            <p:nvPr/>
          </p:nvGrpSpPr>
          <p:grpSpPr bwMode="auto">
            <a:xfrm>
              <a:off x="3168" y="2832"/>
              <a:ext cx="2619" cy="1488"/>
              <a:chOff x="3168" y="2832"/>
              <a:chExt cx="2619" cy="1488"/>
            </a:xfrm>
          </p:grpSpPr>
          <p:sp>
            <p:nvSpPr>
              <p:cNvPr id="24737" name="Rectangle 85"/>
              <p:cNvSpPr>
                <a:spLocks noChangeArrowheads="1"/>
              </p:cNvSpPr>
              <p:nvPr/>
            </p:nvSpPr>
            <p:spPr bwMode="auto">
              <a:xfrm>
                <a:off x="4608" y="3781"/>
                <a:ext cx="1179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2200" b="1" u="sng">
                    <a:solidFill>
                      <a:srgbClr val="CC0000"/>
                    </a:solidFill>
                  </a:rPr>
                  <a:t>clones</a:t>
                </a:r>
                <a:endParaRPr lang="en-US" sz="2200" b="1">
                  <a:solidFill>
                    <a:srgbClr val="0F116A"/>
                  </a:solidFill>
                </a:endParaRPr>
              </a:p>
              <a:p>
                <a:pPr algn="l">
                  <a:lnSpc>
                    <a:spcPct val="80000"/>
                  </a:lnSpc>
                </a:pPr>
                <a:r>
                  <a:rPr lang="en-US" sz="1400" b="1">
                    <a:solidFill>
                      <a:srgbClr val="0F116A"/>
                    </a:solidFill>
                  </a:rPr>
                  <a:t>1000s of clone cells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24738" name="Group 392"/>
              <p:cNvGrpSpPr>
                <a:grpSpLocks/>
              </p:cNvGrpSpPr>
              <p:nvPr/>
            </p:nvGrpSpPr>
            <p:grpSpPr bwMode="auto">
              <a:xfrm>
                <a:off x="3168" y="2832"/>
                <a:ext cx="1488" cy="1488"/>
                <a:chOff x="3168" y="2832"/>
                <a:chExt cx="1488" cy="1488"/>
              </a:xfrm>
            </p:grpSpPr>
            <p:grpSp>
              <p:nvGrpSpPr>
                <p:cNvPr id="24739" name="Group 337"/>
                <p:cNvGrpSpPr>
                  <a:grpSpLocks/>
                </p:cNvGrpSpPr>
                <p:nvPr/>
              </p:nvGrpSpPr>
              <p:grpSpPr bwMode="auto">
                <a:xfrm>
                  <a:off x="3936" y="3552"/>
                  <a:ext cx="720" cy="768"/>
                  <a:chOff x="4656" y="240"/>
                  <a:chExt cx="720" cy="768"/>
                </a:xfrm>
              </p:grpSpPr>
              <p:sp>
                <p:nvSpPr>
                  <p:cNvPr id="24784" name="Rectangle 338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85" name="Rectangle 339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86" name="Rectangle 340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87" name="Rectangle 341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88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89" name="Rectangle 34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90" name="Rectangle 344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91" name="Rectangle 345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92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3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40" name="Group 348"/>
                <p:cNvGrpSpPr>
                  <a:grpSpLocks/>
                </p:cNvGrpSpPr>
                <p:nvPr/>
              </p:nvGrpSpPr>
              <p:grpSpPr bwMode="auto">
                <a:xfrm>
                  <a:off x="3504" y="3552"/>
                  <a:ext cx="720" cy="768"/>
                  <a:chOff x="4656" y="240"/>
                  <a:chExt cx="720" cy="768"/>
                </a:xfrm>
              </p:grpSpPr>
              <p:sp>
                <p:nvSpPr>
                  <p:cNvPr id="24774" name="Rectangle 349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75" name="Rectangle 350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76" name="Rectangle 351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77" name="Rectangle 352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78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79" name="Rectangle 35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80" name="Rectangle 355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81" name="Rectangle 356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82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3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41" name="Group 359"/>
                <p:cNvGrpSpPr>
                  <a:grpSpLocks/>
                </p:cNvGrpSpPr>
                <p:nvPr/>
              </p:nvGrpSpPr>
              <p:grpSpPr bwMode="auto">
                <a:xfrm>
                  <a:off x="3408" y="3120"/>
                  <a:ext cx="720" cy="768"/>
                  <a:chOff x="4656" y="240"/>
                  <a:chExt cx="720" cy="768"/>
                </a:xfrm>
              </p:grpSpPr>
              <p:sp>
                <p:nvSpPr>
                  <p:cNvPr id="24764" name="Rectangle 360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65" name="Rectangle 361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66" name="Rectangle 362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67" name="Rectangle 363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68" name="Rectangle 364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69" name="Rectangle 36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70" name="Rectangle 366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71" name="Rectangle 367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72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73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42" name="Group 370"/>
                <p:cNvGrpSpPr>
                  <a:grpSpLocks/>
                </p:cNvGrpSpPr>
                <p:nvPr/>
              </p:nvGrpSpPr>
              <p:grpSpPr bwMode="auto">
                <a:xfrm>
                  <a:off x="3792" y="2832"/>
                  <a:ext cx="720" cy="768"/>
                  <a:chOff x="4656" y="240"/>
                  <a:chExt cx="720" cy="768"/>
                </a:xfrm>
              </p:grpSpPr>
              <p:sp>
                <p:nvSpPr>
                  <p:cNvPr id="24754" name="Rectangle 371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55" name="Rectangle 372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56" name="Rectangle 373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57" name="Rectangle 374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58" name="Rectangle 375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59" name="Rectangle 37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60" name="Rectangle 377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61" name="Rectangle 378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62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63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43" name="Group 381"/>
                <p:cNvGrpSpPr>
                  <a:grpSpLocks/>
                </p:cNvGrpSpPr>
                <p:nvPr/>
              </p:nvGrpSpPr>
              <p:grpSpPr bwMode="auto">
                <a:xfrm>
                  <a:off x="3168" y="3552"/>
                  <a:ext cx="720" cy="768"/>
                  <a:chOff x="4656" y="240"/>
                  <a:chExt cx="720" cy="768"/>
                </a:xfrm>
              </p:grpSpPr>
              <p:sp>
                <p:nvSpPr>
                  <p:cNvPr id="24744" name="Rectangle 382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45" name="Rectangle 383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46" name="Rectangle 384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47" name="Rectangle 385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48" name="Rectangle 386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49" name="Rectangle 38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50" name="Rectangle 388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51" name="Rectangle 389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24752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53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411018" name="AutoShape 394"/>
          <p:cNvSpPr>
            <a:spLocks noChangeArrowheads="1"/>
          </p:cNvSpPr>
          <p:nvPr/>
        </p:nvSpPr>
        <p:spPr bwMode="auto">
          <a:xfrm rot="10800000">
            <a:off x="4267200" y="5791200"/>
            <a:ext cx="762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19" name="AutoShape 395"/>
          <p:cNvSpPr>
            <a:spLocks noChangeArrowheads="1"/>
          </p:cNvSpPr>
          <p:nvPr/>
        </p:nvSpPr>
        <p:spPr bwMode="auto">
          <a:xfrm rot="-8665042">
            <a:off x="4572000" y="4572000"/>
            <a:ext cx="762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765" name="Group 548"/>
          <p:cNvGrpSpPr>
            <a:grpSpLocks/>
          </p:cNvGrpSpPr>
          <p:nvPr/>
        </p:nvGrpSpPr>
        <p:grpSpPr bwMode="auto">
          <a:xfrm>
            <a:off x="914400" y="2667000"/>
            <a:ext cx="3810000" cy="2057400"/>
            <a:chOff x="576" y="1680"/>
            <a:chExt cx="2400" cy="1296"/>
          </a:xfrm>
        </p:grpSpPr>
        <p:sp>
          <p:nvSpPr>
            <p:cNvPr id="24678" name="Rectangle 131"/>
            <p:cNvSpPr>
              <a:spLocks noChangeArrowheads="1"/>
            </p:cNvSpPr>
            <p:nvPr/>
          </p:nvSpPr>
          <p:spPr bwMode="auto">
            <a:xfrm>
              <a:off x="576" y="1920"/>
              <a:ext cx="1241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memory cells</a:t>
              </a:r>
              <a:endParaRPr lang="en-US" sz="2200" b="1">
                <a:solidFill>
                  <a:srgbClr val="0F116A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chemeClr val="tx2"/>
                  </a:solidFill>
                </a:rPr>
                <a:t>“reserves”</a:t>
              </a:r>
            </a:p>
          </p:txBody>
        </p:sp>
        <p:grpSp>
          <p:nvGrpSpPr>
            <p:cNvPr id="24679" name="Group 452"/>
            <p:cNvGrpSpPr>
              <a:grpSpLocks/>
            </p:cNvGrpSpPr>
            <p:nvPr/>
          </p:nvGrpSpPr>
          <p:grpSpPr bwMode="auto">
            <a:xfrm>
              <a:off x="1488" y="1680"/>
              <a:ext cx="1488" cy="1296"/>
              <a:chOff x="1488" y="1680"/>
              <a:chExt cx="1488" cy="1296"/>
            </a:xfrm>
          </p:grpSpPr>
          <p:grpSp>
            <p:nvGrpSpPr>
              <p:cNvPr id="24680" name="Group 397"/>
              <p:cNvGrpSpPr>
                <a:grpSpLocks/>
              </p:cNvGrpSpPr>
              <p:nvPr/>
            </p:nvGrpSpPr>
            <p:grpSpPr bwMode="auto">
              <a:xfrm>
                <a:off x="2256" y="2208"/>
                <a:ext cx="720" cy="768"/>
                <a:chOff x="4656" y="240"/>
                <a:chExt cx="720" cy="768"/>
              </a:xfrm>
            </p:grpSpPr>
            <p:sp>
              <p:nvSpPr>
                <p:cNvPr id="24725" name="Rectangle 398"/>
                <p:cNvSpPr>
                  <a:spLocks noChangeArrowheads="1"/>
                </p:cNvSpPr>
                <p:nvPr/>
              </p:nvSpPr>
              <p:spPr bwMode="auto">
                <a:xfrm rot="-8100000">
                  <a:off x="4753" y="629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26" name="Rectangle 399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27" name="Rectangle 400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28" name="Rectangle 401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29" name="Rectangle 402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30" name="Rectangle 403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31" name="Rectangle 40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32" name="Rectangle 405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33" name="Oval 406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34" name="Oval 407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81" name="Group 408"/>
              <p:cNvGrpSpPr>
                <a:grpSpLocks/>
              </p:cNvGrpSpPr>
              <p:nvPr/>
            </p:nvGrpSpPr>
            <p:grpSpPr bwMode="auto">
              <a:xfrm>
                <a:off x="1824" y="2208"/>
                <a:ext cx="720" cy="768"/>
                <a:chOff x="4656" y="240"/>
                <a:chExt cx="720" cy="768"/>
              </a:xfrm>
            </p:grpSpPr>
            <p:sp>
              <p:nvSpPr>
                <p:cNvPr id="24715" name="Rectangle 409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16" name="Rectangle 410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17" name="Rectangle 411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18" name="Rectangle 412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19" name="Rectangle 413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20" name="Rectangle 414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21" name="Rectangle 41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22" name="Rectangle 416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23" name="Oval 417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24" name="Oval 418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82" name="Group 419"/>
              <p:cNvGrpSpPr>
                <a:grpSpLocks/>
              </p:cNvGrpSpPr>
              <p:nvPr/>
            </p:nvGrpSpPr>
            <p:grpSpPr bwMode="auto">
              <a:xfrm>
                <a:off x="1728" y="1776"/>
                <a:ext cx="720" cy="768"/>
                <a:chOff x="4656" y="240"/>
                <a:chExt cx="720" cy="768"/>
              </a:xfrm>
            </p:grpSpPr>
            <p:sp>
              <p:nvSpPr>
                <p:cNvPr id="24705" name="Rectangle 420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06" name="Rectangle 421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07" name="Rectangle 422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08" name="Rectangle 423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09" name="Rectangle 424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10" name="Rectangle 425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11" name="Rectangle 426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12" name="Rectangle 427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13" name="Oval 428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14" name="Oval 429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83" name="Group 430"/>
              <p:cNvGrpSpPr>
                <a:grpSpLocks/>
              </p:cNvGrpSpPr>
              <p:nvPr/>
            </p:nvGrpSpPr>
            <p:grpSpPr bwMode="auto">
              <a:xfrm>
                <a:off x="2160" y="1680"/>
                <a:ext cx="720" cy="768"/>
                <a:chOff x="4656" y="240"/>
                <a:chExt cx="720" cy="768"/>
              </a:xfrm>
            </p:grpSpPr>
            <p:sp>
              <p:nvSpPr>
                <p:cNvPr id="24695" name="Rectangle 431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96" name="Rectangle 432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97" name="Rectangle 433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98" name="Rectangle 434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99" name="Rectangle 435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00" name="Rectangle 436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01" name="Rectangle 43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02" name="Rectangle 438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703" name="Oval 439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04" name="Oval 440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84" name="Group 441"/>
              <p:cNvGrpSpPr>
                <a:grpSpLocks/>
              </p:cNvGrpSpPr>
              <p:nvPr/>
            </p:nvGrpSpPr>
            <p:grpSpPr bwMode="auto">
              <a:xfrm>
                <a:off x="1488" y="2208"/>
                <a:ext cx="720" cy="768"/>
                <a:chOff x="4656" y="240"/>
                <a:chExt cx="720" cy="768"/>
              </a:xfrm>
            </p:grpSpPr>
            <p:sp>
              <p:nvSpPr>
                <p:cNvPr id="24685" name="Rectangle 442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86" name="Rectangle 443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87" name="Rectangle 444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88" name="Rectangle 445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89" name="Rectangle 446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90" name="Rectangle 447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91" name="Rectangle 448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92" name="Rectangle 449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93" name="Oval 450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94" name="Oval 451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0772" name="Group 549"/>
          <p:cNvGrpSpPr>
            <a:grpSpLocks/>
          </p:cNvGrpSpPr>
          <p:nvPr/>
        </p:nvGrpSpPr>
        <p:grpSpPr bwMode="auto">
          <a:xfrm>
            <a:off x="76200" y="5105400"/>
            <a:ext cx="1835150" cy="1143000"/>
            <a:chOff x="48" y="3216"/>
            <a:chExt cx="1156" cy="720"/>
          </a:xfrm>
        </p:grpSpPr>
        <p:sp>
          <p:nvSpPr>
            <p:cNvPr id="24669" name="Rectangle 453"/>
            <p:cNvSpPr>
              <a:spLocks noChangeArrowheads="1"/>
            </p:cNvSpPr>
            <p:nvPr/>
          </p:nvSpPr>
          <p:spPr bwMode="auto">
            <a:xfrm rot="2700000">
              <a:off x="790" y="319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4670" name="Rectangle 454"/>
            <p:cNvSpPr>
              <a:spLocks noChangeArrowheads="1"/>
            </p:cNvSpPr>
            <p:nvPr/>
          </p:nvSpPr>
          <p:spPr bwMode="auto">
            <a:xfrm rot="-2700000">
              <a:off x="288" y="340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4671" name="Rectangle 455"/>
            <p:cNvSpPr>
              <a:spLocks noChangeArrowheads="1"/>
            </p:cNvSpPr>
            <p:nvPr/>
          </p:nvSpPr>
          <p:spPr bwMode="auto">
            <a:xfrm rot="2700000">
              <a:off x="214" y="357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4672" name="Rectangle 456"/>
            <p:cNvSpPr>
              <a:spLocks noChangeArrowheads="1"/>
            </p:cNvSpPr>
            <p:nvPr/>
          </p:nvSpPr>
          <p:spPr bwMode="auto">
            <a:xfrm rot="2700000">
              <a:off x="454" y="362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4673" name="Rectangle 457"/>
            <p:cNvSpPr>
              <a:spLocks noChangeArrowheads="1"/>
            </p:cNvSpPr>
            <p:nvPr/>
          </p:nvSpPr>
          <p:spPr bwMode="auto">
            <a:xfrm rot="-2700000">
              <a:off x="720" y="340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4674" name="Rectangle 458"/>
            <p:cNvSpPr>
              <a:spLocks noChangeArrowheads="1"/>
            </p:cNvSpPr>
            <p:nvPr/>
          </p:nvSpPr>
          <p:spPr bwMode="auto">
            <a:xfrm rot="-2700000">
              <a:off x="960" y="326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4675" name="Rectangle 459"/>
            <p:cNvSpPr>
              <a:spLocks noChangeArrowheads="1"/>
            </p:cNvSpPr>
            <p:nvPr/>
          </p:nvSpPr>
          <p:spPr bwMode="auto">
            <a:xfrm>
              <a:off x="720" y="360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</a:p>
          </p:txBody>
        </p:sp>
        <p:sp>
          <p:nvSpPr>
            <p:cNvPr id="24676" name="Rectangle 500"/>
            <p:cNvSpPr>
              <a:spLocks noChangeArrowheads="1"/>
            </p:cNvSpPr>
            <p:nvPr/>
          </p:nvSpPr>
          <p:spPr bwMode="auto">
            <a:xfrm rot="2700000">
              <a:off x="502" y="338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24677" name="Rectangle 502"/>
            <p:cNvSpPr>
              <a:spLocks noChangeArrowheads="1"/>
            </p:cNvSpPr>
            <p:nvPr/>
          </p:nvSpPr>
          <p:spPr bwMode="auto">
            <a:xfrm rot="-2700000">
              <a:off x="48" y="364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</p:grpSp>
      <p:sp>
        <p:nvSpPr>
          <p:cNvPr id="411166" name="AutoShape 542"/>
          <p:cNvSpPr>
            <a:spLocks noChangeArrowheads="1"/>
          </p:cNvSpPr>
          <p:nvPr/>
        </p:nvSpPr>
        <p:spPr bwMode="auto">
          <a:xfrm rot="-8665042">
            <a:off x="1143000" y="5029200"/>
            <a:ext cx="762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773" name="Group 551"/>
          <p:cNvGrpSpPr>
            <a:grpSpLocks/>
          </p:cNvGrpSpPr>
          <p:nvPr/>
        </p:nvGrpSpPr>
        <p:grpSpPr bwMode="auto">
          <a:xfrm>
            <a:off x="-76200" y="3813175"/>
            <a:ext cx="1981200" cy="1520825"/>
            <a:chOff x="-48" y="2402"/>
            <a:chExt cx="1248" cy="958"/>
          </a:xfrm>
        </p:grpSpPr>
        <p:grpSp>
          <p:nvGrpSpPr>
            <p:cNvPr id="24597" name="Group 547"/>
            <p:cNvGrpSpPr>
              <a:grpSpLocks/>
            </p:cNvGrpSpPr>
            <p:nvPr/>
          </p:nvGrpSpPr>
          <p:grpSpPr bwMode="auto">
            <a:xfrm>
              <a:off x="-48" y="2444"/>
              <a:ext cx="1248" cy="916"/>
              <a:chOff x="0" y="2396"/>
              <a:chExt cx="1248" cy="916"/>
            </a:xfrm>
          </p:grpSpPr>
          <p:grpSp>
            <p:nvGrpSpPr>
              <p:cNvPr id="24599" name="Group 541"/>
              <p:cNvGrpSpPr>
                <a:grpSpLocks/>
              </p:cNvGrpSpPr>
              <p:nvPr/>
            </p:nvGrpSpPr>
            <p:grpSpPr bwMode="auto">
              <a:xfrm>
                <a:off x="0" y="2592"/>
                <a:ext cx="1248" cy="720"/>
                <a:chOff x="96" y="2592"/>
                <a:chExt cx="1248" cy="720"/>
              </a:xfrm>
            </p:grpSpPr>
            <p:grpSp>
              <p:nvGrpSpPr>
                <p:cNvPr id="24603" name="Group 469"/>
                <p:cNvGrpSpPr>
                  <a:grpSpLocks/>
                </p:cNvGrpSpPr>
                <p:nvPr/>
              </p:nvGrpSpPr>
              <p:grpSpPr bwMode="auto">
                <a:xfrm rot="-2341895">
                  <a:off x="96" y="2880"/>
                  <a:ext cx="672" cy="350"/>
                  <a:chOff x="528" y="864"/>
                  <a:chExt cx="983" cy="511"/>
                </a:xfrm>
              </p:grpSpPr>
              <p:sp>
                <p:nvSpPr>
                  <p:cNvPr id="24639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1026" y="1222"/>
                    <a:ext cx="485" cy="12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640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977" cy="511"/>
                    <a:chOff x="2089" y="3264"/>
                    <a:chExt cx="1836" cy="960"/>
                  </a:xfrm>
                </p:grpSpPr>
                <p:sp>
                  <p:nvSpPr>
                    <p:cNvPr id="24643" name="AutoShape 472"/>
                    <p:cNvSpPr>
                      <a:spLocks noChangeArrowheads="1"/>
                    </p:cNvSpPr>
                    <p:nvPr/>
                  </p:nvSpPr>
                  <p:spPr bwMode="auto">
                    <a:xfrm rot="7391263" flipH="1">
                      <a:off x="2119" y="3576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44" name="AutoShape 473"/>
                    <p:cNvSpPr>
                      <a:spLocks noChangeArrowheads="1"/>
                    </p:cNvSpPr>
                    <p:nvPr/>
                  </p:nvSpPr>
                  <p:spPr bwMode="auto">
                    <a:xfrm rot="4384349" flipH="1">
                      <a:off x="2113" y="3720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645" name="Group 4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5" y="3552"/>
                      <a:ext cx="240" cy="432"/>
                      <a:chOff x="3696" y="3552"/>
                      <a:chExt cx="240" cy="432"/>
                    </a:xfrm>
                  </p:grpSpPr>
                  <p:sp>
                    <p:nvSpPr>
                      <p:cNvPr id="24666" name="AutoShape 475"/>
                      <p:cNvSpPr>
                        <a:spLocks noChangeArrowheads="1"/>
                      </p:cNvSpPr>
                      <p:nvPr/>
                    </p:nvSpPr>
                    <p:spPr bwMode="auto">
                      <a:xfrm rot="-7391263">
                        <a:off x="3720" y="352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67" name="AutoShape 476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768" y="367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68" name="AutoShape 477"/>
                      <p:cNvSpPr>
                        <a:spLocks noChangeArrowheads="1"/>
                      </p:cNvSpPr>
                      <p:nvPr/>
                    </p:nvSpPr>
                    <p:spPr bwMode="auto">
                      <a:xfrm rot="-3399058">
                        <a:off x="3720" y="381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4646" name="Group 478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207" y="3840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24657" name="AutoShape 4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58" name="AutoShape 480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59" name="AutoShape 481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60" name="AutoShape 482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61" name="AutoShape 483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62" name="AutoShape 484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63" name="AutoShape 485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64" name="AutoShape 486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65" name="AutoShape 487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4647" name="Group 4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7" y="3264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24648" name="AutoShape 4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49" name="AutoShape 490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50" name="AutoShape 491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51" name="AutoShape 492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52" name="AutoShape 493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53" name="AutoShape 494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54" name="AutoShape 495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55" name="AutoShape 496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56" name="AutoShape 497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4641" name="Oval 498"/>
                  <p:cNvSpPr>
                    <a:spLocks noChangeArrowheads="1"/>
                  </p:cNvSpPr>
                  <p:nvPr/>
                </p:nvSpPr>
                <p:spPr bwMode="auto">
                  <a:xfrm>
                    <a:off x="566" y="915"/>
                    <a:ext cx="894" cy="409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42" name="Freeform 499"/>
                  <p:cNvSpPr>
                    <a:spLocks/>
                  </p:cNvSpPr>
                  <p:nvPr/>
                </p:nvSpPr>
                <p:spPr bwMode="auto">
                  <a:xfrm>
                    <a:off x="719" y="1017"/>
                    <a:ext cx="413" cy="188"/>
                  </a:xfrm>
                  <a:custGeom>
                    <a:avLst/>
                    <a:gdLst>
                      <a:gd name="T0" fmla="*/ 14 w 776"/>
                      <a:gd name="T1" fmla="*/ 17 h 352"/>
                      <a:gd name="T2" fmla="*/ 43 w 776"/>
                      <a:gd name="T3" fmla="*/ 3 h 352"/>
                      <a:gd name="T4" fmla="*/ 58 w 776"/>
                      <a:gd name="T5" fmla="*/ 10 h 352"/>
                      <a:gd name="T6" fmla="*/ 102 w 776"/>
                      <a:gd name="T7" fmla="*/ 3 h 352"/>
                      <a:gd name="T8" fmla="*/ 116 w 776"/>
                      <a:gd name="T9" fmla="*/ 24 h 352"/>
                      <a:gd name="T10" fmla="*/ 109 w 776"/>
                      <a:gd name="T11" fmla="*/ 39 h 352"/>
                      <a:gd name="T12" fmla="*/ 72 w 776"/>
                      <a:gd name="T13" fmla="*/ 53 h 352"/>
                      <a:gd name="T14" fmla="*/ 43 w 776"/>
                      <a:gd name="T15" fmla="*/ 39 h 352"/>
                      <a:gd name="T16" fmla="*/ 7 w 776"/>
                      <a:gd name="T17" fmla="*/ 46 h 352"/>
                      <a:gd name="T18" fmla="*/ 0 w 776"/>
                      <a:gd name="T19" fmla="*/ 24 h 352"/>
                      <a:gd name="T20" fmla="*/ 7 w 776"/>
                      <a:gd name="T21" fmla="*/ 17 h 352"/>
                      <a:gd name="T22" fmla="*/ 14 w 776"/>
                      <a:gd name="T23" fmla="*/ 17 h 35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76"/>
                      <a:gd name="T37" fmla="*/ 0 h 352"/>
                      <a:gd name="T38" fmla="*/ 776 w 776"/>
                      <a:gd name="T39" fmla="*/ 352 h 35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76" h="352">
                        <a:moveTo>
                          <a:pt x="96" y="112"/>
                        </a:moveTo>
                        <a:cubicBezTo>
                          <a:pt x="136" y="96"/>
                          <a:pt x="240" y="24"/>
                          <a:pt x="288" y="16"/>
                        </a:cubicBezTo>
                        <a:cubicBezTo>
                          <a:pt x="336" y="8"/>
                          <a:pt x="320" y="64"/>
                          <a:pt x="384" y="64"/>
                        </a:cubicBezTo>
                        <a:cubicBezTo>
                          <a:pt x="448" y="64"/>
                          <a:pt x="608" y="0"/>
                          <a:pt x="672" y="16"/>
                        </a:cubicBezTo>
                        <a:cubicBezTo>
                          <a:pt x="736" y="32"/>
                          <a:pt x="760" y="120"/>
                          <a:pt x="768" y="160"/>
                        </a:cubicBezTo>
                        <a:cubicBezTo>
                          <a:pt x="776" y="200"/>
                          <a:pt x="768" y="224"/>
                          <a:pt x="720" y="256"/>
                        </a:cubicBezTo>
                        <a:cubicBezTo>
                          <a:pt x="672" y="288"/>
                          <a:pt x="552" y="352"/>
                          <a:pt x="480" y="352"/>
                        </a:cubicBezTo>
                        <a:cubicBezTo>
                          <a:pt x="408" y="352"/>
                          <a:pt x="360" y="264"/>
                          <a:pt x="288" y="256"/>
                        </a:cubicBezTo>
                        <a:cubicBezTo>
                          <a:pt x="216" y="248"/>
                          <a:pt x="96" y="320"/>
                          <a:pt x="48" y="304"/>
                        </a:cubicBezTo>
                        <a:cubicBezTo>
                          <a:pt x="0" y="288"/>
                          <a:pt x="0" y="192"/>
                          <a:pt x="0" y="160"/>
                        </a:cubicBezTo>
                        <a:cubicBezTo>
                          <a:pt x="0" y="128"/>
                          <a:pt x="32" y="120"/>
                          <a:pt x="48" y="112"/>
                        </a:cubicBezTo>
                        <a:cubicBezTo>
                          <a:pt x="64" y="104"/>
                          <a:pt x="56" y="128"/>
                          <a:pt x="96" y="112"/>
                        </a:cubicBezTo>
                        <a:close/>
                      </a:path>
                    </a:pathLst>
                  </a:custGeom>
                  <a:solidFill>
                    <a:srgbClr val="FFEA18"/>
                  </a:solidFill>
                  <a:ln w="28575">
                    <a:solidFill>
                      <a:srgbClr val="66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04" name="Rectangle 503"/>
                <p:cNvSpPr>
                  <a:spLocks noChangeArrowheads="1"/>
                </p:cNvSpPr>
                <p:nvPr/>
              </p:nvSpPr>
              <p:spPr bwMode="auto">
                <a:xfrm rot="-2700000">
                  <a:off x="658" y="2803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4600" b="1">
                    <a:solidFill>
                      <a:srgbClr val="1A8208"/>
                    </a:solidFill>
                  </a:endParaRPr>
                </a:p>
              </p:txBody>
            </p:sp>
            <p:grpSp>
              <p:nvGrpSpPr>
                <p:cNvPr id="24605" name="Group 507"/>
                <p:cNvGrpSpPr>
                  <a:grpSpLocks/>
                </p:cNvGrpSpPr>
                <p:nvPr/>
              </p:nvGrpSpPr>
              <p:grpSpPr bwMode="auto">
                <a:xfrm rot="401946">
                  <a:off x="672" y="2592"/>
                  <a:ext cx="672" cy="350"/>
                  <a:chOff x="528" y="864"/>
                  <a:chExt cx="983" cy="511"/>
                </a:xfrm>
              </p:grpSpPr>
              <p:sp>
                <p:nvSpPr>
                  <p:cNvPr id="24609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1026" y="1222"/>
                    <a:ext cx="485" cy="12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610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977" cy="511"/>
                    <a:chOff x="2089" y="3264"/>
                    <a:chExt cx="1836" cy="960"/>
                  </a:xfrm>
                </p:grpSpPr>
                <p:sp>
                  <p:nvSpPr>
                    <p:cNvPr id="24613" name="AutoShape 510"/>
                    <p:cNvSpPr>
                      <a:spLocks noChangeArrowheads="1"/>
                    </p:cNvSpPr>
                    <p:nvPr/>
                  </p:nvSpPr>
                  <p:spPr bwMode="auto">
                    <a:xfrm rot="7391263" flipH="1">
                      <a:off x="2119" y="3576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14" name="AutoShape 511"/>
                    <p:cNvSpPr>
                      <a:spLocks noChangeArrowheads="1"/>
                    </p:cNvSpPr>
                    <p:nvPr/>
                  </p:nvSpPr>
                  <p:spPr bwMode="auto">
                    <a:xfrm rot="4384349" flipH="1">
                      <a:off x="2113" y="3720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615" name="Group 5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5" y="3552"/>
                      <a:ext cx="240" cy="432"/>
                      <a:chOff x="3696" y="3552"/>
                      <a:chExt cx="240" cy="432"/>
                    </a:xfrm>
                  </p:grpSpPr>
                  <p:sp>
                    <p:nvSpPr>
                      <p:cNvPr id="24636" name="AutoShape 513"/>
                      <p:cNvSpPr>
                        <a:spLocks noChangeArrowheads="1"/>
                      </p:cNvSpPr>
                      <p:nvPr/>
                    </p:nvSpPr>
                    <p:spPr bwMode="auto">
                      <a:xfrm rot="-7391263">
                        <a:off x="3720" y="352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37" name="AutoShape 514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768" y="367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38" name="AutoShape 515"/>
                      <p:cNvSpPr>
                        <a:spLocks noChangeArrowheads="1"/>
                      </p:cNvSpPr>
                      <p:nvPr/>
                    </p:nvSpPr>
                    <p:spPr bwMode="auto">
                      <a:xfrm rot="-3399058">
                        <a:off x="3720" y="381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4616" name="Group 516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207" y="3840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24627" name="AutoShape 5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28" name="AutoShape 518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29" name="AutoShape 519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30" name="AutoShape 520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31" name="AutoShape 521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32" name="AutoShape 522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33" name="AutoShape 523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34" name="AutoShape 524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35" name="AutoShape 525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4617" name="Group 5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7" y="3264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24618" name="AutoShape 5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19" name="AutoShape 528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20" name="AutoShape 529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21" name="AutoShape 530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22" name="AutoShape 531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23" name="AutoShape 532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24" name="AutoShape 533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25" name="AutoShape 534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26" name="AutoShape 535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4611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566" y="915"/>
                    <a:ext cx="894" cy="409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12" name="Freeform 537"/>
                  <p:cNvSpPr>
                    <a:spLocks/>
                  </p:cNvSpPr>
                  <p:nvPr/>
                </p:nvSpPr>
                <p:spPr bwMode="auto">
                  <a:xfrm>
                    <a:off x="719" y="1017"/>
                    <a:ext cx="413" cy="188"/>
                  </a:xfrm>
                  <a:custGeom>
                    <a:avLst/>
                    <a:gdLst>
                      <a:gd name="T0" fmla="*/ 14 w 776"/>
                      <a:gd name="T1" fmla="*/ 17 h 352"/>
                      <a:gd name="T2" fmla="*/ 43 w 776"/>
                      <a:gd name="T3" fmla="*/ 3 h 352"/>
                      <a:gd name="T4" fmla="*/ 58 w 776"/>
                      <a:gd name="T5" fmla="*/ 10 h 352"/>
                      <a:gd name="T6" fmla="*/ 102 w 776"/>
                      <a:gd name="T7" fmla="*/ 3 h 352"/>
                      <a:gd name="T8" fmla="*/ 116 w 776"/>
                      <a:gd name="T9" fmla="*/ 24 h 352"/>
                      <a:gd name="T10" fmla="*/ 109 w 776"/>
                      <a:gd name="T11" fmla="*/ 39 h 352"/>
                      <a:gd name="T12" fmla="*/ 72 w 776"/>
                      <a:gd name="T13" fmla="*/ 53 h 352"/>
                      <a:gd name="T14" fmla="*/ 43 w 776"/>
                      <a:gd name="T15" fmla="*/ 39 h 352"/>
                      <a:gd name="T16" fmla="*/ 7 w 776"/>
                      <a:gd name="T17" fmla="*/ 46 h 352"/>
                      <a:gd name="T18" fmla="*/ 0 w 776"/>
                      <a:gd name="T19" fmla="*/ 24 h 352"/>
                      <a:gd name="T20" fmla="*/ 7 w 776"/>
                      <a:gd name="T21" fmla="*/ 17 h 352"/>
                      <a:gd name="T22" fmla="*/ 14 w 776"/>
                      <a:gd name="T23" fmla="*/ 17 h 35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76"/>
                      <a:gd name="T37" fmla="*/ 0 h 352"/>
                      <a:gd name="T38" fmla="*/ 776 w 776"/>
                      <a:gd name="T39" fmla="*/ 352 h 35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76" h="352">
                        <a:moveTo>
                          <a:pt x="96" y="112"/>
                        </a:moveTo>
                        <a:cubicBezTo>
                          <a:pt x="136" y="96"/>
                          <a:pt x="240" y="24"/>
                          <a:pt x="288" y="16"/>
                        </a:cubicBezTo>
                        <a:cubicBezTo>
                          <a:pt x="336" y="8"/>
                          <a:pt x="320" y="64"/>
                          <a:pt x="384" y="64"/>
                        </a:cubicBezTo>
                        <a:cubicBezTo>
                          <a:pt x="448" y="64"/>
                          <a:pt x="608" y="0"/>
                          <a:pt x="672" y="16"/>
                        </a:cubicBezTo>
                        <a:cubicBezTo>
                          <a:pt x="736" y="32"/>
                          <a:pt x="760" y="120"/>
                          <a:pt x="768" y="160"/>
                        </a:cubicBezTo>
                        <a:cubicBezTo>
                          <a:pt x="776" y="200"/>
                          <a:pt x="768" y="224"/>
                          <a:pt x="720" y="256"/>
                        </a:cubicBezTo>
                        <a:cubicBezTo>
                          <a:pt x="672" y="288"/>
                          <a:pt x="552" y="352"/>
                          <a:pt x="480" y="352"/>
                        </a:cubicBezTo>
                        <a:cubicBezTo>
                          <a:pt x="408" y="352"/>
                          <a:pt x="360" y="264"/>
                          <a:pt x="288" y="256"/>
                        </a:cubicBezTo>
                        <a:cubicBezTo>
                          <a:pt x="216" y="248"/>
                          <a:pt x="96" y="320"/>
                          <a:pt x="48" y="304"/>
                        </a:cubicBezTo>
                        <a:cubicBezTo>
                          <a:pt x="0" y="288"/>
                          <a:pt x="0" y="192"/>
                          <a:pt x="0" y="160"/>
                        </a:cubicBezTo>
                        <a:cubicBezTo>
                          <a:pt x="0" y="128"/>
                          <a:pt x="32" y="120"/>
                          <a:pt x="48" y="112"/>
                        </a:cubicBezTo>
                        <a:cubicBezTo>
                          <a:pt x="64" y="104"/>
                          <a:pt x="56" y="128"/>
                          <a:pt x="96" y="112"/>
                        </a:cubicBezTo>
                        <a:close/>
                      </a:path>
                    </a:pathLst>
                  </a:custGeom>
                  <a:solidFill>
                    <a:srgbClr val="FFEA18"/>
                  </a:solidFill>
                  <a:ln w="28575">
                    <a:solidFill>
                      <a:srgbClr val="66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06" name="Rectangle 538"/>
                <p:cNvSpPr>
                  <a:spLocks noChangeArrowheads="1"/>
                </p:cNvSpPr>
                <p:nvPr/>
              </p:nvSpPr>
              <p:spPr bwMode="auto">
                <a:xfrm rot="-2700000">
                  <a:off x="528" y="30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46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07" name="Rectangle 539"/>
                <p:cNvSpPr>
                  <a:spLocks noChangeArrowheads="1"/>
                </p:cNvSpPr>
                <p:nvPr/>
              </p:nvSpPr>
              <p:spPr bwMode="auto">
                <a:xfrm rot="-466366">
                  <a:off x="1056" y="2832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46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24608" name="Rectangle 540"/>
                <p:cNvSpPr>
                  <a:spLocks noChangeArrowheads="1"/>
                </p:cNvSpPr>
                <p:nvPr/>
              </p:nvSpPr>
              <p:spPr bwMode="auto">
                <a:xfrm rot="-466366">
                  <a:off x="816" y="2832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4600" b="1">
                    <a:solidFill>
                      <a:srgbClr val="1A8208"/>
                    </a:solidFill>
                  </a:endParaRPr>
                </a:p>
              </p:txBody>
            </p:sp>
          </p:grpSp>
          <p:sp>
            <p:nvSpPr>
              <p:cNvPr id="24600" name="Rectangle 544"/>
              <p:cNvSpPr>
                <a:spLocks noChangeArrowheads="1"/>
              </p:cNvSpPr>
              <p:nvPr/>
            </p:nvSpPr>
            <p:spPr bwMode="auto">
              <a:xfrm rot="7492961">
                <a:off x="118" y="266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601" name="Rectangle 545"/>
              <p:cNvSpPr>
                <a:spLocks noChangeArrowheads="1"/>
              </p:cNvSpPr>
              <p:nvPr/>
            </p:nvSpPr>
            <p:spPr bwMode="auto">
              <a:xfrm rot="9370544">
                <a:off x="565" y="2396"/>
                <a:ext cx="11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24602" name="Rectangle 546"/>
              <p:cNvSpPr>
                <a:spLocks noChangeArrowheads="1"/>
              </p:cNvSpPr>
              <p:nvPr/>
            </p:nvSpPr>
            <p:spPr bwMode="auto">
              <a:xfrm rot="-8585067">
                <a:off x="960" y="240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</p:grpSp>
        <p:sp>
          <p:nvSpPr>
            <p:cNvPr id="24598" name="Rectangle 550"/>
            <p:cNvSpPr>
              <a:spLocks noChangeArrowheads="1"/>
            </p:cNvSpPr>
            <p:nvPr/>
          </p:nvSpPr>
          <p:spPr bwMode="auto">
            <a:xfrm>
              <a:off x="-48" y="2402"/>
              <a:ext cx="72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captured</a:t>
              </a:r>
              <a:br>
                <a:rPr lang="en-US" sz="1800" b="1">
                  <a:solidFill>
                    <a:srgbClr val="0F116A"/>
                  </a:solidFill>
                </a:rPr>
              </a:br>
              <a:r>
                <a:rPr lang="en-US" sz="1800" b="1">
                  <a:solidFill>
                    <a:srgbClr val="0F116A"/>
                  </a:solidFill>
                </a:rPr>
                <a:t>invaders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0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0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1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1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11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0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0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11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0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0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0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0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0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8" grpId="0"/>
      <p:bldP spid="410672" grpId="0" animBg="1"/>
      <p:bldP spid="410757" grpId="0" animBg="1"/>
      <p:bldP spid="410816" grpId="0" animBg="1"/>
      <p:bldP spid="410818" grpId="0" animBg="1"/>
      <p:bldP spid="411018" grpId="0" animBg="1"/>
      <p:bldP spid="411019" grpId="0" animBg="1"/>
      <p:bldP spid="4111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an immune system?</a:t>
            </a:r>
          </a:p>
        </p:txBody>
      </p:sp>
      <p:sp>
        <p:nvSpPr>
          <p:cNvPr id="371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39763" y="1371600"/>
            <a:ext cx="8496300" cy="5359400"/>
          </a:xfrm>
          <a:solidFill>
            <a:schemeClr val="bg1"/>
          </a:solidFill>
        </p:spPr>
        <p:txBody>
          <a:bodyPr rIns="0"/>
          <a:lstStyle/>
          <a:p>
            <a:pPr eaLnBrk="1" hangingPunct="1">
              <a:lnSpc>
                <a:spcPct val="90000"/>
              </a:lnSpc>
              <a:buClr>
                <a:srgbClr val="000061"/>
              </a:buClr>
            </a:pPr>
            <a:r>
              <a:rPr lang="en-US" sz="2800" smtClean="0"/>
              <a:t>Attack from outside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000" smtClean="0"/>
              <a:t>lots of organisms want you for lunch!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000" smtClean="0"/>
              <a:t>animals are a tasty nutrient- &amp; vitamin-packed meal</a:t>
            </a:r>
            <a:endParaRPr 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cells are packages of macromolecules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animals must defend themselves against invaders (</a:t>
            </a:r>
            <a:r>
              <a:rPr lang="en-US" sz="2000" u="sng" smtClean="0">
                <a:solidFill>
                  <a:srgbClr val="CC0000"/>
                </a:solidFill>
              </a:rPr>
              <a:t>pathogens</a:t>
            </a:r>
            <a:r>
              <a:rPr lang="en-US" sz="2000" smtClean="0"/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viruses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HIV, flu, cold, measles, chicken pox</a:t>
            </a:r>
            <a:endParaRPr lang="en-US" sz="1800" b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bacteria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pneumonia, meningitis, tuberculosis</a:t>
            </a:r>
            <a:br>
              <a:rPr lang="en-US" sz="1800" smtClean="0"/>
            </a:br>
            <a:r>
              <a:rPr lang="en-US" sz="1800" smtClean="0"/>
              <a:t>Lyme disease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fungi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yeast (“Athlete’s foot”…)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protists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amoeba, malaria</a:t>
            </a:r>
          </a:p>
          <a:p>
            <a:pPr eaLnBrk="1" hangingPunct="1">
              <a:lnSpc>
                <a:spcPct val="90000"/>
              </a:lnSpc>
              <a:buClr>
                <a:srgbClr val="00005B"/>
              </a:buClr>
            </a:pPr>
            <a:r>
              <a:rPr lang="en-US" sz="2800" smtClean="0"/>
              <a:t>Attack from inside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000" smtClean="0"/>
              <a:t>cancers = abnormal body cells</a:t>
            </a:r>
          </a:p>
        </p:txBody>
      </p:sp>
      <p:pic>
        <p:nvPicPr>
          <p:cNvPr id="5124" name="Picture 8" descr="20702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3113" y="3148013"/>
            <a:ext cx="186848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22" name="AutoShape 10"/>
          <p:cNvSpPr>
            <a:spLocks noChangeArrowheads="1"/>
          </p:cNvSpPr>
          <p:nvPr/>
        </p:nvSpPr>
        <p:spPr bwMode="auto">
          <a:xfrm flipH="1">
            <a:off x="5421313" y="5678488"/>
            <a:ext cx="2119312" cy="1025525"/>
          </a:xfrm>
          <a:prstGeom prst="wedgeEllipseCallout">
            <a:avLst>
              <a:gd name="adj1" fmla="val -48806"/>
              <a:gd name="adj2" fmla="val -20325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Mmmmm,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What’s in your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lunchbox?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1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1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1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1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1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1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1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1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 bldLvl="5" autoUpdateAnimBg="0"/>
      <p:bldP spid="37172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Animation Immune response - </a:t>
            </a:r>
            <a:r>
              <a:rPr lang="en-US" dirty="0" err="1" smtClean="0">
                <a:hlinkClick r:id="rId2"/>
              </a:rPr>
              <a:t>Mcgraw</a:t>
            </a:r>
            <a:r>
              <a:rPr lang="en-US" dirty="0" smtClean="0">
                <a:hlinkClick r:id="rId2"/>
              </a:rPr>
              <a:t> Hill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ChangeArrowheads="1"/>
          </p:cNvSpPr>
          <p:nvPr/>
        </p:nvSpPr>
        <p:spPr bwMode="auto">
          <a:xfrm>
            <a:off x="0" y="6230938"/>
            <a:ext cx="1520825" cy="62706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4728" name="Picture 8"/>
          <p:cNvPicPr>
            <a:picLocks noChangeAspect="1" noChangeArrowheads="1"/>
          </p:cNvPicPr>
          <p:nvPr/>
        </p:nvPicPr>
        <p:blipFill>
          <a:blip r:embed="rId6"/>
          <a:srcRect b="4976"/>
          <a:stretch>
            <a:fillRect/>
          </a:stretch>
        </p:blipFill>
        <p:spPr bwMode="auto">
          <a:xfrm>
            <a:off x="4414838" y="4059238"/>
            <a:ext cx="472916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Vaccinations </a:t>
            </a:r>
          </a:p>
        </p:txBody>
      </p:sp>
      <p:sp>
        <p:nvSpPr>
          <p:cNvPr id="4147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15796" y="1302505"/>
            <a:ext cx="8255000" cy="5300662"/>
          </a:xfrm>
        </p:spPr>
        <p:txBody>
          <a:bodyPr/>
          <a:lstStyle/>
          <a:p>
            <a:pPr eaLnBrk="1" hangingPunct="1"/>
            <a:r>
              <a:rPr lang="en-US" dirty="0" smtClean="0"/>
              <a:t>Immune system exposed </a:t>
            </a:r>
            <a:br>
              <a:rPr lang="en-US" dirty="0" smtClean="0"/>
            </a:br>
            <a:r>
              <a:rPr lang="en-US" dirty="0" smtClean="0"/>
              <a:t>to harmless version of pathogen </a:t>
            </a:r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stimulates B cell system to produce </a:t>
            </a:r>
            <a:br>
              <a:rPr lang="en-US" u="sng" dirty="0" smtClean="0">
                <a:solidFill>
                  <a:srgbClr val="CC0000"/>
                </a:solidFill>
              </a:rPr>
            </a:br>
            <a:r>
              <a:rPr lang="en-US" u="sng" dirty="0" smtClean="0">
                <a:solidFill>
                  <a:srgbClr val="CC0000"/>
                </a:solidFill>
              </a:rPr>
              <a:t>antibodies to pathogen</a:t>
            </a:r>
          </a:p>
          <a:p>
            <a:pPr lvl="2" eaLnBrk="1" hangingPunct="1"/>
            <a:r>
              <a:rPr lang="en-US" dirty="0" smtClean="0"/>
              <a:t>“active immunity”</a:t>
            </a:r>
          </a:p>
          <a:p>
            <a:pPr lvl="1" eaLnBrk="1" hangingPunct="1"/>
            <a:r>
              <a:rPr lang="en-US" dirty="0" smtClean="0"/>
              <a:t>rapid response on future exposure</a:t>
            </a:r>
          </a:p>
          <a:p>
            <a:pPr lvl="1" eaLnBrk="1" hangingPunct="1"/>
            <a:r>
              <a:rPr lang="en-US" i="1" u="sng" dirty="0" smtClean="0"/>
              <a:t>creates immunity </a:t>
            </a:r>
            <a:br>
              <a:rPr lang="en-US" i="1" u="sng" dirty="0" smtClean="0"/>
            </a:br>
            <a:r>
              <a:rPr lang="en-US" i="1" u="sng" dirty="0" smtClean="0"/>
              <a:t>without getting </a:t>
            </a:r>
            <a:br>
              <a:rPr lang="en-US" i="1" u="sng" dirty="0" smtClean="0"/>
            </a:br>
            <a:r>
              <a:rPr lang="en-US" i="1" u="sng" dirty="0" smtClean="0"/>
              <a:t>disease!</a:t>
            </a:r>
          </a:p>
          <a:p>
            <a:pPr eaLnBrk="1" hangingPunct="1"/>
            <a:r>
              <a:rPr lang="en-US" i="1" u="sng" dirty="0" smtClean="0"/>
              <a:t>Most successful </a:t>
            </a:r>
            <a:br>
              <a:rPr lang="en-US" i="1" u="sng" dirty="0" smtClean="0"/>
            </a:br>
            <a:r>
              <a:rPr lang="en-US" i="1" u="sng" dirty="0" smtClean="0"/>
              <a:t>against viruses</a:t>
            </a:r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 t="6235"/>
          <a:stretch>
            <a:fillRect/>
          </a:stretch>
        </p:blipFill>
        <p:spPr bwMode="auto">
          <a:xfrm>
            <a:off x="6445770" y="368300"/>
            <a:ext cx="2617268" cy="18415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4C4C4C"/>
            </a:outerShdw>
          </a:effectLst>
        </p:spPr>
      </p:pic>
      <p:sp>
        <p:nvSpPr>
          <p:cNvPr id="414729" name="AutoShape 9"/>
          <p:cNvSpPr>
            <a:spLocks noChangeArrowheads="1"/>
          </p:cNvSpPr>
          <p:nvPr/>
        </p:nvSpPr>
        <p:spPr bwMode="auto">
          <a:xfrm rot="7440878">
            <a:off x="7381875" y="3554413"/>
            <a:ext cx="1125538" cy="5445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6115050" y="1992313"/>
            <a:ext cx="828675" cy="3889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4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4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 build="p" bldLvl="5" autoUpdateAnimBg="0"/>
      <p:bldP spid="414729" grpId="0" animBg="1"/>
      <p:bldP spid="414729" grpId="1" animBg="1"/>
      <p:bldP spid="414729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/>
          <a:srcRect b="4976"/>
          <a:stretch>
            <a:fillRect/>
          </a:stretch>
        </p:blipFill>
        <p:spPr bwMode="auto">
          <a:xfrm>
            <a:off x="351692" y="618979"/>
            <a:ext cx="8792308" cy="512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4063" y="3136900"/>
            <a:ext cx="2824162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Jonas Salk</a:t>
            </a:r>
          </a:p>
        </p:txBody>
      </p:sp>
      <p:sp>
        <p:nvSpPr>
          <p:cNvPr id="452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400" cy="1501775"/>
          </a:xfrm>
        </p:spPr>
        <p:txBody>
          <a:bodyPr/>
          <a:lstStyle/>
          <a:p>
            <a:pPr eaLnBrk="1" hangingPunct="1"/>
            <a:r>
              <a:rPr lang="en-US" smtClean="0"/>
              <a:t>Developed first vaccine</a:t>
            </a:r>
          </a:p>
          <a:p>
            <a:pPr lvl="1" eaLnBrk="1" hangingPunct="1"/>
            <a:r>
              <a:rPr lang="en-US" smtClean="0"/>
              <a:t>against polio</a:t>
            </a:r>
          </a:p>
          <a:p>
            <a:pPr lvl="2" eaLnBrk="1" hangingPunct="1"/>
            <a:r>
              <a:rPr lang="en-US" smtClean="0"/>
              <a:t>attacks motor neurons </a:t>
            </a:r>
          </a:p>
        </p:txBody>
      </p:sp>
      <p:pic>
        <p:nvPicPr>
          <p:cNvPr id="452612" name="Picture 4"/>
          <p:cNvPicPr>
            <a:picLocks noChangeAspect="1" noChangeArrowheads="1"/>
          </p:cNvPicPr>
          <p:nvPr/>
        </p:nvPicPr>
        <p:blipFill>
          <a:blip r:embed="rId7"/>
          <a:srcRect l="5640" t="9000"/>
          <a:stretch>
            <a:fillRect/>
          </a:stretch>
        </p:blipFill>
        <p:spPr bwMode="auto">
          <a:xfrm>
            <a:off x="5883275" y="3581400"/>
            <a:ext cx="31527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45261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71988" y="2825750"/>
            <a:ext cx="2286000" cy="222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802438" y="304800"/>
            <a:ext cx="2444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3200" b="1">
                <a:solidFill>
                  <a:srgbClr val="0F116A"/>
                </a:solidFill>
              </a:rPr>
              <a:t>1914 – 1995</a:t>
            </a:r>
          </a:p>
        </p:txBody>
      </p:sp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67575" y="1157288"/>
            <a:ext cx="1708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4995863" y="839788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April 12, 1955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6200" y="2882900"/>
            <a:ext cx="2174875" cy="3800475"/>
            <a:chOff x="48" y="1816"/>
            <a:chExt cx="1370" cy="2394"/>
          </a:xfrm>
        </p:grpSpPr>
        <p:sp>
          <p:nvSpPr>
            <p:cNvPr id="26635" name="Rectangle 14"/>
            <p:cNvSpPr>
              <a:spLocks noChangeArrowheads="1"/>
            </p:cNvSpPr>
            <p:nvPr/>
          </p:nvSpPr>
          <p:spPr bwMode="auto">
            <a:xfrm>
              <a:off x="88" y="3557"/>
              <a:ext cx="1153" cy="6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Albert Sabin</a:t>
              </a:r>
            </a:p>
            <a:p>
              <a:r>
                <a:rPr lang="en-US" sz="2000" b="1">
                  <a:solidFill>
                    <a:srgbClr val="000000"/>
                  </a:solidFill>
                </a:rPr>
                <a:t>1962</a:t>
              </a:r>
            </a:p>
            <a:p>
              <a:r>
                <a:rPr lang="en-US" sz="2000" b="1">
                  <a:solidFill>
                    <a:srgbClr val="000000"/>
                  </a:solidFill>
                </a:rPr>
                <a:t>oral vaccine</a:t>
              </a:r>
              <a:endParaRPr lang="en-US" sz="3000" b="1">
                <a:solidFill>
                  <a:srgbClr val="000000"/>
                </a:solidFill>
              </a:endParaRPr>
            </a:p>
          </p:txBody>
        </p:sp>
        <p:pic>
          <p:nvPicPr>
            <p:cNvPr id="452621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" y="1816"/>
              <a:ext cx="1370" cy="17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76999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53" name="Picture 21" descr="IronLung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57200"/>
            <a:ext cx="4360863" cy="3171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5364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343400"/>
            <a:ext cx="20494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Polio epidemics</a:t>
            </a:r>
          </a:p>
        </p:txBody>
      </p:sp>
      <p:pic>
        <p:nvPicPr>
          <p:cNvPr id="45364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654550"/>
            <a:ext cx="30480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45364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3886200"/>
            <a:ext cx="3276600" cy="264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453644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40088" y="2438400"/>
            <a:ext cx="17129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453645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1371600"/>
            <a:ext cx="1652588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453646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1295400"/>
            <a:ext cx="134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453647" name="Picture 15"/>
          <p:cNvPicPr>
            <a:picLocks noChangeAspect="1" noChangeArrowheads="1"/>
          </p:cNvPicPr>
          <p:nvPr/>
        </p:nvPicPr>
        <p:blipFill>
          <a:blip r:embed="rId12">
            <a:grayscl/>
          </a:blip>
          <a:srcRect/>
          <a:stretch>
            <a:fillRect/>
          </a:stretch>
        </p:blipFill>
        <p:spPr bwMode="auto">
          <a:xfrm>
            <a:off x="1219200" y="4343400"/>
            <a:ext cx="18796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453655" name="Rectangle 23"/>
          <p:cNvSpPr>
            <a:spLocks noChangeArrowheads="1"/>
          </p:cNvSpPr>
          <p:nvPr/>
        </p:nvSpPr>
        <p:spPr bwMode="auto">
          <a:xfrm>
            <a:off x="6913563" y="3844925"/>
            <a:ext cx="207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600" b="1">
                <a:solidFill>
                  <a:schemeClr val="tx2"/>
                </a:solidFill>
              </a:rPr>
              <a:t>1994: </a:t>
            </a:r>
            <a:br>
              <a:rPr lang="en-US" sz="1600" b="1">
                <a:solidFill>
                  <a:schemeClr val="tx2"/>
                </a:solidFill>
              </a:rPr>
            </a:br>
            <a:r>
              <a:rPr lang="en-US" sz="1600" b="1">
                <a:solidFill>
                  <a:schemeClr val="tx2"/>
                </a:solidFill>
              </a:rPr>
              <a:t>Americas polio 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3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3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3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3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3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3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3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5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Passive immunity</a:t>
            </a:r>
          </a:p>
        </p:txBody>
      </p:sp>
      <p:sp>
        <p:nvSpPr>
          <p:cNvPr id="416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8025" y="1371600"/>
            <a:ext cx="8435975" cy="5343525"/>
          </a:xfrm>
        </p:spPr>
        <p:txBody>
          <a:bodyPr/>
          <a:lstStyle/>
          <a:p>
            <a:pPr eaLnBrk="1" hangingPunct="1"/>
            <a:r>
              <a:rPr lang="en-US" smtClean="0"/>
              <a:t>Obtaining antibodies from another individual </a:t>
            </a:r>
          </a:p>
          <a:p>
            <a:pPr lvl="1" eaLnBrk="1" hangingPunct="1"/>
            <a:r>
              <a:rPr lang="en-US" smtClean="0"/>
              <a:t>maternal immunity</a:t>
            </a:r>
          </a:p>
          <a:p>
            <a:pPr lvl="2" eaLnBrk="1" hangingPunct="1"/>
            <a:r>
              <a:rPr lang="en-US" smtClean="0"/>
              <a:t>antibodies pass from mother to baby across placenta or in mother’s milk</a:t>
            </a:r>
          </a:p>
          <a:p>
            <a:pPr lvl="2" eaLnBrk="1" hangingPunct="1"/>
            <a:r>
              <a:rPr lang="en-US" smtClean="0"/>
              <a:t>critical role of breastfeeding in infant health</a:t>
            </a:r>
          </a:p>
          <a:p>
            <a:pPr lvl="3" eaLnBrk="1" hangingPunct="1"/>
            <a:r>
              <a:rPr lang="en-US" smtClean="0"/>
              <a:t>mother is creating antibodies against pathogens baby is being exposed to</a:t>
            </a:r>
          </a:p>
          <a:p>
            <a:pPr eaLnBrk="1" hangingPunct="1"/>
            <a:r>
              <a:rPr lang="en-US" smtClean="0"/>
              <a:t>Injection</a:t>
            </a:r>
          </a:p>
          <a:p>
            <a:pPr lvl="1" eaLnBrk="1" hangingPunct="1"/>
            <a:r>
              <a:rPr lang="en-US" smtClean="0"/>
              <a:t>injection of antibodies</a:t>
            </a:r>
          </a:p>
          <a:p>
            <a:pPr lvl="1" eaLnBrk="1" hangingPunct="1"/>
            <a:r>
              <a:rPr lang="en-US" smtClean="0"/>
              <a:t>short-term immunity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00" y="4573588"/>
            <a:ext cx="180022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36575" y="498475"/>
            <a:ext cx="7881938" cy="1839913"/>
          </a:xfrm>
          <a:prstGeom prst="roundRect">
            <a:avLst>
              <a:gd name="adj" fmla="val 16667"/>
            </a:avLst>
          </a:prstGeom>
          <a:solidFill>
            <a:srgbClr val="FFCC18"/>
          </a:solidFill>
        </p:spPr>
        <p:txBody>
          <a:bodyPr/>
          <a:lstStyle/>
          <a:p>
            <a:pPr eaLnBrk="1" hangingPunct="1"/>
            <a:r>
              <a:rPr lang="en-US" sz="3400" smtClean="0"/>
              <a:t>What if the attacker gets past the B cells in the blood &amp; actually infects (hides in) some of your cells?</a:t>
            </a:r>
          </a:p>
        </p:txBody>
      </p:sp>
      <p:sp>
        <p:nvSpPr>
          <p:cNvPr id="497667" name="AutoShape 3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570163"/>
            <a:ext cx="7666038" cy="990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You need trained assassins to recognize &amp; kill off these infected cells!</a:t>
            </a:r>
          </a:p>
        </p:txBody>
      </p:sp>
      <p:sp>
        <p:nvSpPr>
          <p:cNvPr id="29698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2007-2008</a:t>
            </a:r>
            <a:endParaRPr lang="en-US" b="0" smtClean="0">
              <a:ea typeface="ＭＳ Ｐゴシック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625" y="4268788"/>
            <a:ext cx="2390775" cy="2513012"/>
            <a:chOff x="30" y="2689"/>
            <a:chExt cx="1506" cy="1583"/>
          </a:xfrm>
        </p:grpSpPr>
        <p:pic>
          <p:nvPicPr>
            <p:cNvPr id="29705" name="Picture 6" descr="masked pengui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" y="2689"/>
              <a:ext cx="1506" cy="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6" name="Text Box 7"/>
            <p:cNvSpPr txBox="1">
              <a:spLocks noChangeArrowheads="1"/>
            </p:cNvSpPr>
            <p:nvPr/>
          </p:nvSpPr>
          <p:spPr bwMode="auto">
            <a:xfrm>
              <a:off x="882" y="3435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</a:rPr>
                <a:t>T</a:t>
              </a:r>
            </a:p>
          </p:txBody>
        </p:sp>
      </p:grpSp>
      <p:sp>
        <p:nvSpPr>
          <p:cNvPr id="497672" name="AutoShape 8"/>
          <p:cNvSpPr>
            <a:spLocks noChangeArrowheads="1"/>
          </p:cNvSpPr>
          <p:nvPr/>
        </p:nvSpPr>
        <p:spPr bwMode="auto">
          <a:xfrm flipH="1">
            <a:off x="3305175" y="3625850"/>
            <a:ext cx="3121025" cy="1843088"/>
          </a:xfrm>
          <a:prstGeom prst="wedgeEllipseCallout">
            <a:avLst>
              <a:gd name="adj1" fmla="val 82560"/>
              <a:gd name="adj2" fmla="val 1700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2800" b="1">
                <a:solidFill>
                  <a:srgbClr val="0F116A"/>
                </a:solidFill>
                <a:latin typeface="Comic Sans MS" charset="0"/>
              </a:rPr>
              <a:t>Attack</a:t>
            </a:r>
            <a:br>
              <a:rPr lang="en-US" sz="2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2800" b="1">
                <a:solidFill>
                  <a:srgbClr val="0F116A"/>
                </a:solidFill>
                <a:latin typeface="Comic Sans MS" charset="0"/>
              </a:rPr>
              <a:t>of the </a:t>
            </a:r>
            <a:br>
              <a:rPr lang="en-US" sz="2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2800" b="1">
                <a:solidFill>
                  <a:srgbClr val="0F116A"/>
                </a:solidFill>
                <a:latin typeface="Comic Sans MS" charset="0"/>
              </a:rPr>
              <a:t>Killer T cells</a:t>
            </a:r>
            <a:r>
              <a:rPr lang="en-US" sz="2800" b="1" i="1">
                <a:solidFill>
                  <a:srgbClr val="0F116A"/>
                </a:solidFill>
                <a:latin typeface="Comic Sans MS" charset="0"/>
              </a:rPr>
              <a:t>!</a:t>
            </a:r>
            <a:r>
              <a:rPr lang="en-US" sz="2800" b="1">
                <a:solidFill>
                  <a:srgbClr val="0F116A"/>
                </a:solidFill>
                <a:latin typeface="Comic Sans MS" charset="0"/>
              </a:rPr>
              <a:t> </a:t>
            </a:r>
          </a:p>
        </p:txBody>
      </p:sp>
      <p:pic>
        <p:nvPicPr>
          <p:cNvPr id="497673" name="Picture 9"/>
          <p:cNvPicPr>
            <a:picLocks noChangeAspect="1" noChangeArrowheads="1"/>
          </p:cNvPicPr>
          <p:nvPr/>
        </p:nvPicPr>
        <p:blipFill>
          <a:blip r:embed="rId7"/>
          <a:srcRect l="13499" t="3000" r="13499" b="4500"/>
          <a:stretch>
            <a:fillRect/>
          </a:stretch>
        </p:blipFill>
        <p:spPr bwMode="auto">
          <a:xfrm>
            <a:off x="6711950" y="4535488"/>
            <a:ext cx="23479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 flipH="1">
            <a:off x="3352800" y="5511800"/>
            <a:ext cx="3121025" cy="1346200"/>
          </a:xfrm>
          <a:prstGeom prst="wedgeEllipseCallout">
            <a:avLst>
              <a:gd name="adj1" fmla="val 90241"/>
              <a:gd name="adj2" fmla="val -8019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2000" b="1">
                <a:solidFill>
                  <a:srgbClr val="0F116A"/>
                </a:solidFill>
                <a:latin typeface="Comic Sans MS" charset="0"/>
              </a:rPr>
              <a:t>But how do T cells</a:t>
            </a:r>
            <a:br>
              <a:rPr lang="en-US" sz="2000" b="1">
                <a:solidFill>
                  <a:srgbClr val="0F116A"/>
                </a:solidFill>
                <a:latin typeface="Comic Sans MS" charset="0"/>
              </a:rPr>
            </a:br>
            <a:r>
              <a:rPr lang="en-US" sz="2000" b="1">
                <a:solidFill>
                  <a:srgbClr val="0F116A"/>
                </a:solidFill>
                <a:latin typeface="Comic Sans MS" charset="0"/>
              </a:rPr>
              <a:t>know someone is</a:t>
            </a:r>
            <a:br>
              <a:rPr lang="en-US" sz="2000" b="1">
                <a:solidFill>
                  <a:srgbClr val="0F116A"/>
                </a:solidFill>
                <a:latin typeface="Comic Sans MS" charset="0"/>
              </a:rPr>
            </a:br>
            <a:r>
              <a:rPr lang="en-US" sz="2000" b="1">
                <a:solidFill>
                  <a:srgbClr val="0F116A"/>
                </a:solidFill>
                <a:latin typeface="Comic Sans MS" charset="0"/>
              </a:rPr>
              <a:t>hiding in there?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build="p" autoUpdateAnimBg="0"/>
      <p:bldP spid="497667" grpId="0" build="p" autoUpdateAnimBg="0"/>
      <p:bldP spid="497672" grpId="0" animBg="1" autoUpdateAnimBg="0"/>
      <p:bldP spid="1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0"/>
          <p:cNvSpPr>
            <a:spLocks noChangeArrowheads="1"/>
          </p:cNvSpPr>
          <p:nvPr/>
        </p:nvSpPr>
        <p:spPr bwMode="auto">
          <a:xfrm>
            <a:off x="228600" y="61722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68"/>
          <p:cNvSpPr>
            <a:spLocks noChangeArrowheads="1"/>
          </p:cNvSpPr>
          <p:nvPr/>
        </p:nvSpPr>
        <p:spPr bwMode="auto">
          <a:xfrm>
            <a:off x="6286500" y="61722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pPr eaLnBrk="1" hangingPunct="1"/>
            <a:r>
              <a:rPr lang="en-US" smtClean="0"/>
              <a:t>How is any cell tagged with antigens?</a:t>
            </a:r>
          </a:p>
        </p:txBody>
      </p:sp>
      <p:sp>
        <p:nvSpPr>
          <p:cNvPr id="458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25475" y="1371600"/>
            <a:ext cx="8518525" cy="2852738"/>
          </a:xfrm>
        </p:spPr>
        <p:txBody>
          <a:bodyPr/>
          <a:lstStyle/>
          <a:p>
            <a:pPr eaLnBrk="1" hangingPunct="1"/>
            <a:r>
              <a:rPr lang="en-US" sz="2600" u="sng" smtClean="0">
                <a:solidFill>
                  <a:srgbClr val="CC0000"/>
                </a:solidFill>
              </a:rPr>
              <a:t>Major histocompatibility (MHC) proteins </a:t>
            </a:r>
          </a:p>
          <a:p>
            <a:pPr lvl="1" eaLnBrk="1" hangingPunct="1"/>
            <a:r>
              <a:rPr lang="en-US" sz="2400" smtClean="0"/>
              <a:t>proteins which constantly carry bits of cellular material from the cytosol to the cell surface</a:t>
            </a:r>
          </a:p>
          <a:p>
            <a:pPr lvl="1" eaLnBrk="1" hangingPunct="1"/>
            <a:r>
              <a:rPr lang="en-US" sz="2400" smtClean="0"/>
              <a:t>“snapshot” of what is going on inside cell</a:t>
            </a:r>
          </a:p>
          <a:p>
            <a:pPr lvl="1" eaLnBrk="1" hangingPunct="1"/>
            <a:r>
              <a:rPr lang="en-US" sz="2400" smtClean="0"/>
              <a:t>give the surface of cells a unique label or “fingerprint”</a:t>
            </a:r>
          </a:p>
        </p:txBody>
      </p:sp>
      <p:grpSp>
        <p:nvGrpSpPr>
          <p:cNvPr id="30726" name="Group 87"/>
          <p:cNvGrpSpPr>
            <a:grpSpLocks/>
          </p:cNvGrpSpPr>
          <p:nvPr/>
        </p:nvGrpSpPr>
        <p:grpSpPr bwMode="auto">
          <a:xfrm>
            <a:off x="4559300" y="4333875"/>
            <a:ext cx="3259138" cy="2468563"/>
            <a:chOff x="3376" y="2730"/>
            <a:chExt cx="2053" cy="1555"/>
          </a:xfrm>
        </p:grpSpPr>
        <p:grpSp>
          <p:nvGrpSpPr>
            <p:cNvPr id="30739" name="Group 86"/>
            <p:cNvGrpSpPr>
              <a:grpSpLocks/>
            </p:cNvGrpSpPr>
            <p:nvPr/>
          </p:nvGrpSpPr>
          <p:grpSpPr bwMode="auto">
            <a:xfrm>
              <a:off x="3376" y="2730"/>
              <a:ext cx="2053" cy="1555"/>
              <a:chOff x="3376" y="2730"/>
              <a:chExt cx="2053" cy="1555"/>
            </a:xfrm>
          </p:grpSpPr>
          <p:grpSp>
            <p:nvGrpSpPr>
              <p:cNvPr id="30748" name="Group 6"/>
              <p:cNvGrpSpPr>
                <a:grpSpLocks/>
              </p:cNvGrpSpPr>
              <p:nvPr/>
            </p:nvGrpSpPr>
            <p:grpSpPr bwMode="auto">
              <a:xfrm rot="7851363">
                <a:off x="4308" y="4047"/>
                <a:ext cx="175" cy="198"/>
                <a:chOff x="1711" y="1932"/>
                <a:chExt cx="153" cy="173"/>
              </a:xfrm>
            </p:grpSpPr>
            <p:sp>
              <p:nvSpPr>
                <p:cNvPr id="30794" name="AutoShape 7"/>
                <p:cNvSpPr>
                  <a:spLocks noChangeArrowheads="1"/>
                </p:cNvSpPr>
                <p:nvPr/>
              </p:nvSpPr>
              <p:spPr bwMode="auto">
                <a:xfrm rot="2554829">
                  <a:off x="1711" y="1961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5" name="AutoShape 8"/>
                <p:cNvSpPr>
                  <a:spLocks noChangeArrowheads="1"/>
                </p:cNvSpPr>
                <p:nvPr/>
              </p:nvSpPr>
              <p:spPr bwMode="auto">
                <a:xfrm rot="2554829">
                  <a:off x="1800" y="1932"/>
                  <a:ext cx="64" cy="96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49" name="Group 9"/>
              <p:cNvGrpSpPr>
                <a:grpSpLocks/>
              </p:cNvGrpSpPr>
              <p:nvPr/>
            </p:nvGrpSpPr>
            <p:grpSpPr bwMode="auto">
              <a:xfrm rot="7851363">
                <a:off x="3568" y="3932"/>
                <a:ext cx="220" cy="165"/>
                <a:chOff x="4320" y="2400"/>
                <a:chExt cx="192" cy="144"/>
              </a:xfrm>
            </p:grpSpPr>
            <p:sp>
              <p:nvSpPr>
                <p:cNvPr id="30792" name="AutoShape 10"/>
                <p:cNvSpPr>
                  <a:spLocks noChangeArrowheads="1"/>
                </p:cNvSpPr>
                <p:nvPr/>
              </p:nvSpPr>
              <p:spPr bwMode="auto">
                <a:xfrm rot="5400000">
                  <a:off x="4320" y="240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3" name="AutoShape 11"/>
                <p:cNvSpPr>
                  <a:spLocks noChangeArrowheads="1"/>
                </p:cNvSpPr>
                <p:nvPr/>
              </p:nvSpPr>
              <p:spPr bwMode="auto">
                <a:xfrm rot="5400000">
                  <a:off x="4432" y="2424"/>
                  <a:ext cx="64" cy="96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50" name="Group 12"/>
              <p:cNvGrpSpPr>
                <a:grpSpLocks/>
              </p:cNvGrpSpPr>
              <p:nvPr/>
            </p:nvGrpSpPr>
            <p:grpSpPr bwMode="auto">
              <a:xfrm rot="-9365882">
                <a:off x="3473" y="3154"/>
                <a:ext cx="220" cy="164"/>
                <a:chOff x="4320" y="2880"/>
                <a:chExt cx="192" cy="144"/>
              </a:xfrm>
            </p:grpSpPr>
            <p:sp>
              <p:nvSpPr>
                <p:cNvPr id="30790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4320" y="288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1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4432" y="2904"/>
                  <a:ext cx="64" cy="96"/>
                </a:xfrm>
                <a:prstGeom prst="diamond">
                  <a:avLst/>
                </a:prstGeom>
                <a:solidFill>
                  <a:srgbClr val="099B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51" name="Group 15"/>
              <p:cNvGrpSpPr>
                <a:grpSpLocks/>
              </p:cNvGrpSpPr>
              <p:nvPr/>
            </p:nvGrpSpPr>
            <p:grpSpPr bwMode="auto">
              <a:xfrm rot="-7103405">
                <a:off x="4029" y="2757"/>
                <a:ext cx="220" cy="165"/>
                <a:chOff x="4320" y="2880"/>
                <a:chExt cx="192" cy="144"/>
              </a:xfrm>
            </p:grpSpPr>
            <p:sp>
              <p:nvSpPr>
                <p:cNvPr id="30788" name="AutoShape 16"/>
                <p:cNvSpPr>
                  <a:spLocks noChangeArrowheads="1"/>
                </p:cNvSpPr>
                <p:nvPr/>
              </p:nvSpPr>
              <p:spPr bwMode="auto">
                <a:xfrm rot="5400000">
                  <a:off x="4320" y="288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9" name="AutoShape 17"/>
                <p:cNvSpPr>
                  <a:spLocks noChangeArrowheads="1"/>
                </p:cNvSpPr>
                <p:nvPr/>
              </p:nvSpPr>
              <p:spPr bwMode="auto">
                <a:xfrm rot="5400000">
                  <a:off x="4432" y="2904"/>
                  <a:ext cx="64" cy="96"/>
                </a:xfrm>
                <a:prstGeom prst="diamond">
                  <a:avLst/>
                </a:prstGeom>
                <a:solidFill>
                  <a:srgbClr val="099B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52" name="Group 18"/>
              <p:cNvGrpSpPr>
                <a:grpSpLocks/>
              </p:cNvGrpSpPr>
              <p:nvPr/>
            </p:nvGrpSpPr>
            <p:grpSpPr bwMode="auto">
              <a:xfrm rot="10693673">
                <a:off x="3376" y="3433"/>
                <a:ext cx="220" cy="165"/>
                <a:chOff x="4320" y="2400"/>
                <a:chExt cx="192" cy="144"/>
              </a:xfrm>
            </p:grpSpPr>
            <p:sp>
              <p:nvSpPr>
                <p:cNvPr id="30786" name="AutoShape 19"/>
                <p:cNvSpPr>
                  <a:spLocks noChangeArrowheads="1"/>
                </p:cNvSpPr>
                <p:nvPr/>
              </p:nvSpPr>
              <p:spPr bwMode="auto">
                <a:xfrm rot="5400000">
                  <a:off x="4320" y="240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7" name="AutoShape 20"/>
                <p:cNvSpPr>
                  <a:spLocks noChangeArrowheads="1"/>
                </p:cNvSpPr>
                <p:nvPr/>
              </p:nvSpPr>
              <p:spPr bwMode="auto">
                <a:xfrm rot="5400000">
                  <a:off x="4432" y="2424"/>
                  <a:ext cx="64" cy="96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53" name="Group 21"/>
              <p:cNvGrpSpPr>
                <a:grpSpLocks/>
              </p:cNvGrpSpPr>
              <p:nvPr/>
            </p:nvGrpSpPr>
            <p:grpSpPr bwMode="auto">
              <a:xfrm rot="-8464077">
                <a:off x="3616" y="2988"/>
                <a:ext cx="220" cy="165"/>
                <a:chOff x="4320" y="2400"/>
                <a:chExt cx="192" cy="144"/>
              </a:xfrm>
            </p:grpSpPr>
            <p:sp>
              <p:nvSpPr>
                <p:cNvPr id="30784" name="AutoShape 22"/>
                <p:cNvSpPr>
                  <a:spLocks noChangeArrowheads="1"/>
                </p:cNvSpPr>
                <p:nvPr/>
              </p:nvSpPr>
              <p:spPr bwMode="auto">
                <a:xfrm rot="5400000">
                  <a:off x="4320" y="240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5" name="AutoShape 23"/>
                <p:cNvSpPr>
                  <a:spLocks noChangeArrowheads="1"/>
                </p:cNvSpPr>
                <p:nvPr/>
              </p:nvSpPr>
              <p:spPr bwMode="auto">
                <a:xfrm rot="5400000">
                  <a:off x="4432" y="2424"/>
                  <a:ext cx="64" cy="96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54" name="Group 24"/>
              <p:cNvGrpSpPr>
                <a:grpSpLocks/>
              </p:cNvGrpSpPr>
              <p:nvPr/>
            </p:nvGrpSpPr>
            <p:grpSpPr bwMode="auto">
              <a:xfrm rot="-6849271">
                <a:off x="3802" y="2857"/>
                <a:ext cx="220" cy="165"/>
                <a:chOff x="4319" y="1871"/>
                <a:chExt cx="192" cy="144"/>
              </a:xfrm>
            </p:grpSpPr>
            <p:sp>
              <p:nvSpPr>
                <p:cNvPr id="30782" name="AutoShape 25"/>
                <p:cNvSpPr>
                  <a:spLocks noChangeArrowheads="1"/>
                </p:cNvSpPr>
                <p:nvPr/>
              </p:nvSpPr>
              <p:spPr bwMode="auto">
                <a:xfrm rot="5400000">
                  <a:off x="4319" y="1871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3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4431" y="1895"/>
                  <a:ext cx="64" cy="96"/>
                </a:xfrm>
                <a:prstGeom prst="diamond">
                  <a:avLst/>
                </a:prstGeom>
                <a:solidFill>
                  <a:srgbClr val="0F11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55" name="Group 27"/>
              <p:cNvGrpSpPr>
                <a:grpSpLocks/>
              </p:cNvGrpSpPr>
              <p:nvPr/>
            </p:nvGrpSpPr>
            <p:grpSpPr bwMode="auto">
              <a:xfrm rot="4949376">
                <a:off x="4512" y="4059"/>
                <a:ext cx="220" cy="164"/>
                <a:chOff x="4319" y="1871"/>
                <a:chExt cx="192" cy="144"/>
              </a:xfrm>
            </p:grpSpPr>
            <p:sp>
              <p:nvSpPr>
                <p:cNvPr id="30780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4319" y="1871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1" name="AutoShape 29"/>
                <p:cNvSpPr>
                  <a:spLocks noChangeArrowheads="1"/>
                </p:cNvSpPr>
                <p:nvPr/>
              </p:nvSpPr>
              <p:spPr bwMode="auto">
                <a:xfrm rot="5400000">
                  <a:off x="4431" y="1895"/>
                  <a:ext cx="64" cy="96"/>
                </a:xfrm>
                <a:prstGeom prst="diamond">
                  <a:avLst/>
                </a:prstGeom>
                <a:solidFill>
                  <a:srgbClr val="0F11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56" name="Group 30"/>
              <p:cNvGrpSpPr>
                <a:grpSpLocks/>
              </p:cNvGrpSpPr>
              <p:nvPr/>
            </p:nvGrpSpPr>
            <p:grpSpPr bwMode="auto">
              <a:xfrm rot="5006192">
                <a:off x="4047" y="4092"/>
                <a:ext cx="220" cy="165"/>
                <a:chOff x="4320" y="2880"/>
                <a:chExt cx="192" cy="144"/>
              </a:xfrm>
            </p:grpSpPr>
            <p:sp>
              <p:nvSpPr>
                <p:cNvPr id="30778" name="AutoShape 31"/>
                <p:cNvSpPr>
                  <a:spLocks noChangeArrowheads="1"/>
                </p:cNvSpPr>
                <p:nvPr/>
              </p:nvSpPr>
              <p:spPr bwMode="auto">
                <a:xfrm rot="5400000">
                  <a:off x="4320" y="288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9" name="AutoShape 32"/>
                <p:cNvSpPr>
                  <a:spLocks noChangeArrowheads="1"/>
                </p:cNvSpPr>
                <p:nvPr/>
              </p:nvSpPr>
              <p:spPr bwMode="auto">
                <a:xfrm rot="5400000">
                  <a:off x="4432" y="2904"/>
                  <a:ext cx="64" cy="96"/>
                </a:xfrm>
                <a:prstGeom prst="diamond">
                  <a:avLst/>
                </a:prstGeom>
                <a:solidFill>
                  <a:srgbClr val="099B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57" name="Group 33"/>
              <p:cNvGrpSpPr>
                <a:grpSpLocks/>
              </p:cNvGrpSpPr>
              <p:nvPr/>
            </p:nvGrpSpPr>
            <p:grpSpPr bwMode="auto">
              <a:xfrm rot="-5701772">
                <a:off x="3459" y="3636"/>
                <a:ext cx="165" cy="220"/>
                <a:chOff x="3168" y="1632"/>
                <a:chExt cx="144" cy="192"/>
              </a:xfrm>
            </p:grpSpPr>
            <p:sp>
              <p:nvSpPr>
                <p:cNvPr id="30776" name="AutoShape 34"/>
                <p:cNvSpPr>
                  <a:spLocks noChangeArrowheads="1"/>
                </p:cNvSpPr>
                <p:nvPr/>
              </p:nvSpPr>
              <p:spPr bwMode="auto">
                <a:xfrm>
                  <a:off x="3168" y="168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7" name="AutoShape 35"/>
                <p:cNvSpPr>
                  <a:spLocks noChangeArrowheads="1"/>
                </p:cNvSpPr>
                <p:nvPr/>
              </p:nvSpPr>
              <p:spPr bwMode="auto">
                <a:xfrm>
                  <a:off x="3208" y="1632"/>
                  <a:ext cx="64" cy="96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58" name="Group 36"/>
              <p:cNvGrpSpPr>
                <a:grpSpLocks/>
              </p:cNvGrpSpPr>
              <p:nvPr/>
            </p:nvGrpSpPr>
            <p:grpSpPr bwMode="auto">
              <a:xfrm rot="-10249579">
                <a:off x="3838" y="4042"/>
                <a:ext cx="165" cy="220"/>
                <a:chOff x="3168" y="1632"/>
                <a:chExt cx="144" cy="192"/>
              </a:xfrm>
            </p:grpSpPr>
            <p:sp>
              <p:nvSpPr>
                <p:cNvPr id="30774" name="AutoShape 37"/>
                <p:cNvSpPr>
                  <a:spLocks noChangeArrowheads="1"/>
                </p:cNvSpPr>
                <p:nvPr/>
              </p:nvSpPr>
              <p:spPr bwMode="auto">
                <a:xfrm>
                  <a:off x="3168" y="168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5" name="AutoShape 38"/>
                <p:cNvSpPr>
                  <a:spLocks noChangeArrowheads="1"/>
                </p:cNvSpPr>
                <p:nvPr/>
              </p:nvSpPr>
              <p:spPr bwMode="auto">
                <a:xfrm>
                  <a:off x="3208" y="1632"/>
                  <a:ext cx="64" cy="96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59" name="Oval 39"/>
              <p:cNvSpPr>
                <a:spLocks noChangeArrowheads="1"/>
              </p:cNvSpPr>
              <p:nvPr/>
            </p:nvSpPr>
            <p:spPr bwMode="auto">
              <a:xfrm rot="9766199">
                <a:off x="3506" y="2784"/>
                <a:ext cx="1923" cy="1320"/>
              </a:xfrm>
              <a:prstGeom prst="ellipse">
                <a:avLst/>
              </a:prstGeom>
              <a:solidFill>
                <a:srgbClr val="FFEA18"/>
              </a:solidFill>
              <a:ln w="19050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AutoShape 40"/>
              <p:cNvSpPr>
                <a:spLocks noChangeArrowheads="1"/>
              </p:cNvSpPr>
              <p:nvPr/>
            </p:nvSpPr>
            <p:spPr bwMode="auto">
              <a:xfrm rot="7851363">
                <a:off x="4282" y="3764"/>
                <a:ext cx="73" cy="110"/>
              </a:xfrm>
              <a:prstGeom prst="triangle">
                <a:avLst>
                  <a:gd name="adj" fmla="val 50000"/>
                </a:avLst>
              </a:prstGeom>
              <a:solidFill>
                <a:srgbClr val="0F11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1" name="AutoShape 41"/>
              <p:cNvSpPr>
                <a:spLocks noChangeArrowheads="1"/>
              </p:cNvSpPr>
              <p:nvPr/>
            </p:nvSpPr>
            <p:spPr bwMode="auto">
              <a:xfrm rot="7851363">
                <a:off x="4312" y="3645"/>
                <a:ext cx="73" cy="110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2" name="AutoShape 42"/>
              <p:cNvSpPr>
                <a:spLocks noChangeArrowheads="1"/>
              </p:cNvSpPr>
              <p:nvPr/>
            </p:nvSpPr>
            <p:spPr bwMode="auto">
              <a:xfrm rot="2451363" flipH="1">
                <a:off x="4311" y="3087"/>
                <a:ext cx="74" cy="110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3" name="AutoShape 43"/>
              <p:cNvSpPr>
                <a:spLocks noChangeArrowheads="1"/>
              </p:cNvSpPr>
              <p:nvPr/>
            </p:nvSpPr>
            <p:spPr bwMode="auto">
              <a:xfrm rot="2451363">
                <a:off x="4372" y="3939"/>
                <a:ext cx="73" cy="109"/>
              </a:xfrm>
              <a:prstGeom prst="triangle">
                <a:avLst>
                  <a:gd name="adj" fmla="val 50000"/>
                </a:avLst>
              </a:prstGeom>
              <a:solidFill>
                <a:srgbClr val="0F11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4" name="AutoShape 44"/>
              <p:cNvSpPr>
                <a:spLocks noChangeArrowheads="1"/>
              </p:cNvSpPr>
              <p:nvPr/>
            </p:nvSpPr>
            <p:spPr bwMode="auto">
              <a:xfrm rot="7851363">
                <a:off x="3967" y="3709"/>
                <a:ext cx="74" cy="109"/>
              </a:xfrm>
              <a:prstGeom prst="triangle">
                <a:avLst>
                  <a:gd name="adj" fmla="val 50000"/>
                </a:avLst>
              </a:prstGeom>
              <a:solidFill>
                <a:srgbClr val="0F11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5" name="AutoShape 45"/>
              <p:cNvSpPr>
                <a:spLocks noChangeArrowheads="1"/>
              </p:cNvSpPr>
              <p:nvPr/>
            </p:nvSpPr>
            <p:spPr bwMode="auto">
              <a:xfrm rot="7851363">
                <a:off x="4077" y="3078"/>
                <a:ext cx="73" cy="110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6" name="AutoShape 46"/>
              <p:cNvSpPr>
                <a:spLocks noChangeArrowheads="1"/>
              </p:cNvSpPr>
              <p:nvPr/>
            </p:nvSpPr>
            <p:spPr bwMode="auto">
              <a:xfrm rot="2451363" flipV="1">
                <a:off x="4527" y="3701"/>
                <a:ext cx="55" cy="110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7" name="Oval 47"/>
              <p:cNvSpPr>
                <a:spLocks noChangeArrowheads="1"/>
              </p:cNvSpPr>
              <p:nvPr/>
            </p:nvSpPr>
            <p:spPr bwMode="auto">
              <a:xfrm rot="6652180">
                <a:off x="4658" y="3070"/>
                <a:ext cx="549" cy="429"/>
              </a:xfrm>
              <a:prstGeom prst="ellipse">
                <a:avLst/>
              </a:prstGeom>
              <a:solidFill>
                <a:srgbClr val="67371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AutoShape 48"/>
              <p:cNvSpPr>
                <a:spLocks noChangeArrowheads="1"/>
              </p:cNvSpPr>
              <p:nvPr/>
            </p:nvSpPr>
            <p:spPr bwMode="auto">
              <a:xfrm rot="2451363" flipH="1">
                <a:off x="4483" y="3307"/>
                <a:ext cx="73" cy="110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9" name="AutoShape 49"/>
              <p:cNvSpPr>
                <a:spLocks noChangeArrowheads="1"/>
              </p:cNvSpPr>
              <p:nvPr/>
            </p:nvSpPr>
            <p:spPr bwMode="auto">
              <a:xfrm rot="2451363" flipH="1">
                <a:off x="4054" y="3300"/>
                <a:ext cx="74" cy="110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AutoShape 50"/>
              <p:cNvSpPr>
                <a:spLocks noChangeArrowheads="1"/>
              </p:cNvSpPr>
              <p:nvPr/>
            </p:nvSpPr>
            <p:spPr bwMode="auto">
              <a:xfrm rot="7851363">
                <a:off x="3753" y="3453"/>
                <a:ext cx="73" cy="110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1" name="AutoShape 51"/>
              <p:cNvSpPr>
                <a:spLocks noChangeArrowheads="1"/>
              </p:cNvSpPr>
              <p:nvPr/>
            </p:nvSpPr>
            <p:spPr bwMode="auto">
              <a:xfrm rot="7851363">
                <a:off x="4373" y="3407"/>
                <a:ext cx="73" cy="110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2" name="AutoShape 52"/>
              <p:cNvSpPr>
                <a:spLocks noChangeArrowheads="1"/>
              </p:cNvSpPr>
              <p:nvPr/>
            </p:nvSpPr>
            <p:spPr bwMode="auto">
              <a:xfrm rot="7851363">
                <a:off x="4459" y="2972"/>
                <a:ext cx="74" cy="110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AutoShape 53"/>
              <p:cNvSpPr>
                <a:spLocks noChangeArrowheads="1"/>
              </p:cNvSpPr>
              <p:nvPr/>
            </p:nvSpPr>
            <p:spPr bwMode="auto">
              <a:xfrm rot="-8348637">
                <a:off x="3952" y="3503"/>
                <a:ext cx="74" cy="110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40" name="AutoShape 59"/>
            <p:cNvSpPr>
              <a:spLocks noChangeArrowheads="1"/>
            </p:cNvSpPr>
            <p:nvPr/>
          </p:nvSpPr>
          <p:spPr bwMode="auto">
            <a:xfrm rot="-10249579">
              <a:off x="4585" y="3495"/>
              <a:ext cx="172" cy="172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AutoShape 60"/>
            <p:cNvSpPr>
              <a:spLocks noChangeArrowheads="1"/>
            </p:cNvSpPr>
            <p:nvPr/>
          </p:nvSpPr>
          <p:spPr bwMode="auto">
            <a:xfrm rot="-10249579">
              <a:off x="4488" y="3098"/>
              <a:ext cx="172" cy="172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AutoShape 61"/>
            <p:cNvSpPr>
              <a:spLocks noChangeArrowheads="1"/>
            </p:cNvSpPr>
            <p:nvPr/>
          </p:nvSpPr>
          <p:spPr bwMode="auto">
            <a:xfrm rot="-10249579">
              <a:off x="4245" y="3490"/>
              <a:ext cx="172" cy="172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AutoShape 62"/>
            <p:cNvSpPr>
              <a:spLocks noChangeArrowheads="1"/>
            </p:cNvSpPr>
            <p:nvPr/>
          </p:nvSpPr>
          <p:spPr bwMode="auto">
            <a:xfrm rot="-10249579">
              <a:off x="3911" y="3582"/>
              <a:ext cx="172" cy="172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44" name="Group 63"/>
            <p:cNvGrpSpPr>
              <a:grpSpLocks/>
            </p:cNvGrpSpPr>
            <p:nvPr/>
          </p:nvGrpSpPr>
          <p:grpSpPr bwMode="auto">
            <a:xfrm rot="7851363">
              <a:off x="4934" y="3157"/>
              <a:ext cx="202" cy="220"/>
              <a:chOff x="784" y="2948"/>
              <a:chExt cx="176" cy="192"/>
            </a:xfrm>
          </p:grpSpPr>
          <p:sp>
            <p:nvSpPr>
              <p:cNvPr id="30746" name="Freeform 64"/>
              <p:cNvSpPr>
                <a:spLocks/>
              </p:cNvSpPr>
              <p:nvPr/>
            </p:nvSpPr>
            <p:spPr bwMode="auto">
              <a:xfrm>
                <a:off x="784" y="2948"/>
                <a:ext cx="164" cy="170"/>
              </a:xfrm>
              <a:custGeom>
                <a:avLst/>
                <a:gdLst>
                  <a:gd name="T0" fmla="*/ 164 w 164"/>
                  <a:gd name="T1" fmla="*/ 5 h 170"/>
                  <a:gd name="T2" fmla="*/ 115 w 164"/>
                  <a:gd name="T3" fmla="*/ 13 h 170"/>
                  <a:gd name="T4" fmla="*/ 123 w 164"/>
                  <a:gd name="T5" fmla="*/ 54 h 170"/>
                  <a:gd name="T6" fmla="*/ 82 w 164"/>
                  <a:gd name="T7" fmla="*/ 79 h 170"/>
                  <a:gd name="T8" fmla="*/ 66 w 164"/>
                  <a:gd name="T9" fmla="*/ 96 h 170"/>
                  <a:gd name="T10" fmla="*/ 57 w 164"/>
                  <a:gd name="T11" fmla="*/ 137 h 170"/>
                  <a:gd name="T12" fmla="*/ 8 w 164"/>
                  <a:gd name="T13" fmla="*/ 153 h 170"/>
                  <a:gd name="T14" fmla="*/ 0 w 164"/>
                  <a:gd name="T15" fmla="*/ 170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170"/>
                  <a:gd name="T26" fmla="*/ 164 w 164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170">
                    <a:moveTo>
                      <a:pt x="164" y="5"/>
                    </a:moveTo>
                    <a:cubicBezTo>
                      <a:pt x="147" y="7"/>
                      <a:pt x="125" y="0"/>
                      <a:pt x="115" y="13"/>
                    </a:cubicBezTo>
                    <a:cubicBezTo>
                      <a:pt x="106" y="23"/>
                      <a:pt x="124" y="40"/>
                      <a:pt x="123" y="54"/>
                    </a:cubicBezTo>
                    <a:cubicBezTo>
                      <a:pt x="120" y="71"/>
                      <a:pt x="92" y="75"/>
                      <a:pt x="82" y="79"/>
                    </a:cubicBezTo>
                    <a:cubicBezTo>
                      <a:pt x="76" y="84"/>
                      <a:pt x="69" y="88"/>
                      <a:pt x="66" y="96"/>
                    </a:cubicBezTo>
                    <a:cubicBezTo>
                      <a:pt x="60" y="108"/>
                      <a:pt x="66" y="127"/>
                      <a:pt x="57" y="137"/>
                    </a:cubicBezTo>
                    <a:cubicBezTo>
                      <a:pt x="44" y="149"/>
                      <a:pt x="15" y="137"/>
                      <a:pt x="8" y="153"/>
                    </a:cubicBezTo>
                    <a:cubicBezTo>
                      <a:pt x="5" y="158"/>
                      <a:pt x="2" y="164"/>
                      <a:pt x="0" y="17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Freeform 65"/>
              <p:cNvSpPr>
                <a:spLocks/>
              </p:cNvSpPr>
              <p:nvPr/>
            </p:nvSpPr>
            <p:spPr bwMode="auto">
              <a:xfrm rot="15370908" flipV="1">
                <a:off x="793" y="2973"/>
                <a:ext cx="164" cy="170"/>
              </a:xfrm>
              <a:custGeom>
                <a:avLst/>
                <a:gdLst>
                  <a:gd name="T0" fmla="*/ 164 w 164"/>
                  <a:gd name="T1" fmla="*/ 5 h 170"/>
                  <a:gd name="T2" fmla="*/ 115 w 164"/>
                  <a:gd name="T3" fmla="*/ 13 h 170"/>
                  <a:gd name="T4" fmla="*/ 123 w 164"/>
                  <a:gd name="T5" fmla="*/ 54 h 170"/>
                  <a:gd name="T6" fmla="*/ 82 w 164"/>
                  <a:gd name="T7" fmla="*/ 79 h 170"/>
                  <a:gd name="T8" fmla="*/ 66 w 164"/>
                  <a:gd name="T9" fmla="*/ 96 h 170"/>
                  <a:gd name="T10" fmla="*/ 57 w 164"/>
                  <a:gd name="T11" fmla="*/ 137 h 170"/>
                  <a:gd name="T12" fmla="*/ 8 w 164"/>
                  <a:gd name="T13" fmla="*/ 153 h 170"/>
                  <a:gd name="T14" fmla="*/ 0 w 164"/>
                  <a:gd name="T15" fmla="*/ 170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170"/>
                  <a:gd name="T26" fmla="*/ 164 w 164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170">
                    <a:moveTo>
                      <a:pt x="164" y="5"/>
                    </a:moveTo>
                    <a:cubicBezTo>
                      <a:pt x="147" y="7"/>
                      <a:pt x="125" y="0"/>
                      <a:pt x="115" y="13"/>
                    </a:cubicBezTo>
                    <a:cubicBezTo>
                      <a:pt x="106" y="23"/>
                      <a:pt x="124" y="40"/>
                      <a:pt x="123" y="54"/>
                    </a:cubicBezTo>
                    <a:cubicBezTo>
                      <a:pt x="120" y="71"/>
                      <a:pt x="92" y="75"/>
                      <a:pt x="82" y="79"/>
                    </a:cubicBezTo>
                    <a:cubicBezTo>
                      <a:pt x="76" y="84"/>
                      <a:pt x="69" y="88"/>
                      <a:pt x="66" y="96"/>
                    </a:cubicBezTo>
                    <a:cubicBezTo>
                      <a:pt x="60" y="108"/>
                      <a:pt x="66" y="127"/>
                      <a:pt x="57" y="137"/>
                    </a:cubicBezTo>
                    <a:cubicBezTo>
                      <a:pt x="44" y="149"/>
                      <a:pt x="15" y="137"/>
                      <a:pt x="8" y="153"/>
                    </a:cubicBezTo>
                    <a:cubicBezTo>
                      <a:pt x="5" y="158"/>
                      <a:pt x="2" y="164"/>
                      <a:pt x="0" y="17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45" name="Freeform 66"/>
            <p:cNvSpPr>
              <a:spLocks/>
            </p:cNvSpPr>
            <p:nvPr/>
          </p:nvSpPr>
          <p:spPr bwMode="auto">
            <a:xfrm rot="1622271" flipV="1">
              <a:off x="4810" y="3227"/>
              <a:ext cx="192" cy="199"/>
            </a:xfrm>
            <a:custGeom>
              <a:avLst/>
              <a:gdLst>
                <a:gd name="T0" fmla="*/ 263 w 164"/>
                <a:gd name="T1" fmla="*/ 8 h 170"/>
                <a:gd name="T2" fmla="*/ 185 w 164"/>
                <a:gd name="T3" fmla="*/ 21 h 170"/>
                <a:gd name="T4" fmla="*/ 198 w 164"/>
                <a:gd name="T5" fmla="*/ 87 h 170"/>
                <a:gd name="T6" fmla="*/ 131 w 164"/>
                <a:gd name="T7" fmla="*/ 126 h 170"/>
                <a:gd name="T8" fmla="*/ 105 w 164"/>
                <a:gd name="T9" fmla="*/ 153 h 170"/>
                <a:gd name="T10" fmla="*/ 91 w 164"/>
                <a:gd name="T11" fmla="*/ 219 h 170"/>
                <a:gd name="T12" fmla="*/ 13 w 164"/>
                <a:gd name="T13" fmla="*/ 246 h 170"/>
                <a:gd name="T14" fmla="*/ 0 w 164"/>
                <a:gd name="T15" fmla="*/ 273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rgbClr val="FFEA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83"/>
          <p:cNvGrpSpPr>
            <a:grpSpLocks/>
          </p:cNvGrpSpPr>
          <p:nvPr/>
        </p:nvGrpSpPr>
        <p:grpSpPr bwMode="auto">
          <a:xfrm>
            <a:off x="3251200" y="4521200"/>
            <a:ext cx="1212850" cy="893763"/>
            <a:chOff x="2256" y="3085"/>
            <a:chExt cx="764" cy="563"/>
          </a:xfrm>
        </p:grpSpPr>
        <p:sp>
          <p:nvSpPr>
            <p:cNvPr id="30736" name="Freeform 82"/>
            <p:cNvSpPr>
              <a:spLocks/>
            </p:cNvSpPr>
            <p:nvPr/>
          </p:nvSpPr>
          <p:spPr bwMode="auto">
            <a:xfrm rot="1593904">
              <a:off x="2886" y="3470"/>
              <a:ext cx="134" cy="122"/>
            </a:xfrm>
            <a:custGeom>
              <a:avLst/>
              <a:gdLst>
                <a:gd name="T0" fmla="*/ 129 w 134"/>
                <a:gd name="T1" fmla="*/ 0 h 134"/>
                <a:gd name="T2" fmla="*/ 0 w 134"/>
                <a:gd name="T3" fmla="*/ 65 h 134"/>
                <a:gd name="T4" fmla="*/ 134 w 134"/>
                <a:gd name="T5" fmla="*/ 101 h 134"/>
                <a:gd name="T6" fmla="*/ 0 60000 65536"/>
                <a:gd name="T7" fmla="*/ 0 60000 65536"/>
                <a:gd name="T8" fmla="*/ 0 60000 65536"/>
                <a:gd name="T9" fmla="*/ 0 w 134"/>
                <a:gd name="T10" fmla="*/ 0 h 134"/>
                <a:gd name="T11" fmla="*/ 134 w 134"/>
                <a:gd name="T12" fmla="*/ 134 h 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" h="134">
                  <a:moveTo>
                    <a:pt x="129" y="0"/>
                  </a:moveTo>
                  <a:lnTo>
                    <a:pt x="0" y="86"/>
                  </a:lnTo>
                  <a:lnTo>
                    <a:pt x="134" y="134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Oval 74"/>
            <p:cNvSpPr>
              <a:spLocks noChangeArrowheads="1"/>
            </p:cNvSpPr>
            <p:nvPr/>
          </p:nvSpPr>
          <p:spPr bwMode="auto">
            <a:xfrm rot="1199183" flipH="1">
              <a:off x="2256" y="3085"/>
              <a:ext cx="720" cy="563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Rectangle 76"/>
            <p:cNvSpPr>
              <a:spLocks noChangeArrowheads="1"/>
            </p:cNvSpPr>
            <p:nvPr/>
          </p:nvSpPr>
          <p:spPr bwMode="auto">
            <a:xfrm flipH="1">
              <a:off x="2321" y="3124"/>
              <a:ext cx="62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</a:rPr>
                <a:t>T or B</a:t>
              </a:r>
              <a:br>
                <a:rPr lang="en-US" sz="2200" b="1">
                  <a:solidFill>
                    <a:schemeClr val="bg1"/>
                  </a:solidFill>
                </a:rPr>
              </a:br>
              <a:r>
                <a:rPr lang="en-US" sz="2200" b="1">
                  <a:solidFill>
                    <a:schemeClr val="bg1"/>
                  </a:solidFill>
                </a:rPr>
                <a:t>cell</a:t>
              </a:r>
            </a:p>
          </p:txBody>
        </p:sp>
      </p:grpSp>
      <p:grpSp>
        <p:nvGrpSpPr>
          <p:cNvPr id="17" name="Group 92"/>
          <p:cNvGrpSpPr>
            <a:grpSpLocks/>
          </p:cNvGrpSpPr>
          <p:nvPr/>
        </p:nvGrpSpPr>
        <p:grpSpPr bwMode="auto">
          <a:xfrm>
            <a:off x="6510338" y="3724275"/>
            <a:ext cx="2501900" cy="1166813"/>
            <a:chOff x="4101" y="2346"/>
            <a:chExt cx="1576" cy="735"/>
          </a:xfrm>
        </p:grpSpPr>
        <p:sp>
          <p:nvSpPr>
            <p:cNvPr id="30734" name="AutoShape 85"/>
            <p:cNvSpPr>
              <a:spLocks noChangeArrowheads="1"/>
            </p:cNvSpPr>
            <p:nvPr/>
          </p:nvSpPr>
          <p:spPr bwMode="auto">
            <a:xfrm>
              <a:off x="4386" y="2346"/>
              <a:ext cx="1291" cy="31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MHC protein</a:t>
              </a:r>
            </a:p>
          </p:txBody>
        </p:sp>
        <p:sp>
          <p:nvSpPr>
            <p:cNvPr id="30735" name="Freeform 88"/>
            <p:cNvSpPr>
              <a:spLocks/>
            </p:cNvSpPr>
            <p:nvPr/>
          </p:nvSpPr>
          <p:spPr bwMode="auto">
            <a:xfrm>
              <a:off x="4101" y="2625"/>
              <a:ext cx="343" cy="456"/>
            </a:xfrm>
            <a:custGeom>
              <a:avLst/>
              <a:gdLst>
                <a:gd name="T0" fmla="*/ 281 w 379"/>
                <a:gd name="T1" fmla="*/ 0 h 355"/>
                <a:gd name="T2" fmla="*/ 106 w 379"/>
                <a:gd name="T3" fmla="*/ 202 h 355"/>
                <a:gd name="T4" fmla="*/ 0 w 379"/>
                <a:gd name="T5" fmla="*/ 753 h 355"/>
                <a:gd name="T6" fmla="*/ 0 60000 65536"/>
                <a:gd name="T7" fmla="*/ 0 60000 65536"/>
                <a:gd name="T8" fmla="*/ 0 60000 65536"/>
                <a:gd name="T9" fmla="*/ 0 w 379"/>
                <a:gd name="T10" fmla="*/ 0 h 355"/>
                <a:gd name="T11" fmla="*/ 379 w 379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9" h="355">
                  <a:moveTo>
                    <a:pt x="379" y="0"/>
                  </a:moveTo>
                  <a:cubicBezTo>
                    <a:pt x="292" y="18"/>
                    <a:pt x="205" y="36"/>
                    <a:pt x="142" y="95"/>
                  </a:cubicBezTo>
                  <a:cubicBezTo>
                    <a:pt x="79" y="154"/>
                    <a:pt x="39" y="254"/>
                    <a:pt x="0" y="35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122238" y="5927725"/>
            <a:ext cx="4787900" cy="809625"/>
            <a:chOff x="77" y="3734"/>
            <a:chExt cx="3016" cy="510"/>
          </a:xfrm>
        </p:grpSpPr>
        <p:sp>
          <p:nvSpPr>
            <p:cNvPr id="30731" name="AutoShape 4"/>
            <p:cNvSpPr>
              <a:spLocks noChangeArrowheads="1"/>
            </p:cNvSpPr>
            <p:nvPr/>
          </p:nvSpPr>
          <p:spPr bwMode="auto">
            <a:xfrm>
              <a:off x="77" y="3778"/>
              <a:ext cx="2307" cy="466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b="1">
                  <a:solidFill>
                    <a:srgbClr val="0F116A"/>
                  </a:solidFill>
                </a:rPr>
                <a:t>MHC proteins</a:t>
              </a:r>
            </a:p>
            <a:p>
              <a:pPr algn="r">
                <a:lnSpc>
                  <a:spcPct val="80000"/>
                </a:lnSpc>
              </a:pPr>
              <a:r>
                <a:rPr lang="en-US" b="1">
                  <a:solidFill>
                    <a:srgbClr val="0F116A"/>
                  </a:solidFill>
                </a:rPr>
                <a:t>displaying self-antigens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  <p:sp>
          <p:nvSpPr>
            <p:cNvPr id="30732" name="Freeform 89"/>
            <p:cNvSpPr>
              <a:spLocks/>
            </p:cNvSpPr>
            <p:nvPr/>
          </p:nvSpPr>
          <p:spPr bwMode="auto">
            <a:xfrm>
              <a:off x="2359" y="3734"/>
              <a:ext cx="551" cy="290"/>
            </a:xfrm>
            <a:custGeom>
              <a:avLst/>
              <a:gdLst>
                <a:gd name="T0" fmla="*/ 0 w 551"/>
                <a:gd name="T1" fmla="*/ 290 h 290"/>
                <a:gd name="T2" fmla="*/ 213 w 551"/>
                <a:gd name="T3" fmla="*/ 47 h 290"/>
                <a:gd name="T4" fmla="*/ 551 w 551"/>
                <a:gd name="T5" fmla="*/ 5 h 290"/>
                <a:gd name="T6" fmla="*/ 0 60000 65536"/>
                <a:gd name="T7" fmla="*/ 0 60000 65536"/>
                <a:gd name="T8" fmla="*/ 0 60000 65536"/>
                <a:gd name="T9" fmla="*/ 0 w 551"/>
                <a:gd name="T10" fmla="*/ 0 h 290"/>
                <a:gd name="T11" fmla="*/ 551 w 551"/>
                <a:gd name="T12" fmla="*/ 290 h 2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1" h="290">
                  <a:moveTo>
                    <a:pt x="0" y="290"/>
                  </a:moveTo>
                  <a:cubicBezTo>
                    <a:pt x="60" y="192"/>
                    <a:pt x="121" y="94"/>
                    <a:pt x="213" y="47"/>
                  </a:cubicBezTo>
                  <a:cubicBezTo>
                    <a:pt x="305" y="0"/>
                    <a:pt x="428" y="2"/>
                    <a:pt x="551" y="5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Freeform 90"/>
            <p:cNvSpPr>
              <a:spLocks/>
            </p:cNvSpPr>
            <p:nvPr/>
          </p:nvSpPr>
          <p:spPr bwMode="auto">
            <a:xfrm>
              <a:off x="2370" y="3977"/>
              <a:ext cx="723" cy="41"/>
            </a:xfrm>
            <a:custGeom>
              <a:avLst/>
              <a:gdLst>
                <a:gd name="T0" fmla="*/ 0 w 551"/>
                <a:gd name="T1" fmla="*/ 1 h 290"/>
                <a:gd name="T2" fmla="*/ 480 w 551"/>
                <a:gd name="T3" fmla="*/ 0 h 290"/>
                <a:gd name="T4" fmla="*/ 1245 w 551"/>
                <a:gd name="T5" fmla="*/ 0 h 290"/>
                <a:gd name="T6" fmla="*/ 0 60000 65536"/>
                <a:gd name="T7" fmla="*/ 0 60000 65536"/>
                <a:gd name="T8" fmla="*/ 0 60000 65536"/>
                <a:gd name="T9" fmla="*/ 0 w 551"/>
                <a:gd name="T10" fmla="*/ 0 h 290"/>
                <a:gd name="T11" fmla="*/ 551 w 551"/>
                <a:gd name="T12" fmla="*/ 290 h 2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1" h="290">
                  <a:moveTo>
                    <a:pt x="0" y="290"/>
                  </a:moveTo>
                  <a:cubicBezTo>
                    <a:pt x="60" y="192"/>
                    <a:pt x="121" y="94"/>
                    <a:pt x="213" y="47"/>
                  </a:cubicBezTo>
                  <a:cubicBezTo>
                    <a:pt x="305" y="0"/>
                    <a:pt x="428" y="2"/>
                    <a:pt x="551" y="5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AutoShape 8"/>
          <p:cNvSpPr>
            <a:spLocks noChangeArrowheads="1"/>
          </p:cNvSpPr>
          <p:nvPr/>
        </p:nvSpPr>
        <p:spPr bwMode="auto">
          <a:xfrm flipH="1">
            <a:off x="36513" y="3917950"/>
            <a:ext cx="2600325" cy="1214438"/>
          </a:xfrm>
          <a:prstGeom prst="wedgeEllipseCallout">
            <a:avLst>
              <a:gd name="adj1" fmla="val -71417"/>
              <a:gd name="adj2" fmla="val 3719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2000" b="1">
                <a:solidFill>
                  <a:srgbClr val="0F116A"/>
                </a:solidFill>
                <a:latin typeface="Comic Sans MS" charset="0"/>
              </a:rPr>
              <a:t>Who goes there?</a:t>
            </a:r>
          </a:p>
          <a:p>
            <a:r>
              <a:rPr lang="en-US" sz="2000" b="1">
                <a:solidFill>
                  <a:srgbClr val="0F116A"/>
                </a:solidFill>
                <a:latin typeface="Comic Sans MS" charset="0"/>
              </a:rPr>
              <a:t>self or foreign?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 autoUpdateAnimBg="0"/>
      <p:bldP spid="75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 rIns="0"/>
          <a:lstStyle/>
          <a:p>
            <a:pPr eaLnBrk="1" hangingPunct="1"/>
            <a:r>
              <a:rPr lang="en-US" smtClean="0"/>
              <a:t>How do T cells know a cell is infected?</a:t>
            </a:r>
          </a:p>
        </p:txBody>
      </p:sp>
      <p:sp>
        <p:nvSpPr>
          <p:cNvPr id="459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22300" y="1360488"/>
            <a:ext cx="8474075" cy="2581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Infected cells digest some pathogens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MHC proteins carry pieces to cell surface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foreign antigens now on cell membrane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called </a:t>
            </a:r>
            <a:r>
              <a:rPr lang="en-US" u="sng" smtClean="0">
                <a:solidFill>
                  <a:srgbClr val="CC0000"/>
                </a:solidFill>
              </a:rPr>
              <a:t>Antigen Presenting Cell</a:t>
            </a:r>
            <a:r>
              <a:rPr lang="en-US" smtClean="0"/>
              <a:t> (</a:t>
            </a:r>
            <a:r>
              <a:rPr lang="en-US" u="sng" smtClean="0">
                <a:solidFill>
                  <a:srgbClr val="CC0000"/>
                </a:solidFill>
              </a:rPr>
              <a:t>APC</a:t>
            </a:r>
            <a:r>
              <a:rPr lang="en-US" smtClean="0"/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macrophages can also serve as APC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tested by Helper T cells</a:t>
            </a:r>
          </a:p>
        </p:txBody>
      </p:sp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4111625" y="3975100"/>
            <a:ext cx="5032375" cy="769938"/>
            <a:chOff x="2669" y="2368"/>
            <a:chExt cx="3046" cy="485"/>
          </a:xfrm>
        </p:grpSpPr>
        <p:sp>
          <p:nvSpPr>
            <p:cNvPr id="31830" name="Line 73"/>
            <p:cNvSpPr>
              <a:spLocks noChangeShapeType="1"/>
            </p:cNvSpPr>
            <p:nvPr/>
          </p:nvSpPr>
          <p:spPr bwMode="auto">
            <a:xfrm rot="1596720" flipH="1">
              <a:off x="2669" y="2376"/>
              <a:ext cx="651" cy="2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1" name="AutoShape 72"/>
            <p:cNvSpPr>
              <a:spLocks noChangeArrowheads="1"/>
            </p:cNvSpPr>
            <p:nvPr/>
          </p:nvSpPr>
          <p:spPr bwMode="auto">
            <a:xfrm>
              <a:off x="3291" y="2368"/>
              <a:ext cx="2424" cy="485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b="1">
                  <a:solidFill>
                    <a:srgbClr val="0F116A"/>
                  </a:solidFill>
                </a:rPr>
                <a:t>MHC proteins displaying </a:t>
              </a:r>
              <a:br>
                <a:rPr lang="en-US" b="1">
                  <a:solidFill>
                    <a:srgbClr val="0F116A"/>
                  </a:solidFill>
                </a:rPr>
              </a:br>
              <a:r>
                <a:rPr lang="en-US" b="1" u="sng">
                  <a:solidFill>
                    <a:srgbClr val="0F116A"/>
                  </a:solidFill>
                </a:rPr>
                <a:t>foreign</a:t>
              </a:r>
              <a:r>
                <a:rPr lang="en-US" b="1">
                  <a:solidFill>
                    <a:srgbClr val="0F116A"/>
                  </a:solidFill>
                </a:rPr>
                <a:t> antigens</a:t>
              </a:r>
              <a:endParaRPr lang="en-US" sz="2200" b="1">
                <a:solidFill>
                  <a:srgbClr val="0F116A"/>
                </a:solidFill>
              </a:endParaRPr>
            </a:p>
          </p:txBody>
        </p:sp>
      </p:grpSp>
      <p:sp>
        <p:nvSpPr>
          <p:cNvPr id="459853" name="AutoShape 77"/>
          <p:cNvSpPr>
            <a:spLocks noChangeArrowheads="1"/>
          </p:cNvSpPr>
          <p:nvPr/>
        </p:nvSpPr>
        <p:spPr bwMode="auto">
          <a:xfrm>
            <a:off x="569913" y="4083050"/>
            <a:ext cx="1416050" cy="73977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</a:rPr>
              <a:t>infected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cell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459867" name="AutoShape 91"/>
          <p:cNvSpPr>
            <a:spLocks noChangeArrowheads="1"/>
          </p:cNvSpPr>
          <p:nvPr/>
        </p:nvSpPr>
        <p:spPr bwMode="auto">
          <a:xfrm>
            <a:off x="6246813" y="5838825"/>
            <a:ext cx="2697162" cy="6143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lIns="45720" rIns="0" bIns="0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b="1">
                <a:solidFill>
                  <a:srgbClr val="0F116A"/>
                </a:solidFill>
              </a:rPr>
              <a:t>T cell with antigen receptors</a:t>
            </a:r>
            <a:endParaRPr lang="en-US" sz="2200" b="1">
              <a:solidFill>
                <a:srgbClr val="0F116A"/>
              </a:solidFill>
            </a:endParaRPr>
          </a:p>
        </p:txBody>
      </p: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5381625" y="4994275"/>
            <a:ext cx="1212850" cy="893763"/>
            <a:chOff x="4723" y="2985"/>
            <a:chExt cx="764" cy="563"/>
          </a:xfrm>
        </p:grpSpPr>
        <p:grpSp>
          <p:nvGrpSpPr>
            <p:cNvPr id="31826" name="Group 98"/>
            <p:cNvGrpSpPr>
              <a:grpSpLocks/>
            </p:cNvGrpSpPr>
            <p:nvPr/>
          </p:nvGrpSpPr>
          <p:grpSpPr bwMode="auto">
            <a:xfrm flipH="1">
              <a:off x="4723" y="2985"/>
              <a:ext cx="764" cy="563"/>
              <a:chOff x="4723" y="2985"/>
              <a:chExt cx="764" cy="563"/>
            </a:xfrm>
          </p:grpSpPr>
          <p:sp>
            <p:nvSpPr>
              <p:cNvPr id="31828" name="Freeform 95"/>
              <p:cNvSpPr>
                <a:spLocks/>
              </p:cNvSpPr>
              <p:nvPr/>
            </p:nvSpPr>
            <p:spPr bwMode="auto">
              <a:xfrm rot="1593904">
                <a:off x="5353" y="3370"/>
                <a:ext cx="134" cy="122"/>
              </a:xfrm>
              <a:custGeom>
                <a:avLst/>
                <a:gdLst>
                  <a:gd name="T0" fmla="*/ 129 w 134"/>
                  <a:gd name="T1" fmla="*/ 0 h 134"/>
                  <a:gd name="T2" fmla="*/ 0 w 134"/>
                  <a:gd name="T3" fmla="*/ 65 h 134"/>
                  <a:gd name="T4" fmla="*/ 134 w 134"/>
                  <a:gd name="T5" fmla="*/ 101 h 13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134"/>
                  <a:gd name="T11" fmla="*/ 134 w 134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134">
                    <a:moveTo>
                      <a:pt x="129" y="0"/>
                    </a:moveTo>
                    <a:lnTo>
                      <a:pt x="0" y="86"/>
                    </a:lnTo>
                    <a:lnTo>
                      <a:pt x="134" y="134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9" name="Oval 96"/>
              <p:cNvSpPr>
                <a:spLocks noChangeArrowheads="1"/>
              </p:cNvSpPr>
              <p:nvPr/>
            </p:nvSpPr>
            <p:spPr bwMode="auto">
              <a:xfrm rot="1199183" flipH="1">
                <a:off x="4723" y="2985"/>
                <a:ext cx="720" cy="563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27" name="Rectangle 97"/>
            <p:cNvSpPr>
              <a:spLocks noChangeArrowheads="1"/>
            </p:cNvSpPr>
            <p:nvPr/>
          </p:nvSpPr>
          <p:spPr bwMode="auto">
            <a:xfrm flipH="1">
              <a:off x="4808" y="3119"/>
              <a:ext cx="6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</a:rPr>
                <a:t>T</a:t>
              </a:r>
              <a:r>
                <a:rPr lang="en-US" sz="2200" b="1" baseline="-25000">
                  <a:solidFill>
                    <a:schemeClr val="bg1"/>
                  </a:solidFill>
                </a:rPr>
                <a:t>H </a:t>
              </a:r>
              <a:r>
                <a:rPr lang="en-US" sz="2200" b="1">
                  <a:solidFill>
                    <a:schemeClr val="bg1"/>
                  </a:solidFill>
                </a:rPr>
                <a:t>cell</a:t>
              </a:r>
            </a:p>
          </p:txBody>
        </p:sp>
      </p:grpSp>
      <p:grpSp>
        <p:nvGrpSpPr>
          <p:cNvPr id="31752" name="Group 135"/>
          <p:cNvGrpSpPr>
            <a:grpSpLocks/>
          </p:cNvGrpSpPr>
          <p:nvPr/>
        </p:nvGrpSpPr>
        <p:grpSpPr bwMode="auto">
          <a:xfrm>
            <a:off x="2025650" y="3867150"/>
            <a:ext cx="3308350" cy="2994025"/>
            <a:chOff x="1276" y="2376"/>
            <a:chExt cx="2084" cy="1886"/>
          </a:xfrm>
        </p:grpSpPr>
        <p:sp>
          <p:nvSpPr>
            <p:cNvPr id="31764" name="AutoShape 12"/>
            <p:cNvSpPr>
              <a:spLocks noChangeArrowheads="1"/>
            </p:cNvSpPr>
            <p:nvPr/>
          </p:nvSpPr>
          <p:spPr bwMode="auto">
            <a:xfrm rot="789218">
              <a:off x="2104" y="2431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AutoShape 13"/>
            <p:cNvSpPr>
              <a:spLocks noChangeArrowheads="1"/>
            </p:cNvSpPr>
            <p:nvPr/>
          </p:nvSpPr>
          <p:spPr bwMode="auto">
            <a:xfrm rot="789218">
              <a:off x="2171" y="2376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AutoShape 15"/>
            <p:cNvSpPr>
              <a:spLocks noChangeArrowheads="1"/>
            </p:cNvSpPr>
            <p:nvPr/>
          </p:nvSpPr>
          <p:spPr bwMode="auto">
            <a:xfrm rot="789218">
              <a:off x="2284" y="2487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AutoShape 16"/>
            <p:cNvSpPr>
              <a:spLocks noChangeArrowheads="1"/>
            </p:cNvSpPr>
            <p:nvPr/>
          </p:nvSpPr>
          <p:spPr bwMode="auto">
            <a:xfrm rot="789218">
              <a:off x="2356" y="2432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AutoShape 18"/>
            <p:cNvSpPr>
              <a:spLocks noChangeArrowheads="1"/>
            </p:cNvSpPr>
            <p:nvPr/>
          </p:nvSpPr>
          <p:spPr bwMode="auto">
            <a:xfrm rot="789218">
              <a:off x="2457" y="2563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AutoShape 19"/>
            <p:cNvSpPr>
              <a:spLocks noChangeArrowheads="1"/>
            </p:cNvSpPr>
            <p:nvPr/>
          </p:nvSpPr>
          <p:spPr bwMode="auto">
            <a:xfrm rot="789218">
              <a:off x="2524" y="2508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AutoShape 24"/>
            <p:cNvSpPr>
              <a:spLocks noChangeArrowheads="1"/>
            </p:cNvSpPr>
            <p:nvPr/>
          </p:nvSpPr>
          <p:spPr bwMode="auto">
            <a:xfrm rot="5400000">
              <a:off x="3130" y="3474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AutoShape 25"/>
            <p:cNvSpPr>
              <a:spLocks noChangeArrowheads="1"/>
            </p:cNvSpPr>
            <p:nvPr/>
          </p:nvSpPr>
          <p:spPr bwMode="auto">
            <a:xfrm rot="5400000">
              <a:off x="3264" y="3503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AutoShape 48"/>
            <p:cNvSpPr>
              <a:spLocks noChangeArrowheads="1"/>
            </p:cNvSpPr>
            <p:nvPr/>
          </p:nvSpPr>
          <p:spPr bwMode="auto">
            <a:xfrm rot="8046864">
              <a:off x="3073" y="3753"/>
              <a:ext cx="173" cy="172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AutoShape 49"/>
            <p:cNvSpPr>
              <a:spLocks noChangeArrowheads="1"/>
            </p:cNvSpPr>
            <p:nvPr/>
          </p:nvSpPr>
          <p:spPr bwMode="auto">
            <a:xfrm rot="8046864">
              <a:off x="3182" y="3841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AutoShape 21"/>
            <p:cNvSpPr>
              <a:spLocks noChangeArrowheads="1"/>
            </p:cNvSpPr>
            <p:nvPr/>
          </p:nvSpPr>
          <p:spPr bwMode="auto">
            <a:xfrm rot="2554829">
              <a:off x="2792" y="2815"/>
              <a:ext cx="172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AutoShape 22"/>
            <p:cNvSpPr>
              <a:spLocks noChangeArrowheads="1"/>
            </p:cNvSpPr>
            <p:nvPr/>
          </p:nvSpPr>
          <p:spPr bwMode="auto">
            <a:xfrm rot="2554829">
              <a:off x="2898" y="2780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AutoShape 27"/>
            <p:cNvSpPr>
              <a:spLocks noChangeArrowheads="1"/>
            </p:cNvSpPr>
            <p:nvPr/>
          </p:nvSpPr>
          <p:spPr bwMode="auto">
            <a:xfrm rot="9782755">
              <a:off x="2631" y="4034"/>
              <a:ext cx="172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AutoShape 28"/>
            <p:cNvSpPr>
              <a:spLocks noChangeArrowheads="1"/>
            </p:cNvSpPr>
            <p:nvPr/>
          </p:nvSpPr>
          <p:spPr bwMode="auto">
            <a:xfrm rot="9782755">
              <a:off x="2704" y="4145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AutoShape 30"/>
            <p:cNvSpPr>
              <a:spLocks noChangeArrowheads="1"/>
            </p:cNvSpPr>
            <p:nvPr/>
          </p:nvSpPr>
          <p:spPr bwMode="auto">
            <a:xfrm rot="-9554768">
              <a:off x="1958" y="3861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AutoShape 31"/>
            <p:cNvSpPr>
              <a:spLocks noChangeArrowheads="1"/>
            </p:cNvSpPr>
            <p:nvPr/>
          </p:nvSpPr>
          <p:spPr bwMode="auto">
            <a:xfrm rot="-9554768">
              <a:off x="1976" y="3971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AutoShape 33"/>
            <p:cNvSpPr>
              <a:spLocks noChangeArrowheads="1"/>
            </p:cNvSpPr>
            <p:nvPr/>
          </p:nvSpPr>
          <p:spPr bwMode="auto">
            <a:xfrm rot="8242310">
              <a:off x="2908" y="3925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AutoShape 34"/>
            <p:cNvSpPr>
              <a:spLocks noChangeArrowheads="1"/>
            </p:cNvSpPr>
            <p:nvPr/>
          </p:nvSpPr>
          <p:spPr bwMode="auto">
            <a:xfrm rot="8242310">
              <a:off x="3014" y="4017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AutoShape 36"/>
            <p:cNvSpPr>
              <a:spLocks noChangeArrowheads="1"/>
            </p:cNvSpPr>
            <p:nvPr/>
          </p:nvSpPr>
          <p:spPr bwMode="auto">
            <a:xfrm rot="10684560">
              <a:off x="2408" y="4033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AutoShape 37"/>
            <p:cNvSpPr>
              <a:spLocks noChangeArrowheads="1"/>
            </p:cNvSpPr>
            <p:nvPr/>
          </p:nvSpPr>
          <p:spPr bwMode="auto">
            <a:xfrm rot="10684560">
              <a:off x="2458" y="4147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AutoShape 39"/>
            <p:cNvSpPr>
              <a:spLocks noChangeArrowheads="1"/>
            </p:cNvSpPr>
            <p:nvPr/>
          </p:nvSpPr>
          <p:spPr bwMode="auto">
            <a:xfrm rot="-9300634">
              <a:off x="2190" y="3977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AutoShape 40"/>
            <p:cNvSpPr>
              <a:spLocks noChangeArrowheads="1"/>
            </p:cNvSpPr>
            <p:nvPr/>
          </p:nvSpPr>
          <p:spPr bwMode="auto">
            <a:xfrm rot="-9300634">
              <a:off x="2202" y="4084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AutoShape 42"/>
            <p:cNvSpPr>
              <a:spLocks noChangeArrowheads="1"/>
            </p:cNvSpPr>
            <p:nvPr/>
          </p:nvSpPr>
          <p:spPr bwMode="auto">
            <a:xfrm rot="2498013">
              <a:off x="2621" y="2641"/>
              <a:ext cx="172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AutoShape 43"/>
            <p:cNvSpPr>
              <a:spLocks noChangeArrowheads="1"/>
            </p:cNvSpPr>
            <p:nvPr/>
          </p:nvSpPr>
          <p:spPr bwMode="auto">
            <a:xfrm rot="2498013">
              <a:off x="2726" y="2606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AutoShape 45"/>
            <p:cNvSpPr>
              <a:spLocks noChangeArrowheads="1"/>
            </p:cNvSpPr>
            <p:nvPr/>
          </p:nvSpPr>
          <p:spPr bwMode="auto">
            <a:xfrm rot="2554829">
              <a:off x="2966" y="2987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AutoShape 46"/>
            <p:cNvSpPr>
              <a:spLocks noChangeArrowheads="1"/>
            </p:cNvSpPr>
            <p:nvPr/>
          </p:nvSpPr>
          <p:spPr bwMode="auto">
            <a:xfrm rot="2554829">
              <a:off x="3072" y="2953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AutoShape 51"/>
            <p:cNvSpPr>
              <a:spLocks noChangeArrowheads="1"/>
            </p:cNvSpPr>
            <p:nvPr/>
          </p:nvSpPr>
          <p:spPr bwMode="auto">
            <a:xfrm rot="3499058">
              <a:off x="3079" y="3185"/>
              <a:ext cx="173" cy="172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AutoShape 52"/>
            <p:cNvSpPr>
              <a:spLocks noChangeArrowheads="1"/>
            </p:cNvSpPr>
            <p:nvPr/>
          </p:nvSpPr>
          <p:spPr bwMode="auto">
            <a:xfrm rot="3499058">
              <a:off x="3200" y="3168"/>
              <a:ext cx="77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Oval 53"/>
            <p:cNvSpPr>
              <a:spLocks noChangeArrowheads="1"/>
            </p:cNvSpPr>
            <p:nvPr/>
          </p:nvSpPr>
          <p:spPr bwMode="auto">
            <a:xfrm rot="1914836">
              <a:off x="1276" y="2614"/>
              <a:ext cx="2015" cy="1381"/>
            </a:xfrm>
            <a:prstGeom prst="ellipse">
              <a:avLst/>
            </a:prstGeom>
            <a:solidFill>
              <a:srgbClr val="FFEA18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3" name="AutoShape 54"/>
            <p:cNvSpPr>
              <a:spLocks noChangeArrowheads="1"/>
            </p:cNvSpPr>
            <p:nvPr/>
          </p:nvSpPr>
          <p:spPr bwMode="auto">
            <a:xfrm>
              <a:off x="2640" y="3111"/>
              <a:ext cx="76" cy="116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4" name="AutoShape 55"/>
            <p:cNvSpPr>
              <a:spLocks noChangeArrowheads="1"/>
            </p:cNvSpPr>
            <p:nvPr/>
          </p:nvSpPr>
          <p:spPr bwMode="auto">
            <a:xfrm>
              <a:off x="2524" y="3169"/>
              <a:ext cx="77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AutoShape 56"/>
            <p:cNvSpPr>
              <a:spLocks noChangeArrowheads="1"/>
            </p:cNvSpPr>
            <p:nvPr/>
          </p:nvSpPr>
          <p:spPr bwMode="auto">
            <a:xfrm rot="16200000" flipH="1">
              <a:off x="2083" y="3553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AutoShape 57"/>
            <p:cNvSpPr>
              <a:spLocks noChangeArrowheads="1"/>
            </p:cNvSpPr>
            <p:nvPr/>
          </p:nvSpPr>
          <p:spPr bwMode="auto">
            <a:xfrm rot="-5400000">
              <a:off x="2717" y="2919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AutoShape 58"/>
            <p:cNvSpPr>
              <a:spLocks noChangeArrowheads="1"/>
            </p:cNvSpPr>
            <p:nvPr/>
          </p:nvSpPr>
          <p:spPr bwMode="auto">
            <a:xfrm>
              <a:off x="2812" y="3399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AutoShape 59"/>
            <p:cNvSpPr>
              <a:spLocks noChangeArrowheads="1"/>
            </p:cNvSpPr>
            <p:nvPr/>
          </p:nvSpPr>
          <p:spPr bwMode="auto">
            <a:xfrm>
              <a:off x="2237" y="3745"/>
              <a:ext cx="76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AutoShape 60"/>
            <p:cNvSpPr>
              <a:spLocks noChangeArrowheads="1"/>
            </p:cNvSpPr>
            <p:nvPr/>
          </p:nvSpPr>
          <p:spPr bwMode="auto">
            <a:xfrm rot="16200000" flipV="1">
              <a:off x="2438" y="2967"/>
              <a:ext cx="58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Oval 61"/>
            <p:cNvSpPr>
              <a:spLocks noChangeArrowheads="1"/>
            </p:cNvSpPr>
            <p:nvPr/>
          </p:nvSpPr>
          <p:spPr bwMode="auto">
            <a:xfrm rot="-1199183">
              <a:off x="1546" y="2823"/>
              <a:ext cx="576" cy="450"/>
            </a:xfrm>
            <a:prstGeom prst="ellipse">
              <a:avLst/>
            </a:prstGeom>
            <a:solidFill>
              <a:srgbClr val="673713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AutoShape 62"/>
            <p:cNvSpPr>
              <a:spLocks noChangeArrowheads="1"/>
            </p:cNvSpPr>
            <p:nvPr/>
          </p:nvSpPr>
          <p:spPr bwMode="auto">
            <a:xfrm rot="16200000" flipH="1">
              <a:off x="2141" y="3265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2" name="AutoShape 63"/>
            <p:cNvSpPr>
              <a:spLocks noChangeArrowheads="1"/>
            </p:cNvSpPr>
            <p:nvPr/>
          </p:nvSpPr>
          <p:spPr bwMode="auto">
            <a:xfrm rot="16200000" flipH="1">
              <a:off x="2429" y="3610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3" name="AutoShape 64"/>
            <p:cNvSpPr>
              <a:spLocks noChangeArrowheads="1"/>
            </p:cNvSpPr>
            <p:nvPr/>
          </p:nvSpPr>
          <p:spPr bwMode="auto">
            <a:xfrm>
              <a:off x="2755" y="3745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AutoShape 65"/>
            <p:cNvSpPr>
              <a:spLocks noChangeArrowheads="1"/>
            </p:cNvSpPr>
            <p:nvPr/>
          </p:nvSpPr>
          <p:spPr bwMode="auto">
            <a:xfrm>
              <a:off x="2294" y="3284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AutoShape 66"/>
            <p:cNvSpPr>
              <a:spLocks noChangeArrowheads="1"/>
            </p:cNvSpPr>
            <p:nvPr/>
          </p:nvSpPr>
          <p:spPr bwMode="auto">
            <a:xfrm>
              <a:off x="1891" y="3514"/>
              <a:ext cx="77" cy="11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AutoShape 67"/>
            <p:cNvSpPr>
              <a:spLocks noChangeArrowheads="1"/>
            </p:cNvSpPr>
            <p:nvPr/>
          </p:nvSpPr>
          <p:spPr bwMode="auto">
            <a:xfrm rot="5400000">
              <a:off x="2659" y="3553"/>
              <a:ext cx="77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AutoShape 68"/>
            <p:cNvSpPr>
              <a:spLocks noChangeArrowheads="1"/>
            </p:cNvSpPr>
            <p:nvPr/>
          </p:nvSpPr>
          <p:spPr bwMode="auto">
            <a:xfrm flipV="1">
              <a:off x="2370" y="2823"/>
              <a:ext cx="77" cy="11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AutoShape 69"/>
            <p:cNvSpPr>
              <a:spLocks noChangeArrowheads="1"/>
            </p:cNvSpPr>
            <p:nvPr/>
          </p:nvSpPr>
          <p:spPr bwMode="auto">
            <a:xfrm flipV="1">
              <a:off x="2255" y="2766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9" name="AutoShape 70"/>
            <p:cNvSpPr>
              <a:spLocks noChangeArrowheads="1"/>
            </p:cNvSpPr>
            <p:nvPr/>
          </p:nvSpPr>
          <p:spPr bwMode="auto">
            <a:xfrm flipV="1">
              <a:off x="2197" y="2939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0" name="AutoShape 71"/>
            <p:cNvSpPr>
              <a:spLocks noChangeArrowheads="1"/>
            </p:cNvSpPr>
            <p:nvPr/>
          </p:nvSpPr>
          <p:spPr bwMode="auto">
            <a:xfrm flipV="1">
              <a:off x="2312" y="2939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1" name="Oval 76"/>
            <p:cNvSpPr>
              <a:spLocks noChangeArrowheads="1"/>
            </p:cNvSpPr>
            <p:nvPr/>
          </p:nvSpPr>
          <p:spPr bwMode="auto">
            <a:xfrm rot="2254818">
              <a:off x="1407" y="2627"/>
              <a:ext cx="230" cy="17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2" name="AutoShape 78"/>
            <p:cNvSpPr>
              <a:spLocks noChangeArrowheads="1"/>
            </p:cNvSpPr>
            <p:nvPr/>
          </p:nvSpPr>
          <p:spPr bwMode="auto">
            <a:xfrm rot="3499058">
              <a:off x="1652" y="3358"/>
              <a:ext cx="172" cy="173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3" name="AutoShape 79"/>
            <p:cNvSpPr>
              <a:spLocks noChangeArrowheads="1"/>
            </p:cNvSpPr>
            <p:nvPr/>
          </p:nvSpPr>
          <p:spPr bwMode="auto">
            <a:xfrm rot="3499058">
              <a:off x="2111" y="3072"/>
              <a:ext cx="173" cy="172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4" name="AutoShape 80"/>
            <p:cNvSpPr>
              <a:spLocks noChangeArrowheads="1"/>
            </p:cNvSpPr>
            <p:nvPr/>
          </p:nvSpPr>
          <p:spPr bwMode="auto">
            <a:xfrm rot="3499058">
              <a:off x="2458" y="3358"/>
              <a:ext cx="172" cy="173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5" name="AutoShape 81"/>
            <p:cNvSpPr>
              <a:spLocks noChangeArrowheads="1"/>
            </p:cNvSpPr>
            <p:nvPr/>
          </p:nvSpPr>
          <p:spPr bwMode="auto">
            <a:xfrm rot="3499058">
              <a:off x="2860" y="3589"/>
              <a:ext cx="173" cy="173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6" name="Freeform 83"/>
            <p:cNvSpPr>
              <a:spLocks/>
            </p:cNvSpPr>
            <p:nvPr/>
          </p:nvSpPr>
          <p:spPr bwMode="auto">
            <a:xfrm>
              <a:off x="1651" y="2898"/>
              <a:ext cx="197" cy="204"/>
            </a:xfrm>
            <a:custGeom>
              <a:avLst/>
              <a:gdLst>
                <a:gd name="T0" fmla="*/ 285 w 164"/>
                <a:gd name="T1" fmla="*/ 8 h 170"/>
                <a:gd name="T2" fmla="*/ 199 w 164"/>
                <a:gd name="T3" fmla="*/ 23 h 170"/>
                <a:gd name="T4" fmla="*/ 214 w 164"/>
                <a:gd name="T5" fmla="*/ 94 h 170"/>
                <a:gd name="T6" fmla="*/ 143 w 164"/>
                <a:gd name="T7" fmla="*/ 137 h 170"/>
                <a:gd name="T8" fmla="*/ 114 w 164"/>
                <a:gd name="T9" fmla="*/ 166 h 170"/>
                <a:gd name="T10" fmla="*/ 98 w 164"/>
                <a:gd name="T11" fmla="*/ 236 h 170"/>
                <a:gd name="T12" fmla="*/ 14 w 164"/>
                <a:gd name="T13" fmla="*/ 265 h 170"/>
                <a:gd name="T14" fmla="*/ 0 w 164"/>
                <a:gd name="T15" fmla="*/ 294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7" name="Freeform 84"/>
            <p:cNvSpPr>
              <a:spLocks/>
            </p:cNvSpPr>
            <p:nvPr/>
          </p:nvSpPr>
          <p:spPr bwMode="auto">
            <a:xfrm rot="15370908" flipV="1">
              <a:off x="1662" y="2928"/>
              <a:ext cx="196" cy="204"/>
            </a:xfrm>
            <a:custGeom>
              <a:avLst/>
              <a:gdLst>
                <a:gd name="T0" fmla="*/ 280 w 164"/>
                <a:gd name="T1" fmla="*/ 8 h 170"/>
                <a:gd name="T2" fmla="*/ 196 w 164"/>
                <a:gd name="T3" fmla="*/ 23 h 170"/>
                <a:gd name="T4" fmla="*/ 210 w 164"/>
                <a:gd name="T5" fmla="*/ 94 h 170"/>
                <a:gd name="T6" fmla="*/ 140 w 164"/>
                <a:gd name="T7" fmla="*/ 137 h 170"/>
                <a:gd name="T8" fmla="*/ 112 w 164"/>
                <a:gd name="T9" fmla="*/ 166 h 170"/>
                <a:gd name="T10" fmla="*/ 97 w 164"/>
                <a:gd name="T11" fmla="*/ 236 h 170"/>
                <a:gd name="T12" fmla="*/ 14 w 164"/>
                <a:gd name="T13" fmla="*/ 265 h 170"/>
                <a:gd name="T14" fmla="*/ 0 w 164"/>
                <a:gd name="T15" fmla="*/ 294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8" name="Freeform 85"/>
            <p:cNvSpPr>
              <a:spLocks/>
            </p:cNvSpPr>
            <p:nvPr/>
          </p:nvSpPr>
          <p:spPr bwMode="auto">
            <a:xfrm>
              <a:off x="1824" y="3013"/>
              <a:ext cx="196" cy="204"/>
            </a:xfrm>
            <a:custGeom>
              <a:avLst/>
              <a:gdLst>
                <a:gd name="T0" fmla="*/ 280 w 164"/>
                <a:gd name="T1" fmla="*/ 8 h 170"/>
                <a:gd name="T2" fmla="*/ 196 w 164"/>
                <a:gd name="T3" fmla="*/ 23 h 170"/>
                <a:gd name="T4" fmla="*/ 210 w 164"/>
                <a:gd name="T5" fmla="*/ 94 h 170"/>
                <a:gd name="T6" fmla="*/ 140 w 164"/>
                <a:gd name="T7" fmla="*/ 137 h 170"/>
                <a:gd name="T8" fmla="*/ 112 w 164"/>
                <a:gd name="T9" fmla="*/ 166 h 170"/>
                <a:gd name="T10" fmla="*/ 97 w 164"/>
                <a:gd name="T11" fmla="*/ 236 h 170"/>
                <a:gd name="T12" fmla="*/ 14 w 164"/>
                <a:gd name="T13" fmla="*/ 265 h 170"/>
                <a:gd name="T14" fmla="*/ 0 w 164"/>
                <a:gd name="T15" fmla="*/ 294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rgbClr val="FFEA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Oval 100"/>
            <p:cNvSpPr>
              <a:spLocks noChangeArrowheads="1"/>
            </p:cNvSpPr>
            <p:nvPr/>
          </p:nvSpPr>
          <p:spPr bwMode="auto">
            <a:xfrm rot="2254818">
              <a:off x="1891" y="2625"/>
              <a:ext cx="230" cy="17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0" name="Oval 101"/>
            <p:cNvSpPr>
              <a:spLocks noChangeArrowheads="1"/>
            </p:cNvSpPr>
            <p:nvPr/>
          </p:nvSpPr>
          <p:spPr bwMode="auto">
            <a:xfrm rot="2254818">
              <a:off x="2375" y="3789"/>
              <a:ext cx="230" cy="17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1" name="Oval 102"/>
            <p:cNvSpPr>
              <a:spLocks noChangeArrowheads="1"/>
            </p:cNvSpPr>
            <p:nvPr/>
          </p:nvSpPr>
          <p:spPr bwMode="auto">
            <a:xfrm rot="2254818">
              <a:off x="2759" y="3180"/>
              <a:ext cx="230" cy="17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2" name="Freeform 126"/>
            <p:cNvSpPr>
              <a:spLocks/>
            </p:cNvSpPr>
            <p:nvPr/>
          </p:nvSpPr>
          <p:spPr bwMode="auto">
            <a:xfrm>
              <a:off x="1958" y="2634"/>
              <a:ext cx="98" cy="143"/>
            </a:xfrm>
            <a:custGeom>
              <a:avLst/>
              <a:gdLst>
                <a:gd name="T0" fmla="*/ 5 w 126"/>
                <a:gd name="T1" fmla="*/ 0 h 177"/>
                <a:gd name="T2" fmla="*/ 16 w 126"/>
                <a:gd name="T3" fmla="*/ 45 h 177"/>
                <a:gd name="T4" fmla="*/ 32 w 126"/>
                <a:gd name="T5" fmla="*/ 83 h 177"/>
                <a:gd name="T6" fmla="*/ 45 w 126"/>
                <a:gd name="T7" fmla="*/ 94 h 177"/>
                <a:gd name="T8" fmla="*/ 47 w 126"/>
                <a:gd name="T9" fmla="*/ 68 h 177"/>
                <a:gd name="T10" fmla="*/ 39 w 126"/>
                <a:gd name="T11" fmla="*/ 40 h 177"/>
                <a:gd name="T12" fmla="*/ 25 w 126"/>
                <a:gd name="T13" fmla="*/ 31 h 177"/>
                <a:gd name="T14" fmla="*/ 18 w 126"/>
                <a:gd name="T15" fmla="*/ 5 h 177"/>
                <a:gd name="T16" fmla="*/ 5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3" name="Freeform 127"/>
            <p:cNvSpPr>
              <a:spLocks/>
            </p:cNvSpPr>
            <p:nvPr/>
          </p:nvSpPr>
          <p:spPr bwMode="auto">
            <a:xfrm>
              <a:off x="1474" y="2631"/>
              <a:ext cx="98" cy="143"/>
            </a:xfrm>
            <a:custGeom>
              <a:avLst/>
              <a:gdLst>
                <a:gd name="T0" fmla="*/ 5 w 126"/>
                <a:gd name="T1" fmla="*/ 0 h 177"/>
                <a:gd name="T2" fmla="*/ 16 w 126"/>
                <a:gd name="T3" fmla="*/ 45 h 177"/>
                <a:gd name="T4" fmla="*/ 32 w 126"/>
                <a:gd name="T5" fmla="*/ 83 h 177"/>
                <a:gd name="T6" fmla="*/ 45 w 126"/>
                <a:gd name="T7" fmla="*/ 94 h 177"/>
                <a:gd name="T8" fmla="*/ 47 w 126"/>
                <a:gd name="T9" fmla="*/ 68 h 177"/>
                <a:gd name="T10" fmla="*/ 39 w 126"/>
                <a:gd name="T11" fmla="*/ 40 h 177"/>
                <a:gd name="T12" fmla="*/ 25 w 126"/>
                <a:gd name="T13" fmla="*/ 31 h 177"/>
                <a:gd name="T14" fmla="*/ 18 w 126"/>
                <a:gd name="T15" fmla="*/ 5 h 177"/>
                <a:gd name="T16" fmla="*/ 5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4" name="Freeform 128"/>
            <p:cNvSpPr>
              <a:spLocks/>
            </p:cNvSpPr>
            <p:nvPr/>
          </p:nvSpPr>
          <p:spPr bwMode="auto">
            <a:xfrm>
              <a:off x="2825" y="3190"/>
              <a:ext cx="98" cy="143"/>
            </a:xfrm>
            <a:custGeom>
              <a:avLst/>
              <a:gdLst>
                <a:gd name="T0" fmla="*/ 5 w 126"/>
                <a:gd name="T1" fmla="*/ 0 h 177"/>
                <a:gd name="T2" fmla="*/ 16 w 126"/>
                <a:gd name="T3" fmla="*/ 45 h 177"/>
                <a:gd name="T4" fmla="*/ 32 w 126"/>
                <a:gd name="T5" fmla="*/ 83 h 177"/>
                <a:gd name="T6" fmla="*/ 45 w 126"/>
                <a:gd name="T7" fmla="*/ 94 h 177"/>
                <a:gd name="T8" fmla="*/ 47 w 126"/>
                <a:gd name="T9" fmla="*/ 68 h 177"/>
                <a:gd name="T10" fmla="*/ 39 w 126"/>
                <a:gd name="T11" fmla="*/ 40 h 177"/>
                <a:gd name="T12" fmla="*/ 25 w 126"/>
                <a:gd name="T13" fmla="*/ 31 h 177"/>
                <a:gd name="T14" fmla="*/ 18 w 126"/>
                <a:gd name="T15" fmla="*/ 5 h 177"/>
                <a:gd name="T16" fmla="*/ 5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5" name="Freeform 129"/>
            <p:cNvSpPr>
              <a:spLocks/>
            </p:cNvSpPr>
            <p:nvPr/>
          </p:nvSpPr>
          <p:spPr bwMode="auto">
            <a:xfrm>
              <a:off x="2432" y="3798"/>
              <a:ext cx="98" cy="143"/>
            </a:xfrm>
            <a:custGeom>
              <a:avLst/>
              <a:gdLst>
                <a:gd name="T0" fmla="*/ 5 w 126"/>
                <a:gd name="T1" fmla="*/ 0 h 177"/>
                <a:gd name="T2" fmla="*/ 16 w 126"/>
                <a:gd name="T3" fmla="*/ 45 h 177"/>
                <a:gd name="T4" fmla="*/ 32 w 126"/>
                <a:gd name="T5" fmla="*/ 83 h 177"/>
                <a:gd name="T6" fmla="*/ 45 w 126"/>
                <a:gd name="T7" fmla="*/ 94 h 177"/>
                <a:gd name="T8" fmla="*/ 47 w 126"/>
                <a:gd name="T9" fmla="*/ 68 h 177"/>
                <a:gd name="T10" fmla="*/ 39 w 126"/>
                <a:gd name="T11" fmla="*/ 40 h 177"/>
                <a:gd name="T12" fmla="*/ 25 w 126"/>
                <a:gd name="T13" fmla="*/ 31 h 177"/>
                <a:gd name="T14" fmla="*/ 18 w 126"/>
                <a:gd name="T15" fmla="*/ 5 h 177"/>
                <a:gd name="T16" fmla="*/ 5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-22225" y="5241925"/>
            <a:ext cx="1654175" cy="1527175"/>
            <a:chOff x="-22225" y="5241925"/>
            <a:chExt cx="1654175" cy="1527175"/>
          </a:xfrm>
        </p:grpSpPr>
        <p:grpSp>
          <p:nvGrpSpPr>
            <p:cNvPr id="31754" name="Group 132"/>
            <p:cNvGrpSpPr>
              <a:grpSpLocks/>
            </p:cNvGrpSpPr>
            <p:nvPr/>
          </p:nvGrpSpPr>
          <p:grpSpPr bwMode="auto">
            <a:xfrm>
              <a:off x="-22225" y="5241925"/>
              <a:ext cx="1654175" cy="1527175"/>
              <a:chOff x="-14" y="3302"/>
              <a:chExt cx="1042" cy="962"/>
            </a:xfrm>
          </p:grpSpPr>
          <p:sp>
            <p:nvSpPr>
              <p:cNvPr id="31759" name="Rectangle 120"/>
              <p:cNvSpPr>
                <a:spLocks noChangeArrowheads="1"/>
              </p:cNvSpPr>
              <p:nvPr/>
            </p:nvSpPr>
            <p:spPr bwMode="auto">
              <a:xfrm>
                <a:off x="32" y="3302"/>
                <a:ext cx="949" cy="96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Text Box 123"/>
              <p:cNvSpPr txBox="1">
                <a:spLocks noChangeArrowheads="1"/>
              </p:cNvSpPr>
              <p:nvPr/>
            </p:nvSpPr>
            <p:spPr bwMode="auto">
              <a:xfrm>
                <a:off x="-14" y="3308"/>
                <a:ext cx="104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3200">
                    <a:solidFill>
                      <a:srgbClr val="000000"/>
                    </a:solidFill>
                    <a:latin typeface="Rosewood Fill" charset="0"/>
                  </a:rPr>
                  <a:t>WANTED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761" name="Group 131"/>
              <p:cNvGrpSpPr>
                <a:grpSpLocks/>
              </p:cNvGrpSpPr>
              <p:nvPr/>
            </p:nvGrpSpPr>
            <p:grpSpPr bwMode="auto">
              <a:xfrm>
                <a:off x="212" y="3724"/>
                <a:ext cx="532" cy="398"/>
                <a:chOff x="212" y="3724"/>
                <a:chExt cx="532" cy="398"/>
              </a:xfrm>
            </p:grpSpPr>
            <p:sp>
              <p:nvSpPr>
                <p:cNvPr id="31762" name="Oval 116"/>
                <p:cNvSpPr>
                  <a:spLocks noChangeArrowheads="1"/>
                </p:cNvSpPr>
                <p:nvPr/>
              </p:nvSpPr>
              <p:spPr bwMode="auto">
                <a:xfrm rot="2254818">
                  <a:off x="212" y="3724"/>
                  <a:ext cx="532" cy="398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63" name="Freeform 130"/>
                <p:cNvSpPr>
                  <a:spLocks/>
                </p:cNvSpPr>
                <p:nvPr/>
              </p:nvSpPr>
              <p:spPr bwMode="auto">
                <a:xfrm>
                  <a:off x="348" y="3769"/>
                  <a:ext cx="271" cy="268"/>
                </a:xfrm>
                <a:custGeom>
                  <a:avLst/>
                  <a:gdLst>
                    <a:gd name="T0" fmla="*/ 101 w 126"/>
                    <a:gd name="T1" fmla="*/ 0 h 177"/>
                    <a:gd name="T2" fmla="*/ 338 w 126"/>
                    <a:gd name="T3" fmla="*/ 298 h 177"/>
                    <a:gd name="T4" fmla="*/ 675 w 126"/>
                    <a:gd name="T5" fmla="*/ 548 h 177"/>
                    <a:gd name="T6" fmla="*/ 953 w 126"/>
                    <a:gd name="T7" fmla="*/ 615 h 177"/>
                    <a:gd name="T8" fmla="*/ 1004 w 126"/>
                    <a:gd name="T9" fmla="*/ 447 h 177"/>
                    <a:gd name="T10" fmla="*/ 815 w 126"/>
                    <a:gd name="T11" fmla="*/ 268 h 177"/>
                    <a:gd name="T12" fmla="*/ 527 w 126"/>
                    <a:gd name="T13" fmla="*/ 201 h 177"/>
                    <a:gd name="T14" fmla="*/ 389 w 126"/>
                    <a:gd name="T15" fmla="*/ 35 h 177"/>
                    <a:gd name="T16" fmla="*/ 101 w 126"/>
                    <a:gd name="T17" fmla="*/ 0 h 1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6"/>
                    <a:gd name="T28" fmla="*/ 0 h 177"/>
                    <a:gd name="T29" fmla="*/ 126 w 126"/>
                    <a:gd name="T30" fmla="*/ 177 h 1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6" h="177">
                      <a:moveTo>
                        <a:pt x="10" y="0"/>
                      </a:moveTo>
                      <a:cubicBezTo>
                        <a:pt x="12" y="29"/>
                        <a:pt x="0" y="76"/>
                        <a:pt x="34" y="86"/>
                      </a:cubicBezTo>
                      <a:cubicBezTo>
                        <a:pt x="68" y="110"/>
                        <a:pt x="51" y="139"/>
                        <a:pt x="68" y="158"/>
                      </a:cubicBezTo>
                      <a:cubicBezTo>
                        <a:pt x="75" y="166"/>
                        <a:pt x="96" y="177"/>
                        <a:pt x="96" y="177"/>
                      </a:cubicBezTo>
                      <a:cubicBezTo>
                        <a:pt x="126" y="168"/>
                        <a:pt x="124" y="145"/>
                        <a:pt x="101" y="129"/>
                      </a:cubicBezTo>
                      <a:cubicBezTo>
                        <a:pt x="89" y="111"/>
                        <a:pt x="91" y="93"/>
                        <a:pt x="82" y="77"/>
                      </a:cubicBezTo>
                      <a:cubicBezTo>
                        <a:pt x="80" y="73"/>
                        <a:pt x="55" y="59"/>
                        <a:pt x="53" y="58"/>
                      </a:cubicBezTo>
                      <a:cubicBezTo>
                        <a:pt x="49" y="46"/>
                        <a:pt x="48" y="18"/>
                        <a:pt x="39" y="10"/>
                      </a:cubicBezTo>
                      <a:cubicBezTo>
                        <a:pt x="31" y="2"/>
                        <a:pt x="19" y="3"/>
                        <a:pt x="10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755" name="AutoShape 13"/>
            <p:cNvSpPr>
              <a:spLocks noChangeArrowheads="1"/>
            </p:cNvSpPr>
            <p:nvPr/>
          </p:nvSpPr>
          <p:spPr bwMode="auto">
            <a:xfrm rot="789218">
              <a:off x="1342421" y="5883926"/>
              <a:ext cx="122238" cy="18256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AutoShape 13"/>
            <p:cNvSpPr>
              <a:spLocks noChangeArrowheads="1"/>
            </p:cNvSpPr>
            <p:nvPr/>
          </p:nvSpPr>
          <p:spPr bwMode="auto">
            <a:xfrm rot="20810782" flipH="1">
              <a:off x="1301885" y="6356776"/>
              <a:ext cx="122238" cy="18256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AutoShape 13"/>
            <p:cNvSpPr>
              <a:spLocks noChangeArrowheads="1"/>
            </p:cNvSpPr>
            <p:nvPr/>
          </p:nvSpPr>
          <p:spPr bwMode="auto">
            <a:xfrm rot="789218">
              <a:off x="220954" y="6437836"/>
              <a:ext cx="122238" cy="18256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AutoShape 13"/>
            <p:cNvSpPr>
              <a:spLocks noChangeArrowheads="1"/>
            </p:cNvSpPr>
            <p:nvPr/>
          </p:nvSpPr>
          <p:spPr bwMode="auto">
            <a:xfrm rot="20810782" flipH="1">
              <a:off x="166906" y="5856907"/>
              <a:ext cx="122238" cy="18256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9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9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 bldLvl="5" autoUpdateAnimBg="0"/>
      <p:bldP spid="459853" grpId="0" animBg="1" autoUpdateAnimBg="0"/>
      <p:bldP spid="459867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985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T cells</a:t>
            </a:r>
          </a:p>
        </p:txBody>
      </p:sp>
      <p:sp>
        <p:nvSpPr>
          <p:cNvPr id="424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Attack, learn &amp; remember pathogens hiding in infected cells</a:t>
            </a:r>
          </a:p>
          <a:p>
            <a:pPr lvl="1" indent="-287338" eaLnBrk="1" hangingPunct="1">
              <a:lnSpc>
                <a:spcPct val="90000"/>
              </a:lnSpc>
            </a:pPr>
            <a:r>
              <a:rPr lang="en-US" sz="2400" smtClean="0"/>
              <a:t>recognize </a:t>
            </a:r>
            <a:r>
              <a:rPr lang="en-US" sz="2400" u="sng" smtClean="0">
                <a:solidFill>
                  <a:srgbClr val="CC0000"/>
                </a:solidFill>
              </a:rPr>
              <a:t>antigen fragments</a:t>
            </a:r>
            <a:endParaRPr lang="en-US" sz="2400" smtClean="0"/>
          </a:p>
          <a:p>
            <a:pPr lvl="1" indent="-287338" eaLnBrk="1" hangingPunct="1">
              <a:lnSpc>
                <a:spcPct val="90000"/>
              </a:lnSpc>
            </a:pPr>
            <a:r>
              <a:rPr lang="en-US" sz="2400" smtClean="0"/>
              <a:t>also defend against “non-self” body cells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cancer &amp; transplant cells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Types of T cells</a:t>
            </a:r>
          </a:p>
          <a:p>
            <a:pPr lvl="1" indent="-287338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helper T cells</a:t>
            </a:r>
            <a:endParaRPr lang="en-US" sz="240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alerts rest of immune system</a:t>
            </a:r>
          </a:p>
          <a:p>
            <a:pPr lvl="1" indent="-287338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killer (cytotoxic) T cells</a:t>
            </a:r>
            <a:r>
              <a:rPr lang="en-US" sz="2400" smtClean="0"/>
              <a:t>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attack infected body cells</a:t>
            </a:r>
          </a:p>
          <a:p>
            <a:pPr lvl="1" indent="-287338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memory T cells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long term immunity</a:t>
            </a:r>
            <a:endParaRPr lang="en-US" sz="2000" u="sng" smtClean="0">
              <a:solidFill>
                <a:srgbClr val="CC0000"/>
              </a:solidFill>
            </a:endParaRPr>
          </a:p>
        </p:txBody>
      </p:sp>
      <p:pic>
        <p:nvPicPr>
          <p:cNvPr id="32772" name="Picture 4" descr="1-2-5-3-5-2-2-0-0-0-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7713" y="3235325"/>
            <a:ext cx="3259137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721350" y="6470650"/>
            <a:ext cx="343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</a:rPr>
              <a:t>T cell attacking cancer cell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Lymph system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b="3458"/>
          <a:stretch>
            <a:fillRect/>
          </a:stretch>
        </p:blipFill>
        <p:spPr bwMode="auto">
          <a:xfrm>
            <a:off x="457200" y="1373188"/>
            <a:ext cx="83058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419600" y="441325"/>
            <a:ext cx="4648200" cy="7016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l"/>
            <a:r>
              <a:rPr lang="en-US" sz="2000" b="1">
                <a:solidFill>
                  <a:srgbClr val="0F116A"/>
                </a:solidFill>
              </a:rPr>
              <a:t>Production &amp; transport of leukocytes</a:t>
            </a:r>
          </a:p>
          <a:p>
            <a:pPr algn="l"/>
            <a:r>
              <a:rPr lang="en-US" sz="2000" b="1">
                <a:solidFill>
                  <a:srgbClr val="0F116A"/>
                </a:solidFill>
              </a:rPr>
              <a:t>Traps foreign invaders</a:t>
            </a:r>
            <a:r>
              <a:rPr lang="en-US" b="1">
                <a:solidFill>
                  <a:srgbClr val="0F116A"/>
                </a:solidFill>
              </a:rPr>
              <a:t> </a:t>
            </a:r>
          </a:p>
        </p:txBody>
      </p:sp>
      <p:sp>
        <p:nvSpPr>
          <p:cNvPr id="388103" name="AutoShape 7"/>
          <p:cNvSpPr>
            <a:spLocks noChangeArrowheads="1"/>
          </p:cNvSpPr>
          <p:nvPr/>
        </p:nvSpPr>
        <p:spPr bwMode="auto">
          <a:xfrm>
            <a:off x="2044700" y="2590800"/>
            <a:ext cx="1117600" cy="2587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8"/>
          <p:cNvSpPr>
            <a:spLocks noChangeArrowheads="1"/>
          </p:cNvSpPr>
          <p:nvPr/>
        </p:nvSpPr>
        <p:spPr bwMode="auto">
          <a:xfrm>
            <a:off x="4144963" y="6489700"/>
            <a:ext cx="1549400" cy="3397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lymph node</a:t>
            </a: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5943600" y="32766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>
            <a:off x="5837238" y="3389313"/>
            <a:ext cx="3232150" cy="5746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 algn="l"/>
            <a:r>
              <a:rPr lang="en-US" sz="2000" b="1">
                <a:solidFill>
                  <a:srgbClr val="0F116A"/>
                </a:solidFill>
              </a:rPr>
              <a:t>lymph vessels</a:t>
            </a:r>
          </a:p>
          <a:p>
            <a:pPr algn="l"/>
            <a:r>
              <a:rPr lang="en-US" sz="1400" b="1">
                <a:solidFill>
                  <a:srgbClr val="0F116A"/>
                </a:solidFill>
              </a:rPr>
              <a:t>(intertwined amongst blood vessels)</a:t>
            </a:r>
            <a:endParaRPr lang="en-US" sz="20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91"/>
          <p:cNvSpPr>
            <a:spLocks noChangeArrowheads="1"/>
          </p:cNvSpPr>
          <p:nvPr/>
        </p:nvSpPr>
        <p:spPr bwMode="auto">
          <a:xfrm>
            <a:off x="0" y="6172200"/>
            <a:ext cx="2133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81"/>
          <p:cNvSpPr>
            <a:spLocks noChangeArrowheads="1"/>
          </p:cNvSpPr>
          <p:nvPr/>
        </p:nvSpPr>
        <p:spPr bwMode="auto">
          <a:xfrm>
            <a:off x="7010400" y="6172200"/>
            <a:ext cx="2133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 cell response</a:t>
            </a:r>
          </a:p>
        </p:txBody>
      </p:sp>
      <p:sp>
        <p:nvSpPr>
          <p:cNvPr id="461041" name="AutoShape 241"/>
          <p:cNvSpPr>
            <a:spLocks noChangeArrowheads="1"/>
          </p:cNvSpPr>
          <p:nvPr/>
        </p:nvSpPr>
        <p:spPr bwMode="auto">
          <a:xfrm>
            <a:off x="3505200" y="3581400"/>
            <a:ext cx="12954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428221380 h 21600"/>
              <a:gd name="T4" fmla="*/ 2147483647 w 21600"/>
              <a:gd name="T5" fmla="*/ 856443212 h 21600"/>
              <a:gd name="T6" fmla="*/ 2147483647 w 21600"/>
              <a:gd name="T7" fmla="*/ 42822138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66" name="AutoShape 266"/>
          <p:cNvSpPr>
            <a:spLocks noChangeArrowheads="1"/>
          </p:cNvSpPr>
          <p:nvPr/>
        </p:nvSpPr>
        <p:spPr bwMode="auto">
          <a:xfrm rot="-1800000">
            <a:off x="5867400" y="2590800"/>
            <a:ext cx="12954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428221380 h 21600"/>
              <a:gd name="T4" fmla="*/ 2147483647 w 21600"/>
              <a:gd name="T5" fmla="*/ 856443212 h 21600"/>
              <a:gd name="T6" fmla="*/ 2147483647 w 21600"/>
              <a:gd name="T7" fmla="*/ 42822138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79" name="AutoShape 279"/>
          <p:cNvSpPr>
            <a:spLocks noChangeArrowheads="1"/>
          </p:cNvSpPr>
          <p:nvPr/>
        </p:nvSpPr>
        <p:spPr bwMode="auto">
          <a:xfrm rot="1775713">
            <a:off x="5865813" y="4648200"/>
            <a:ext cx="12954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428221380 h 21600"/>
              <a:gd name="T4" fmla="*/ 2147483647 w 21600"/>
              <a:gd name="T5" fmla="*/ 856443212 h 21600"/>
              <a:gd name="T6" fmla="*/ 2147483647 w 21600"/>
              <a:gd name="T7" fmla="*/ 42822138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86"/>
          <p:cNvGrpSpPr>
            <a:grpSpLocks/>
          </p:cNvGrpSpPr>
          <p:nvPr/>
        </p:nvGrpSpPr>
        <p:grpSpPr bwMode="auto">
          <a:xfrm>
            <a:off x="6477000" y="3733800"/>
            <a:ext cx="2667000" cy="3124200"/>
            <a:chOff x="4080" y="2352"/>
            <a:chExt cx="1680" cy="1968"/>
          </a:xfrm>
        </p:grpSpPr>
        <p:sp>
          <p:nvSpPr>
            <p:cNvPr id="34142" name="Rectangle 281"/>
            <p:cNvSpPr>
              <a:spLocks noChangeArrowheads="1"/>
            </p:cNvSpPr>
            <p:nvPr/>
          </p:nvSpPr>
          <p:spPr bwMode="auto">
            <a:xfrm>
              <a:off x="4704" y="2352"/>
              <a:ext cx="996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stimulate</a:t>
              </a:r>
              <a:br>
                <a:rPr lang="en-US" sz="2200" b="1" u="sng">
                  <a:solidFill>
                    <a:srgbClr val="CC0000"/>
                  </a:solidFill>
                </a:rPr>
              </a:br>
              <a:r>
                <a:rPr lang="en-US" sz="2200" b="1" u="sng">
                  <a:solidFill>
                    <a:srgbClr val="CC0000"/>
                  </a:solidFill>
                </a:rPr>
                <a:t>B cells &amp;</a:t>
              </a:r>
              <a:br>
                <a:rPr lang="en-US" sz="2200" b="1" u="sng">
                  <a:solidFill>
                    <a:srgbClr val="CC0000"/>
                  </a:solidFill>
                </a:rPr>
              </a:br>
              <a:r>
                <a:rPr lang="en-US" sz="2200" b="1" u="sng">
                  <a:solidFill>
                    <a:srgbClr val="CC0000"/>
                  </a:solidFill>
                </a:rPr>
                <a:t>antibodies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grpSp>
          <p:nvGrpSpPr>
            <p:cNvPr id="34143" name="Group 382"/>
            <p:cNvGrpSpPr>
              <a:grpSpLocks/>
            </p:cNvGrpSpPr>
            <p:nvPr/>
          </p:nvGrpSpPr>
          <p:grpSpPr bwMode="auto">
            <a:xfrm>
              <a:off x="4080" y="2928"/>
              <a:ext cx="1680" cy="1392"/>
              <a:chOff x="4080" y="2928"/>
              <a:chExt cx="1680" cy="1392"/>
            </a:xfrm>
          </p:grpSpPr>
          <p:grpSp>
            <p:nvGrpSpPr>
              <p:cNvPr id="34144" name="Group 304"/>
              <p:cNvGrpSpPr>
                <a:grpSpLocks/>
              </p:cNvGrpSpPr>
              <p:nvPr/>
            </p:nvGrpSpPr>
            <p:grpSpPr bwMode="auto">
              <a:xfrm>
                <a:off x="4896" y="2928"/>
                <a:ext cx="720" cy="768"/>
                <a:chOff x="4656" y="240"/>
                <a:chExt cx="720" cy="768"/>
              </a:xfrm>
            </p:grpSpPr>
            <p:sp>
              <p:nvSpPr>
                <p:cNvPr id="34178" name="Rectangle 305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79" name="Rectangle 306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80" name="Rectangle 307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81" name="Rectangle 308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82" name="Rectangle 309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83" name="Rectangle 310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84" name="Rectangle 31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85" name="Rectangle 312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86" name="Oval 313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87" name="Oval 314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145" name="Group 337"/>
              <p:cNvGrpSpPr>
                <a:grpSpLocks/>
              </p:cNvGrpSpPr>
              <p:nvPr/>
            </p:nvGrpSpPr>
            <p:grpSpPr bwMode="auto">
              <a:xfrm>
                <a:off x="5040" y="3552"/>
                <a:ext cx="720" cy="768"/>
                <a:chOff x="4656" y="240"/>
                <a:chExt cx="720" cy="768"/>
              </a:xfrm>
            </p:grpSpPr>
            <p:sp>
              <p:nvSpPr>
                <p:cNvPr id="34168" name="Rectangle 338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69" name="Rectangle 339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70" name="Rectangle 340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71" name="Rectangle 341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72" name="Rectangle 342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73" name="Rectangle 343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74" name="Rectangle 34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75" name="Rectangle 345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76" name="Oval 346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77" name="Oval 347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146" name="Group 348"/>
              <p:cNvGrpSpPr>
                <a:grpSpLocks/>
              </p:cNvGrpSpPr>
              <p:nvPr/>
            </p:nvGrpSpPr>
            <p:grpSpPr bwMode="auto">
              <a:xfrm>
                <a:off x="4464" y="3552"/>
                <a:ext cx="720" cy="768"/>
                <a:chOff x="4656" y="240"/>
                <a:chExt cx="720" cy="768"/>
              </a:xfrm>
            </p:grpSpPr>
            <p:sp>
              <p:nvSpPr>
                <p:cNvPr id="34158" name="Rectangle 349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59" name="Rectangle 350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60" name="Rectangle 351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61" name="Rectangle 352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62" name="Rectangle 353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63" name="Rectangle 354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64" name="Rectangle 35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65" name="Rectangle 356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66" name="Oval 357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67" name="Oval 358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147" name="Group 359"/>
              <p:cNvGrpSpPr>
                <a:grpSpLocks/>
              </p:cNvGrpSpPr>
              <p:nvPr/>
            </p:nvGrpSpPr>
            <p:grpSpPr bwMode="auto">
              <a:xfrm>
                <a:off x="4080" y="3168"/>
                <a:ext cx="720" cy="768"/>
                <a:chOff x="4656" y="240"/>
                <a:chExt cx="720" cy="768"/>
              </a:xfrm>
            </p:grpSpPr>
            <p:sp>
              <p:nvSpPr>
                <p:cNvPr id="34148" name="Rectangle 360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49" name="Rectangle 361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50" name="Rectangle 362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51" name="Rectangle 363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52" name="Rectangle 364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53" name="Rectangle 365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54" name="Rectangle 366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55" name="Rectangle 367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4156" name="Oval 368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57" name="Oval 369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83"/>
          <p:cNvGrpSpPr>
            <a:grpSpLocks/>
          </p:cNvGrpSpPr>
          <p:nvPr/>
        </p:nvGrpSpPr>
        <p:grpSpPr bwMode="auto">
          <a:xfrm>
            <a:off x="5181600" y="5638800"/>
            <a:ext cx="1828800" cy="1219200"/>
            <a:chOff x="3264" y="3552"/>
            <a:chExt cx="1152" cy="768"/>
          </a:xfrm>
        </p:grpSpPr>
        <p:sp>
          <p:nvSpPr>
            <p:cNvPr id="34134" name="Rectangle 371"/>
            <p:cNvSpPr>
              <a:spLocks noChangeArrowheads="1"/>
            </p:cNvSpPr>
            <p:nvPr/>
          </p:nvSpPr>
          <p:spPr bwMode="auto">
            <a:xfrm rot="-8100000">
              <a:off x="4150" y="405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4135" name="Rectangle 372"/>
            <p:cNvSpPr>
              <a:spLocks noChangeArrowheads="1"/>
            </p:cNvSpPr>
            <p:nvPr/>
          </p:nvSpPr>
          <p:spPr bwMode="auto">
            <a:xfrm rot="2700000">
              <a:off x="4006" y="39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4136" name="Rectangle 373"/>
            <p:cNvSpPr>
              <a:spLocks noChangeArrowheads="1"/>
            </p:cNvSpPr>
            <p:nvPr/>
          </p:nvSpPr>
          <p:spPr bwMode="auto">
            <a:xfrm rot="8100000">
              <a:off x="3552" y="403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4137" name="Rectangle 374"/>
            <p:cNvSpPr>
              <a:spLocks noChangeArrowheads="1"/>
            </p:cNvSpPr>
            <p:nvPr/>
          </p:nvSpPr>
          <p:spPr bwMode="auto">
            <a:xfrm rot="-2700000">
              <a:off x="3264" y="403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4138" name="Rectangle 375"/>
            <p:cNvSpPr>
              <a:spLocks noChangeArrowheads="1"/>
            </p:cNvSpPr>
            <p:nvPr/>
          </p:nvSpPr>
          <p:spPr bwMode="auto">
            <a:xfrm>
              <a:off x="3504" y="38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4139" name="Rectangle 376"/>
            <p:cNvSpPr>
              <a:spLocks noChangeArrowheads="1"/>
            </p:cNvSpPr>
            <p:nvPr/>
          </p:nvSpPr>
          <p:spPr bwMode="auto">
            <a:xfrm flipV="1">
              <a:off x="3648" y="355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4140" name="Rectangle 377"/>
            <p:cNvSpPr>
              <a:spLocks noChangeArrowheads="1"/>
            </p:cNvSpPr>
            <p:nvPr/>
          </p:nvSpPr>
          <p:spPr bwMode="auto">
            <a:xfrm rot="5400000" flipV="1">
              <a:off x="3718" y="39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4141" name="Rectangle 378"/>
            <p:cNvSpPr>
              <a:spLocks noChangeArrowheads="1"/>
            </p:cNvSpPr>
            <p:nvPr/>
          </p:nvSpPr>
          <p:spPr bwMode="auto">
            <a:xfrm rot="-5400000" flipH="1" flipV="1">
              <a:off x="3814" y="367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Group 389"/>
          <p:cNvGrpSpPr>
            <a:grpSpLocks/>
          </p:cNvGrpSpPr>
          <p:nvPr/>
        </p:nvGrpSpPr>
        <p:grpSpPr bwMode="auto">
          <a:xfrm>
            <a:off x="7007225" y="1066800"/>
            <a:ext cx="2070100" cy="2076450"/>
            <a:chOff x="4414" y="672"/>
            <a:chExt cx="1304" cy="1308"/>
          </a:xfrm>
        </p:grpSpPr>
        <p:grpSp>
          <p:nvGrpSpPr>
            <p:cNvPr id="34126" name="Group 388"/>
            <p:cNvGrpSpPr>
              <a:grpSpLocks/>
            </p:cNvGrpSpPr>
            <p:nvPr/>
          </p:nvGrpSpPr>
          <p:grpSpPr bwMode="auto">
            <a:xfrm>
              <a:off x="4414" y="672"/>
              <a:ext cx="1010" cy="861"/>
              <a:chOff x="4414" y="672"/>
              <a:chExt cx="1010" cy="861"/>
            </a:xfrm>
          </p:grpSpPr>
          <p:sp>
            <p:nvSpPr>
              <p:cNvPr id="34128" name="AutoShape 278"/>
              <p:cNvSpPr>
                <a:spLocks noChangeArrowheads="1"/>
              </p:cNvSpPr>
              <p:nvPr/>
            </p:nvSpPr>
            <p:spPr bwMode="auto">
              <a:xfrm rot="-4367175">
                <a:off x="4920" y="792"/>
                <a:ext cx="336" cy="96"/>
              </a:xfrm>
              <a:prstGeom prst="homePlate">
                <a:avLst>
                  <a:gd name="adj" fmla="val 8750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9" name="AutoShape 277"/>
              <p:cNvSpPr>
                <a:spLocks noChangeArrowheads="1"/>
              </p:cNvSpPr>
              <p:nvPr/>
            </p:nvSpPr>
            <p:spPr bwMode="auto">
              <a:xfrm rot="-1896273">
                <a:off x="5040" y="912"/>
                <a:ext cx="336" cy="96"/>
              </a:xfrm>
              <a:prstGeom prst="homePlate">
                <a:avLst>
                  <a:gd name="adj" fmla="val 8750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30" name="AutoShape 276"/>
              <p:cNvSpPr>
                <a:spLocks noChangeArrowheads="1"/>
              </p:cNvSpPr>
              <p:nvPr/>
            </p:nvSpPr>
            <p:spPr bwMode="auto">
              <a:xfrm>
                <a:off x="5088" y="1104"/>
                <a:ext cx="336" cy="96"/>
              </a:xfrm>
              <a:prstGeom prst="homePlate">
                <a:avLst>
                  <a:gd name="adj" fmla="val 8750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131" name="Group 387"/>
              <p:cNvGrpSpPr>
                <a:grpSpLocks/>
              </p:cNvGrpSpPr>
              <p:nvPr/>
            </p:nvGrpSpPr>
            <p:grpSpPr bwMode="auto">
              <a:xfrm>
                <a:off x="4414" y="864"/>
                <a:ext cx="855" cy="669"/>
                <a:chOff x="4414" y="864"/>
                <a:chExt cx="855" cy="669"/>
              </a:xfrm>
            </p:grpSpPr>
            <p:sp>
              <p:nvSpPr>
                <p:cNvPr id="34132" name="Oval 272"/>
                <p:cNvSpPr>
                  <a:spLocks noChangeArrowheads="1"/>
                </p:cNvSpPr>
                <p:nvPr/>
              </p:nvSpPr>
              <p:spPr bwMode="auto">
                <a:xfrm rot="9600817">
                  <a:off x="4414" y="864"/>
                  <a:ext cx="855" cy="669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33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4553" y="1008"/>
                  <a:ext cx="566" cy="3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</a:rPr>
                    <a:t>killer</a:t>
                  </a:r>
                  <a:br>
                    <a:rPr lang="en-US" sz="2200" b="1">
                      <a:solidFill>
                        <a:schemeClr val="bg1"/>
                      </a:solidFill>
                    </a:rPr>
                  </a:br>
                  <a:r>
                    <a:rPr lang="en-US" sz="2200" b="1">
                      <a:solidFill>
                        <a:schemeClr val="bg1"/>
                      </a:solidFill>
                    </a:rPr>
                    <a:t>T cell</a:t>
                  </a:r>
                  <a:endParaRPr lang="en-US" sz="2200" b="1">
                    <a:solidFill>
                      <a:srgbClr val="0F116A"/>
                    </a:solidFill>
                  </a:endParaRPr>
                </a:p>
              </p:txBody>
            </p:sp>
          </p:grpSp>
        </p:grpSp>
        <p:sp>
          <p:nvSpPr>
            <p:cNvPr id="34127" name="Rectangle 385"/>
            <p:cNvSpPr>
              <a:spLocks noChangeArrowheads="1"/>
            </p:cNvSpPr>
            <p:nvPr/>
          </p:nvSpPr>
          <p:spPr bwMode="auto">
            <a:xfrm>
              <a:off x="4594" y="1584"/>
              <a:ext cx="112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activate</a:t>
              </a:r>
              <a:br>
                <a:rPr lang="en-US" sz="2200" b="1" u="sng">
                  <a:solidFill>
                    <a:srgbClr val="CC0000"/>
                  </a:solidFill>
                </a:rPr>
              </a:br>
              <a:r>
                <a:rPr lang="en-US" sz="2200" b="1" u="sng">
                  <a:solidFill>
                    <a:srgbClr val="CC0000"/>
                  </a:solidFill>
                </a:rPr>
                <a:t>killer T cells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61190" name="Text Box 390"/>
          <p:cNvSpPr txBox="1">
            <a:spLocks noChangeArrowheads="1"/>
          </p:cNvSpPr>
          <p:nvPr/>
        </p:nvSpPr>
        <p:spPr bwMode="auto">
          <a:xfrm>
            <a:off x="269875" y="3987800"/>
            <a:ext cx="4889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b="1">
                <a:solidFill>
                  <a:srgbClr val="0F116A"/>
                </a:solidFill>
              </a:rPr>
              <a:t>or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61193" name="Rectangle 393"/>
          <p:cNvSpPr>
            <a:spLocks noChangeArrowheads="1"/>
          </p:cNvSpPr>
          <p:nvPr/>
        </p:nvSpPr>
        <p:spPr bwMode="auto">
          <a:xfrm>
            <a:off x="2971800" y="33528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interleukin 1</a:t>
            </a:r>
          </a:p>
        </p:txBody>
      </p:sp>
      <p:sp>
        <p:nvSpPr>
          <p:cNvPr id="461194" name="Rectangle 394"/>
          <p:cNvSpPr>
            <a:spLocks noChangeArrowheads="1"/>
          </p:cNvSpPr>
          <p:nvPr/>
        </p:nvSpPr>
        <p:spPr bwMode="auto">
          <a:xfrm rot="1750064">
            <a:off x="5943600" y="44196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interleukin 2</a:t>
            </a:r>
          </a:p>
        </p:txBody>
      </p:sp>
      <p:sp>
        <p:nvSpPr>
          <p:cNvPr id="461195" name="Rectangle 395"/>
          <p:cNvSpPr>
            <a:spLocks noChangeArrowheads="1"/>
          </p:cNvSpPr>
          <p:nvPr/>
        </p:nvSpPr>
        <p:spPr bwMode="auto">
          <a:xfrm rot="-1771631">
            <a:off x="5638800" y="22860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interleukin 2</a:t>
            </a:r>
          </a:p>
        </p:txBody>
      </p:sp>
      <p:grpSp>
        <p:nvGrpSpPr>
          <p:cNvPr id="12" name="Group 421"/>
          <p:cNvGrpSpPr>
            <a:grpSpLocks/>
          </p:cNvGrpSpPr>
          <p:nvPr/>
        </p:nvGrpSpPr>
        <p:grpSpPr bwMode="auto">
          <a:xfrm>
            <a:off x="2854325" y="2314575"/>
            <a:ext cx="1212850" cy="893763"/>
            <a:chOff x="4723" y="2985"/>
            <a:chExt cx="764" cy="563"/>
          </a:xfrm>
        </p:grpSpPr>
        <p:grpSp>
          <p:nvGrpSpPr>
            <p:cNvPr id="34122" name="Group 422"/>
            <p:cNvGrpSpPr>
              <a:grpSpLocks/>
            </p:cNvGrpSpPr>
            <p:nvPr/>
          </p:nvGrpSpPr>
          <p:grpSpPr bwMode="auto">
            <a:xfrm flipH="1">
              <a:off x="4723" y="2985"/>
              <a:ext cx="764" cy="563"/>
              <a:chOff x="4723" y="2985"/>
              <a:chExt cx="764" cy="563"/>
            </a:xfrm>
          </p:grpSpPr>
          <p:sp>
            <p:nvSpPr>
              <p:cNvPr id="34124" name="Freeform 423"/>
              <p:cNvSpPr>
                <a:spLocks/>
              </p:cNvSpPr>
              <p:nvPr/>
            </p:nvSpPr>
            <p:spPr bwMode="auto">
              <a:xfrm rot="1593904">
                <a:off x="5353" y="3370"/>
                <a:ext cx="134" cy="122"/>
              </a:xfrm>
              <a:custGeom>
                <a:avLst/>
                <a:gdLst>
                  <a:gd name="T0" fmla="*/ 129 w 134"/>
                  <a:gd name="T1" fmla="*/ 0 h 134"/>
                  <a:gd name="T2" fmla="*/ 0 w 134"/>
                  <a:gd name="T3" fmla="*/ 65 h 134"/>
                  <a:gd name="T4" fmla="*/ 134 w 134"/>
                  <a:gd name="T5" fmla="*/ 101 h 13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134"/>
                  <a:gd name="T11" fmla="*/ 134 w 134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134">
                    <a:moveTo>
                      <a:pt x="129" y="0"/>
                    </a:moveTo>
                    <a:lnTo>
                      <a:pt x="0" y="86"/>
                    </a:lnTo>
                    <a:lnTo>
                      <a:pt x="134" y="134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5" name="Oval 424"/>
              <p:cNvSpPr>
                <a:spLocks noChangeArrowheads="1"/>
              </p:cNvSpPr>
              <p:nvPr/>
            </p:nvSpPr>
            <p:spPr bwMode="auto">
              <a:xfrm rot="1199183" flipH="1">
                <a:off x="4723" y="2985"/>
                <a:ext cx="720" cy="563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23" name="Rectangle 425"/>
            <p:cNvSpPr>
              <a:spLocks noChangeArrowheads="1"/>
            </p:cNvSpPr>
            <p:nvPr/>
          </p:nvSpPr>
          <p:spPr bwMode="auto">
            <a:xfrm flipH="1">
              <a:off x="4830" y="3033"/>
              <a:ext cx="5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helper</a:t>
              </a:r>
              <a:br>
                <a:rPr lang="en-US" sz="2000" b="1">
                  <a:solidFill>
                    <a:schemeClr val="bg1"/>
                  </a:solidFill>
                </a:rPr>
              </a:br>
              <a:r>
                <a:rPr lang="en-US" sz="2000" b="1">
                  <a:solidFill>
                    <a:schemeClr val="bg1"/>
                  </a:solidFill>
                </a:rPr>
                <a:t>T cell</a:t>
              </a:r>
              <a:endParaRPr lang="en-US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426"/>
          <p:cNvGrpSpPr>
            <a:grpSpLocks/>
          </p:cNvGrpSpPr>
          <p:nvPr/>
        </p:nvGrpSpPr>
        <p:grpSpPr bwMode="auto">
          <a:xfrm>
            <a:off x="3255963" y="5257800"/>
            <a:ext cx="1212850" cy="893763"/>
            <a:chOff x="4723" y="2985"/>
            <a:chExt cx="764" cy="563"/>
          </a:xfrm>
        </p:grpSpPr>
        <p:grpSp>
          <p:nvGrpSpPr>
            <p:cNvPr id="34118" name="Group 427"/>
            <p:cNvGrpSpPr>
              <a:grpSpLocks/>
            </p:cNvGrpSpPr>
            <p:nvPr/>
          </p:nvGrpSpPr>
          <p:grpSpPr bwMode="auto">
            <a:xfrm flipH="1">
              <a:off x="4723" y="2985"/>
              <a:ext cx="764" cy="563"/>
              <a:chOff x="4723" y="2985"/>
              <a:chExt cx="764" cy="563"/>
            </a:xfrm>
          </p:grpSpPr>
          <p:sp>
            <p:nvSpPr>
              <p:cNvPr id="34120" name="Freeform 428"/>
              <p:cNvSpPr>
                <a:spLocks/>
              </p:cNvSpPr>
              <p:nvPr/>
            </p:nvSpPr>
            <p:spPr bwMode="auto">
              <a:xfrm rot="1593904">
                <a:off x="5353" y="3370"/>
                <a:ext cx="134" cy="122"/>
              </a:xfrm>
              <a:custGeom>
                <a:avLst/>
                <a:gdLst>
                  <a:gd name="T0" fmla="*/ 129 w 134"/>
                  <a:gd name="T1" fmla="*/ 0 h 134"/>
                  <a:gd name="T2" fmla="*/ 0 w 134"/>
                  <a:gd name="T3" fmla="*/ 65 h 134"/>
                  <a:gd name="T4" fmla="*/ 134 w 134"/>
                  <a:gd name="T5" fmla="*/ 101 h 13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134"/>
                  <a:gd name="T11" fmla="*/ 134 w 134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134">
                    <a:moveTo>
                      <a:pt x="129" y="0"/>
                    </a:moveTo>
                    <a:lnTo>
                      <a:pt x="0" y="86"/>
                    </a:lnTo>
                    <a:lnTo>
                      <a:pt x="134" y="134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1" name="Oval 429"/>
              <p:cNvSpPr>
                <a:spLocks noChangeArrowheads="1"/>
              </p:cNvSpPr>
              <p:nvPr/>
            </p:nvSpPr>
            <p:spPr bwMode="auto">
              <a:xfrm rot="1199183" flipH="1">
                <a:off x="4723" y="2985"/>
                <a:ext cx="720" cy="563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19" name="Rectangle 430"/>
            <p:cNvSpPr>
              <a:spLocks noChangeArrowheads="1"/>
            </p:cNvSpPr>
            <p:nvPr/>
          </p:nvSpPr>
          <p:spPr bwMode="auto">
            <a:xfrm flipH="1">
              <a:off x="4830" y="3033"/>
              <a:ext cx="5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helper</a:t>
              </a:r>
              <a:br>
                <a:rPr lang="en-US" sz="2000" b="1">
                  <a:solidFill>
                    <a:schemeClr val="bg1"/>
                  </a:solidFill>
                </a:rPr>
              </a:br>
              <a:r>
                <a:rPr lang="en-US" sz="2000" b="1">
                  <a:solidFill>
                    <a:schemeClr val="bg1"/>
                  </a:solidFill>
                </a:rPr>
                <a:t>T cell</a:t>
              </a:r>
              <a:endParaRPr lang="en-US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446"/>
          <p:cNvGrpSpPr>
            <a:grpSpLocks/>
          </p:cNvGrpSpPr>
          <p:nvPr/>
        </p:nvGrpSpPr>
        <p:grpSpPr bwMode="auto">
          <a:xfrm>
            <a:off x="4291013" y="2581275"/>
            <a:ext cx="2090737" cy="2330450"/>
            <a:chOff x="2576" y="231"/>
            <a:chExt cx="1317" cy="1468"/>
          </a:xfrm>
        </p:grpSpPr>
        <p:grpSp>
          <p:nvGrpSpPr>
            <p:cNvPr id="34103" name="Group 431"/>
            <p:cNvGrpSpPr>
              <a:grpSpLocks/>
            </p:cNvGrpSpPr>
            <p:nvPr/>
          </p:nvGrpSpPr>
          <p:grpSpPr bwMode="auto">
            <a:xfrm>
              <a:off x="2681" y="231"/>
              <a:ext cx="764" cy="563"/>
              <a:chOff x="4723" y="2985"/>
              <a:chExt cx="764" cy="563"/>
            </a:xfrm>
          </p:grpSpPr>
          <p:grpSp>
            <p:nvGrpSpPr>
              <p:cNvPr id="34114" name="Group 432"/>
              <p:cNvGrpSpPr>
                <a:grpSpLocks/>
              </p:cNvGrpSpPr>
              <p:nvPr/>
            </p:nvGrpSpPr>
            <p:grpSpPr bwMode="auto">
              <a:xfrm flipH="1">
                <a:off x="4723" y="2985"/>
                <a:ext cx="764" cy="563"/>
                <a:chOff x="4723" y="2985"/>
                <a:chExt cx="764" cy="563"/>
              </a:xfrm>
            </p:grpSpPr>
            <p:sp>
              <p:nvSpPr>
                <p:cNvPr id="34116" name="Freeform 433"/>
                <p:cNvSpPr>
                  <a:spLocks/>
                </p:cNvSpPr>
                <p:nvPr/>
              </p:nvSpPr>
              <p:spPr bwMode="auto">
                <a:xfrm rot="1593904">
                  <a:off x="5353" y="3370"/>
                  <a:ext cx="134" cy="122"/>
                </a:xfrm>
                <a:custGeom>
                  <a:avLst/>
                  <a:gdLst>
                    <a:gd name="T0" fmla="*/ 129 w 134"/>
                    <a:gd name="T1" fmla="*/ 0 h 134"/>
                    <a:gd name="T2" fmla="*/ 0 w 134"/>
                    <a:gd name="T3" fmla="*/ 65 h 134"/>
                    <a:gd name="T4" fmla="*/ 134 w 134"/>
                    <a:gd name="T5" fmla="*/ 101 h 134"/>
                    <a:gd name="T6" fmla="*/ 0 60000 65536"/>
                    <a:gd name="T7" fmla="*/ 0 60000 65536"/>
                    <a:gd name="T8" fmla="*/ 0 60000 65536"/>
                    <a:gd name="T9" fmla="*/ 0 w 134"/>
                    <a:gd name="T10" fmla="*/ 0 h 134"/>
                    <a:gd name="T11" fmla="*/ 134 w 134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" h="134">
                      <a:moveTo>
                        <a:pt x="129" y="0"/>
                      </a:moveTo>
                      <a:lnTo>
                        <a:pt x="0" y="86"/>
                      </a:lnTo>
                      <a:lnTo>
                        <a:pt x="134" y="134"/>
                      </a:ln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17" name="Oval 434"/>
                <p:cNvSpPr>
                  <a:spLocks noChangeArrowheads="1"/>
                </p:cNvSpPr>
                <p:nvPr/>
              </p:nvSpPr>
              <p:spPr bwMode="auto">
                <a:xfrm rot="1199183" flipH="1">
                  <a:off x="4723" y="2985"/>
                  <a:ext cx="720" cy="56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115" name="Rectangle 435"/>
              <p:cNvSpPr>
                <a:spLocks noChangeArrowheads="1"/>
              </p:cNvSpPr>
              <p:nvPr/>
            </p:nvSpPr>
            <p:spPr bwMode="auto">
              <a:xfrm flipH="1">
                <a:off x="4830" y="3033"/>
                <a:ext cx="59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helper</a:t>
                </a:r>
                <a:br>
                  <a:rPr lang="en-US" sz="2000" b="1">
                    <a:solidFill>
                      <a:schemeClr val="bg1"/>
                    </a:solidFill>
                  </a:rPr>
                </a:br>
                <a:r>
                  <a:rPr lang="en-US" sz="2000" b="1">
                    <a:solidFill>
                      <a:schemeClr val="bg1"/>
                    </a:solidFill>
                  </a:rPr>
                  <a:t>T cell</a:t>
                </a:r>
                <a:endParaRPr lang="en-US" sz="2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104" name="Group 436"/>
            <p:cNvGrpSpPr>
              <a:grpSpLocks/>
            </p:cNvGrpSpPr>
            <p:nvPr/>
          </p:nvGrpSpPr>
          <p:grpSpPr bwMode="auto">
            <a:xfrm>
              <a:off x="3129" y="650"/>
              <a:ext cx="764" cy="563"/>
              <a:chOff x="4723" y="2985"/>
              <a:chExt cx="764" cy="563"/>
            </a:xfrm>
          </p:grpSpPr>
          <p:grpSp>
            <p:nvGrpSpPr>
              <p:cNvPr id="34110" name="Group 437"/>
              <p:cNvGrpSpPr>
                <a:grpSpLocks/>
              </p:cNvGrpSpPr>
              <p:nvPr/>
            </p:nvGrpSpPr>
            <p:grpSpPr bwMode="auto">
              <a:xfrm flipH="1">
                <a:off x="4723" y="2985"/>
                <a:ext cx="764" cy="563"/>
                <a:chOff x="4723" y="2985"/>
                <a:chExt cx="764" cy="563"/>
              </a:xfrm>
            </p:grpSpPr>
            <p:sp>
              <p:nvSpPr>
                <p:cNvPr id="34112" name="Freeform 438"/>
                <p:cNvSpPr>
                  <a:spLocks/>
                </p:cNvSpPr>
                <p:nvPr/>
              </p:nvSpPr>
              <p:spPr bwMode="auto">
                <a:xfrm rot="1593904">
                  <a:off x="5353" y="3370"/>
                  <a:ext cx="134" cy="122"/>
                </a:xfrm>
                <a:custGeom>
                  <a:avLst/>
                  <a:gdLst>
                    <a:gd name="T0" fmla="*/ 129 w 134"/>
                    <a:gd name="T1" fmla="*/ 0 h 134"/>
                    <a:gd name="T2" fmla="*/ 0 w 134"/>
                    <a:gd name="T3" fmla="*/ 65 h 134"/>
                    <a:gd name="T4" fmla="*/ 134 w 134"/>
                    <a:gd name="T5" fmla="*/ 101 h 134"/>
                    <a:gd name="T6" fmla="*/ 0 60000 65536"/>
                    <a:gd name="T7" fmla="*/ 0 60000 65536"/>
                    <a:gd name="T8" fmla="*/ 0 60000 65536"/>
                    <a:gd name="T9" fmla="*/ 0 w 134"/>
                    <a:gd name="T10" fmla="*/ 0 h 134"/>
                    <a:gd name="T11" fmla="*/ 134 w 134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" h="134">
                      <a:moveTo>
                        <a:pt x="129" y="0"/>
                      </a:moveTo>
                      <a:lnTo>
                        <a:pt x="0" y="86"/>
                      </a:lnTo>
                      <a:lnTo>
                        <a:pt x="134" y="134"/>
                      </a:ln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13" name="Oval 439"/>
                <p:cNvSpPr>
                  <a:spLocks noChangeArrowheads="1"/>
                </p:cNvSpPr>
                <p:nvPr/>
              </p:nvSpPr>
              <p:spPr bwMode="auto">
                <a:xfrm rot="1199183" flipH="1">
                  <a:off x="4723" y="2985"/>
                  <a:ext cx="720" cy="56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111" name="Rectangle 440"/>
              <p:cNvSpPr>
                <a:spLocks noChangeArrowheads="1"/>
              </p:cNvSpPr>
              <p:nvPr/>
            </p:nvSpPr>
            <p:spPr bwMode="auto">
              <a:xfrm flipH="1">
                <a:off x="4830" y="3033"/>
                <a:ext cx="59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helper</a:t>
                </a:r>
                <a:br>
                  <a:rPr lang="en-US" sz="2000" b="1">
                    <a:solidFill>
                      <a:schemeClr val="bg1"/>
                    </a:solidFill>
                  </a:rPr>
                </a:br>
                <a:r>
                  <a:rPr lang="en-US" sz="2000" b="1">
                    <a:solidFill>
                      <a:schemeClr val="bg1"/>
                    </a:solidFill>
                  </a:rPr>
                  <a:t>T cell</a:t>
                </a:r>
                <a:endParaRPr lang="en-US" sz="2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105" name="Group 441"/>
            <p:cNvGrpSpPr>
              <a:grpSpLocks/>
            </p:cNvGrpSpPr>
            <p:nvPr/>
          </p:nvGrpSpPr>
          <p:grpSpPr bwMode="auto">
            <a:xfrm>
              <a:off x="2576" y="1136"/>
              <a:ext cx="764" cy="563"/>
              <a:chOff x="4723" y="2985"/>
              <a:chExt cx="764" cy="563"/>
            </a:xfrm>
          </p:grpSpPr>
          <p:grpSp>
            <p:nvGrpSpPr>
              <p:cNvPr id="34106" name="Group 442"/>
              <p:cNvGrpSpPr>
                <a:grpSpLocks/>
              </p:cNvGrpSpPr>
              <p:nvPr/>
            </p:nvGrpSpPr>
            <p:grpSpPr bwMode="auto">
              <a:xfrm flipH="1">
                <a:off x="4723" y="2985"/>
                <a:ext cx="764" cy="563"/>
                <a:chOff x="4723" y="2985"/>
                <a:chExt cx="764" cy="563"/>
              </a:xfrm>
            </p:grpSpPr>
            <p:sp>
              <p:nvSpPr>
                <p:cNvPr id="34108" name="Freeform 443"/>
                <p:cNvSpPr>
                  <a:spLocks/>
                </p:cNvSpPr>
                <p:nvPr/>
              </p:nvSpPr>
              <p:spPr bwMode="auto">
                <a:xfrm rot="1593904">
                  <a:off x="5353" y="3370"/>
                  <a:ext cx="134" cy="122"/>
                </a:xfrm>
                <a:custGeom>
                  <a:avLst/>
                  <a:gdLst>
                    <a:gd name="T0" fmla="*/ 129 w 134"/>
                    <a:gd name="T1" fmla="*/ 0 h 134"/>
                    <a:gd name="T2" fmla="*/ 0 w 134"/>
                    <a:gd name="T3" fmla="*/ 65 h 134"/>
                    <a:gd name="T4" fmla="*/ 134 w 134"/>
                    <a:gd name="T5" fmla="*/ 101 h 134"/>
                    <a:gd name="T6" fmla="*/ 0 60000 65536"/>
                    <a:gd name="T7" fmla="*/ 0 60000 65536"/>
                    <a:gd name="T8" fmla="*/ 0 60000 65536"/>
                    <a:gd name="T9" fmla="*/ 0 w 134"/>
                    <a:gd name="T10" fmla="*/ 0 h 134"/>
                    <a:gd name="T11" fmla="*/ 134 w 134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" h="134">
                      <a:moveTo>
                        <a:pt x="129" y="0"/>
                      </a:moveTo>
                      <a:lnTo>
                        <a:pt x="0" y="86"/>
                      </a:lnTo>
                      <a:lnTo>
                        <a:pt x="134" y="134"/>
                      </a:ln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09" name="Oval 444"/>
                <p:cNvSpPr>
                  <a:spLocks noChangeArrowheads="1"/>
                </p:cNvSpPr>
                <p:nvPr/>
              </p:nvSpPr>
              <p:spPr bwMode="auto">
                <a:xfrm rot="1199183" flipH="1">
                  <a:off x="4723" y="2985"/>
                  <a:ext cx="720" cy="56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107" name="Rectangle 445"/>
              <p:cNvSpPr>
                <a:spLocks noChangeArrowheads="1"/>
              </p:cNvSpPr>
              <p:nvPr/>
            </p:nvSpPr>
            <p:spPr bwMode="auto">
              <a:xfrm flipH="1">
                <a:off x="4830" y="3033"/>
                <a:ext cx="59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helper</a:t>
                </a:r>
                <a:br>
                  <a:rPr lang="en-US" sz="2000" b="1">
                    <a:solidFill>
                      <a:schemeClr val="bg1"/>
                    </a:solidFill>
                  </a:rPr>
                </a:br>
                <a:r>
                  <a:rPr lang="en-US" sz="2000" b="1">
                    <a:solidFill>
                      <a:schemeClr val="bg1"/>
                    </a:solidFill>
                  </a:rPr>
                  <a:t>T cell</a:t>
                </a:r>
                <a:endParaRPr lang="en-US" sz="2200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61377" name="Picture 577" descr="bugl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03938" y="3343275"/>
            <a:ext cx="144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378" name="Rectangle 578"/>
          <p:cNvSpPr>
            <a:spLocks noChangeArrowheads="1"/>
          </p:cNvSpPr>
          <p:nvPr/>
        </p:nvSpPr>
        <p:spPr bwMode="auto">
          <a:xfrm>
            <a:off x="3146425" y="1824038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u="sng">
                <a:solidFill>
                  <a:srgbClr val="CC0000"/>
                </a:solidFill>
              </a:rPr>
              <a:t>recognition</a:t>
            </a:r>
          </a:p>
        </p:txBody>
      </p:sp>
      <p:sp>
        <p:nvSpPr>
          <p:cNvPr id="461379" name="Rectangle 579"/>
          <p:cNvSpPr>
            <a:spLocks noChangeArrowheads="1"/>
          </p:cNvSpPr>
          <p:nvPr/>
        </p:nvSpPr>
        <p:spPr bwMode="auto">
          <a:xfrm>
            <a:off x="4749800" y="482282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u="sng">
                <a:solidFill>
                  <a:srgbClr val="CC0000"/>
                </a:solidFill>
              </a:rPr>
              <a:t>clones</a:t>
            </a:r>
          </a:p>
        </p:txBody>
      </p:sp>
      <p:sp>
        <p:nvSpPr>
          <p:cNvPr id="461380" name="Rectangle 580"/>
          <p:cNvSpPr>
            <a:spLocks noChangeArrowheads="1"/>
          </p:cNvSpPr>
          <p:nvPr/>
        </p:nvSpPr>
        <p:spPr bwMode="auto">
          <a:xfrm>
            <a:off x="3155950" y="6097588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u="sng">
                <a:solidFill>
                  <a:srgbClr val="CC0000"/>
                </a:solidFill>
              </a:rPr>
              <a:t>recognition</a:t>
            </a:r>
          </a:p>
        </p:txBody>
      </p:sp>
      <p:grpSp>
        <p:nvGrpSpPr>
          <p:cNvPr id="23" name="Group 1006"/>
          <p:cNvGrpSpPr>
            <a:grpSpLocks/>
          </p:cNvGrpSpPr>
          <p:nvPr/>
        </p:nvGrpSpPr>
        <p:grpSpPr bwMode="auto">
          <a:xfrm>
            <a:off x="30163" y="4094163"/>
            <a:ext cx="4041775" cy="2828925"/>
            <a:chOff x="391" y="1251"/>
            <a:chExt cx="2546" cy="1782"/>
          </a:xfrm>
        </p:grpSpPr>
        <p:grpSp>
          <p:nvGrpSpPr>
            <p:cNvPr id="33924" name="Group 1007"/>
            <p:cNvGrpSpPr>
              <a:grpSpLocks/>
            </p:cNvGrpSpPr>
            <p:nvPr/>
          </p:nvGrpSpPr>
          <p:grpSpPr bwMode="auto">
            <a:xfrm rot="-7872164">
              <a:off x="832" y="2829"/>
              <a:ext cx="120" cy="147"/>
              <a:chOff x="1756" y="2293"/>
              <a:chExt cx="120" cy="147"/>
            </a:xfrm>
          </p:grpSpPr>
          <p:sp>
            <p:nvSpPr>
              <p:cNvPr id="34101" name="AutoShape 1008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2" name="AutoShape 1009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25" name="Group 1010"/>
            <p:cNvGrpSpPr>
              <a:grpSpLocks/>
            </p:cNvGrpSpPr>
            <p:nvPr/>
          </p:nvGrpSpPr>
          <p:grpSpPr bwMode="auto">
            <a:xfrm rot="-10590131">
              <a:off x="1785" y="2748"/>
              <a:ext cx="120" cy="147"/>
              <a:chOff x="1756" y="2293"/>
              <a:chExt cx="120" cy="147"/>
            </a:xfrm>
          </p:grpSpPr>
          <p:sp>
            <p:nvSpPr>
              <p:cNvPr id="34099" name="AutoShape 1011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0" name="AutoShape 1012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26" name="Group 1013"/>
            <p:cNvGrpSpPr>
              <a:grpSpLocks/>
            </p:cNvGrpSpPr>
            <p:nvPr/>
          </p:nvGrpSpPr>
          <p:grpSpPr bwMode="auto">
            <a:xfrm rot="8106477">
              <a:off x="2217" y="2384"/>
              <a:ext cx="120" cy="147"/>
              <a:chOff x="1756" y="2293"/>
              <a:chExt cx="120" cy="147"/>
            </a:xfrm>
          </p:grpSpPr>
          <p:sp>
            <p:nvSpPr>
              <p:cNvPr id="34097" name="AutoShape 1014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8" name="AutoShape 1015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27" name="Group 1016"/>
            <p:cNvGrpSpPr>
              <a:grpSpLocks/>
            </p:cNvGrpSpPr>
            <p:nvPr/>
          </p:nvGrpSpPr>
          <p:grpSpPr bwMode="auto">
            <a:xfrm rot="6521484">
              <a:off x="2291" y="2068"/>
              <a:ext cx="120" cy="147"/>
              <a:chOff x="1756" y="2293"/>
              <a:chExt cx="120" cy="147"/>
            </a:xfrm>
          </p:grpSpPr>
          <p:sp>
            <p:nvSpPr>
              <p:cNvPr id="34095" name="AutoShape 1017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6" name="AutoShape 1018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28" name="Group 1019"/>
            <p:cNvGrpSpPr>
              <a:grpSpLocks/>
            </p:cNvGrpSpPr>
            <p:nvPr/>
          </p:nvGrpSpPr>
          <p:grpSpPr bwMode="auto">
            <a:xfrm rot="-383333">
              <a:off x="1023" y="1602"/>
              <a:ext cx="120" cy="147"/>
              <a:chOff x="2320" y="1899"/>
              <a:chExt cx="120" cy="147"/>
            </a:xfrm>
          </p:grpSpPr>
          <p:sp>
            <p:nvSpPr>
              <p:cNvPr id="34093" name="AutoShape 1020"/>
              <p:cNvSpPr>
                <a:spLocks noChangeArrowheads="1"/>
              </p:cNvSpPr>
              <p:nvPr/>
            </p:nvSpPr>
            <p:spPr bwMode="auto">
              <a:xfrm rot="-2089490">
                <a:off x="2321" y="1927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4" name="AutoShape 1021"/>
              <p:cNvSpPr>
                <a:spLocks noChangeArrowheads="1"/>
              </p:cNvSpPr>
              <p:nvPr/>
            </p:nvSpPr>
            <p:spPr bwMode="auto">
              <a:xfrm rot="-2089490">
                <a:off x="2320" y="1899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29" name="Group 1022"/>
            <p:cNvGrpSpPr>
              <a:grpSpLocks/>
            </p:cNvGrpSpPr>
            <p:nvPr/>
          </p:nvGrpSpPr>
          <p:grpSpPr bwMode="auto">
            <a:xfrm>
              <a:off x="434" y="2319"/>
              <a:ext cx="153" cy="119"/>
              <a:chOff x="1685" y="2662"/>
              <a:chExt cx="153" cy="119"/>
            </a:xfrm>
          </p:grpSpPr>
          <p:sp>
            <p:nvSpPr>
              <p:cNvPr id="34091" name="AutoShape 1023"/>
              <p:cNvSpPr>
                <a:spLocks noChangeArrowheads="1"/>
              </p:cNvSpPr>
              <p:nvPr/>
            </p:nvSpPr>
            <p:spPr bwMode="auto">
              <a:xfrm rot="-3964096">
                <a:off x="1719" y="266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2" name="AutoShape 1024"/>
              <p:cNvSpPr>
                <a:spLocks noChangeArrowheads="1"/>
              </p:cNvSpPr>
              <p:nvPr/>
            </p:nvSpPr>
            <p:spPr bwMode="auto">
              <a:xfrm rot="-3964096">
                <a:off x="1698" y="2658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30" name="Group 1025"/>
            <p:cNvGrpSpPr>
              <a:grpSpLocks/>
            </p:cNvGrpSpPr>
            <p:nvPr/>
          </p:nvGrpSpPr>
          <p:grpSpPr bwMode="auto">
            <a:xfrm>
              <a:off x="505" y="1950"/>
              <a:ext cx="120" cy="147"/>
              <a:chOff x="1756" y="2293"/>
              <a:chExt cx="120" cy="147"/>
            </a:xfrm>
          </p:grpSpPr>
          <p:sp>
            <p:nvSpPr>
              <p:cNvPr id="34089" name="AutoShape 1026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0" name="AutoShape 1027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31" name="Group 1028"/>
            <p:cNvGrpSpPr>
              <a:grpSpLocks/>
            </p:cNvGrpSpPr>
            <p:nvPr/>
          </p:nvGrpSpPr>
          <p:grpSpPr bwMode="auto">
            <a:xfrm>
              <a:off x="1108" y="1523"/>
              <a:ext cx="120" cy="147"/>
              <a:chOff x="2320" y="1899"/>
              <a:chExt cx="120" cy="147"/>
            </a:xfrm>
          </p:grpSpPr>
          <p:sp>
            <p:nvSpPr>
              <p:cNvPr id="34087" name="AutoShape 1029"/>
              <p:cNvSpPr>
                <a:spLocks noChangeArrowheads="1"/>
              </p:cNvSpPr>
              <p:nvPr/>
            </p:nvSpPr>
            <p:spPr bwMode="auto">
              <a:xfrm rot="-2089490">
                <a:off x="2321" y="1927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88" name="AutoShape 1030"/>
              <p:cNvSpPr>
                <a:spLocks noChangeArrowheads="1"/>
              </p:cNvSpPr>
              <p:nvPr/>
            </p:nvSpPr>
            <p:spPr bwMode="auto">
              <a:xfrm rot="-2089490">
                <a:off x="2320" y="1899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32" name="Group 1031"/>
            <p:cNvGrpSpPr>
              <a:grpSpLocks/>
            </p:cNvGrpSpPr>
            <p:nvPr/>
          </p:nvGrpSpPr>
          <p:grpSpPr bwMode="auto">
            <a:xfrm>
              <a:off x="2215" y="1948"/>
              <a:ext cx="119" cy="148"/>
              <a:chOff x="4959" y="2263"/>
              <a:chExt cx="119" cy="148"/>
            </a:xfrm>
          </p:grpSpPr>
          <p:sp>
            <p:nvSpPr>
              <p:cNvPr id="34085" name="AutoShape 1032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86" name="AutoShape 1033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33" name="Group 1034"/>
            <p:cNvGrpSpPr>
              <a:grpSpLocks/>
            </p:cNvGrpSpPr>
            <p:nvPr/>
          </p:nvGrpSpPr>
          <p:grpSpPr bwMode="auto">
            <a:xfrm rot="3972556">
              <a:off x="2220" y="2449"/>
              <a:ext cx="119" cy="148"/>
              <a:chOff x="4959" y="2263"/>
              <a:chExt cx="119" cy="148"/>
            </a:xfrm>
          </p:grpSpPr>
          <p:sp>
            <p:nvSpPr>
              <p:cNvPr id="34083" name="AutoShape 1035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84" name="AutoShape 1036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34" name="Group 1037"/>
            <p:cNvGrpSpPr>
              <a:grpSpLocks/>
            </p:cNvGrpSpPr>
            <p:nvPr/>
          </p:nvGrpSpPr>
          <p:grpSpPr bwMode="auto">
            <a:xfrm rot="7995607">
              <a:off x="2017" y="2725"/>
              <a:ext cx="119" cy="148"/>
              <a:chOff x="4959" y="2263"/>
              <a:chExt cx="119" cy="148"/>
            </a:xfrm>
          </p:grpSpPr>
          <p:sp>
            <p:nvSpPr>
              <p:cNvPr id="34081" name="AutoShape 1038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82" name="AutoShape 1039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35" name="Group 1040"/>
            <p:cNvGrpSpPr>
              <a:grpSpLocks/>
            </p:cNvGrpSpPr>
            <p:nvPr/>
          </p:nvGrpSpPr>
          <p:grpSpPr bwMode="auto">
            <a:xfrm rot="6728602">
              <a:off x="1696" y="2803"/>
              <a:ext cx="119" cy="148"/>
              <a:chOff x="4959" y="2263"/>
              <a:chExt cx="119" cy="148"/>
            </a:xfrm>
          </p:grpSpPr>
          <p:sp>
            <p:nvSpPr>
              <p:cNvPr id="34079" name="AutoShape 1041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80" name="AutoShape 1042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36" name="Group 1043"/>
            <p:cNvGrpSpPr>
              <a:grpSpLocks/>
            </p:cNvGrpSpPr>
            <p:nvPr/>
          </p:nvGrpSpPr>
          <p:grpSpPr bwMode="auto">
            <a:xfrm rot="9916408">
              <a:off x="1347" y="2849"/>
              <a:ext cx="119" cy="148"/>
              <a:chOff x="4959" y="2263"/>
              <a:chExt cx="119" cy="148"/>
            </a:xfrm>
          </p:grpSpPr>
          <p:sp>
            <p:nvSpPr>
              <p:cNvPr id="34077" name="AutoShape 1044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8" name="AutoShape 1045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37" name="Group 1046"/>
            <p:cNvGrpSpPr>
              <a:grpSpLocks/>
            </p:cNvGrpSpPr>
            <p:nvPr/>
          </p:nvGrpSpPr>
          <p:grpSpPr bwMode="auto">
            <a:xfrm rot="8927227">
              <a:off x="963" y="2877"/>
              <a:ext cx="119" cy="148"/>
              <a:chOff x="4959" y="2263"/>
              <a:chExt cx="119" cy="148"/>
            </a:xfrm>
          </p:grpSpPr>
          <p:sp>
            <p:nvSpPr>
              <p:cNvPr id="34075" name="AutoShape 1047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6" name="AutoShape 1048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38" name="Group 1049"/>
            <p:cNvGrpSpPr>
              <a:grpSpLocks/>
            </p:cNvGrpSpPr>
            <p:nvPr/>
          </p:nvGrpSpPr>
          <p:grpSpPr bwMode="auto">
            <a:xfrm rot="-8934563">
              <a:off x="399" y="2561"/>
              <a:ext cx="119" cy="148"/>
              <a:chOff x="4959" y="2263"/>
              <a:chExt cx="119" cy="148"/>
            </a:xfrm>
          </p:grpSpPr>
          <p:sp>
            <p:nvSpPr>
              <p:cNvPr id="34073" name="AutoShape 1050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4" name="AutoShape 1051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39" name="Group 1052"/>
            <p:cNvGrpSpPr>
              <a:grpSpLocks/>
            </p:cNvGrpSpPr>
            <p:nvPr/>
          </p:nvGrpSpPr>
          <p:grpSpPr bwMode="auto">
            <a:xfrm rot="-7533148">
              <a:off x="422" y="2200"/>
              <a:ext cx="119" cy="148"/>
              <a:chOff x="4959" y="2263"/>
              <a:chExt cx="119" cy="148"/>
            </a:xfrm>
          </p:grpSpPr>
          <p:sp>
            <p:nvSpPr>
              <p:cNvPr id="34071" name="AutoShape 1053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2" name="AutoShape 1054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40" name="Group 1055"/>
            <p:cNvGrpSpPr>
              <a:grpSpLocks/>
            </p:cNvGrpSpPr>
            <p:nvPr/>
          </p:nvGrpSpPr>
          <p:grpSpPr bwMode="auto">
            <a:xfrm rot="-2422440">
              <a:off x="693" y="1856"/>
              <a:ext cx="119" cy="148"/>
              <a:chOff x="4959" y="2263"/>
              <a:chExt cx="119" cy="148"/>
            </a:xfrm>
          </p:grpSpPr>
          <p:sp>
            <p:nvSpPr>
              <p:cNvPr id="34069" name="AutoShape 1056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0" name="AutoShape 1057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41" name="Group 1058"/>
            <p:cNvGrpSpPr>
              <a:grpSpLocks/>
            </p:cNvGrpSpPr>
            <p:nvPr/>
          </p:nvGrpSpPr>
          <p:grpSpPr bwMode="auto">
            <a:xfrm rot="5239644">
              <a:off x="2276" y="2288"/>
              <a:ext cx="119" cy="148"/>
              <a:chOff x="4643" y="2060"/>
              <a:chExt cx="119" cy="148"/>
            </a:xfrm>
          </p:grpSpPr>
          <p:sp>
            <p:nvSpPr>
              <p:cNvPr id="34067" name="AutoShape 1059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68" name="AutoShape 1060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42" name="Group 1061"/>
            <p:cNvGrpSpPr>
              <a:grpSpLocks/>
            </p:cNvGrpSpPr>
            <p:nvPr/>
          </p:nvGrpSpPr>
          <p:grpSpPr bwMode="auto">
            <a:xfrm rot="8325729">
              <a:off x="1922" y="2744"/>
              <a:ext cx="119" cy="148"/>
              <a:chOff x="4643" y="2060"/>
              <a:chExt cx="119" cy="148"/>
            </a:xfrm>
          </p:grpSpPr>
          <p:sp>
            <p:nvSpPr>
              <p:cNvPr id="34065" name="AutoShape 1062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66" name="AutoShape 1063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43" name="Group 1064"/>
            <p:cNvGrpSpPr>
              <a:grpSpLocks/>
            </p:cNvGrpSpPr>
            <p:nvPr/>
          </p:nvGrpSpPr>
          <p:grpSpPr bwMode="auto">
            <a:xfrm rot="8690076">
              <a:off x="1455" y="2885"/>
              <a:ext cx="119" cy="148"/>
              <a:chOff x="4643" y="2060"/>
              <a:chExt cx="119" cy="148"/>
            </a:xfrm>
          </p:grpSpPr>
          <p:sp>
            <p:nvSpPr>
              <p:cNvPr id="34063" name="AutoShape 1065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64" name="AutoShape 1066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44" name="Group 1067"/>
            <p:cNvGrpSpPr>
              <a:grpSpLocks/>
            </p:cNvGrpSpPr>
            <p:nvPr/>
          </p:nvGrpSpPr>
          <p:grpSpPr bwMode="auto">
            <a:xfrm rot="5937394">
              <a:off x="1195" y="2818"/>
              <a:ext cx="119" cy="148"/>
              <a:chOff x="4643" y="2060"/>
              <a:chExt cx="119" cy="148"/>
            </a:xfrm>
          </p:grpSpPr>
          <p:sp>
            <p:nvSpPr>
              <p:cNvPr id="34061" name="AutoShape 1068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62" name="AutoShape 1069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45" name="Group 1070"/>
            <p:cNvGrpSpPr>
              <a:grpSpLocks/>
            </p:cNvGrpSpPr>
            <p:nvPr/>
          </p:nvGrpSpPr>
          <p:grpSpPr bwMode="auto">
            <a:xfrm rot="7909919">
              <a:off x="743" y="2795"/>
              <a:ext cx="119" cy="148"/>
              <a:chOff x="4643" y="2060"/>
              <a:chExt cx="119" cy="148"/>
            </a:xfrm>
          </p:grpSpPr>
          <p:sp>
            <p:nvSpPr>
              <p:cNvPr id="34059" name="AutoShape 1071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60" name="AutoShape 1072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46" name="Group 1073"/>
            <p:cNvGrpSpPr>
              <a:grpSpLocks/>
            </p:cNvGrpSpPr>
            <p:nvPr/>
          </p:nvGrpSpPr>
          <p:grpSpPr bwMode="auto">
            <a:xfrm rot="-10057332">
              <a:off x="468" y="2689"/>
              <a:ext cx="119" cy="148"/>
              <a:chOff x="4643" y="2060"/>
              <a:chExt cx="119" cy="148"/>
            </a:xfrm>
          </p:grpSpPr>
          <p:sp>
            <p:nvSpPr>
              <p:cNvPr id="34057" name="AutoShape 1074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58" name="AutoShape 1075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47" name="Group 1076"/>
            <p:cNvGrpSpPr>
              <a:grpSpLocks/>
            </p:cNvGrpSpPr>
            <p:nvPr/>
          </p:nvGrpSpPr>
          <p:grpSpPr bwMode="auto">
            <a:xfrm rot="-5662077">
              <a:off x="440" y="2075"/>
              <a:ext cx="119" cy="148"/>
              <a:chOff x="4643" y="2060"/>
              <a:chExt cx="119" cy="148"/>
            </a:xfrm>
          </p:grpSpPr>
          <p:sp>
            <p:nvSpPr>
              <p:cNvPr id="34055" name="AutoShape 1077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56" name="AutoShape 1078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48" name="Group 1079"/>
            <p:cNvGrpSpPr>
              <a:grpSpLocks/>
            </p:cNvGrpSpPr>
            <p:nvPr/>
          </p:nvGrpSpPr>
          <p:grpSpPr bwMode="auto">
            <a:xfrm rot="-5047005">
              <a:off x="795" y="1804"/>
              <a:ext cx="119" cy="148"/>
              <a:chOff x="4643" y="2060"/>
              <a:chExt cx="119" cy="148"/>
            </a:xfrm>
          </p:grpSpPr>
          <p:sp>
            <p:nvSpPr>
              <p:cNvPr id="34053" name="AutoShape 1080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54" name="AutoShape 1081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49" name="Group 1082"/>
            <p:cNvGrpSpPr>
              <a:grpSpLocks/>
            </p:cNvGrpSpPr>
            <p:nvPr/>
          </p:nvGrpSpPr>
          <p:grpSpPr bwMode="auto">
            <a:xfrm rot="-3053864">
              <a:off x="1189" y="1477"/>
              <a:ext cx="119" cy="148"/>
              <a:chOff x="4643" y="2060"/>
              <a:chExt cx="119" cy="148"/>
            </a:xfrm>
          </p:grpSpPr>
          <p:sp>
            <p:nvSpPr>
              <p:cNvPr id="34051" name="AutoShape 1083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52" name="AutoShape 1084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50" name="Group 1085"/>
            <p:cNvGrpSpPr>
              <a:grpSpLocks/>
            </p:cNvGrpSpPr>
            <p:nvPr/>
          </p:nvGrpSpPr>
          <p:grpSpPr bwMode="auto">
            <a:xfrm rot="-2053494">
              <a:off x="1348" y="1479"/>
              <a:ext cx="119" cy="148"/>
              <a:chOff x="4762" y="2155"/>
              <a:chExt cx="119" cy="148"/>
            </a:xfrm>
          </p:grpSpPr>
          <p:sp>
            <p:nvSpPr>
              <p:cNvPr id="34049" name="AutoShape 1086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50" name="AutoShape 1087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51" name="Group 1088"/>
            <p:cNvGrpSpPr>
              <a:grpSpLocks/>
            </p:cNvGrpSpPr>
            <p:nvPr/>
          </p:nvGrpSpPr>
          <p:grpSpPr bwMode="auto">
            <a:xfrm rot="5239644">
              <a:off x="2186" y="2575"/>
              <a:ext cx="119" cy="148"/>
              <a:chOff x="4643" y="2060"/>
              <a:chExt cx="119" cy="148"/>
            </a:xfrm>
          </p:grpSpPr>
          <p:sp>
            <p:nvSpPr>
              <p:cNvPr id="34047" name="AutoShape 1089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48" name="AutoShape 1090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52" name="Group 1091"/>
            <p:cNvGrpSpPr>
              <a:grpSpLocks/>
            </p:cNvGrpSpPr>
            <p:nvPr/>
          </p:nvGrpSpPr>
          <p:grpSpPr bwMode="auto">
            <a:xfrm rot="-3903185">
              <a:off x="908" y="1709"/>
              <a:ext cx="119" cy="148"/>
              <a:chOff x="4762" y="2155"/>
              <a:chExt cx="119" cy="148"/>
            </a:xfrm>
          </p:grpSpPr>
          <p:sp>
            <p:nvSpPr>
              <p:cNvPr id="34045" name="AutoShape 1092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46" name="AutoShape 1093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53" name="Group 1094"/>
            <p:cNvGrpSpPr>
              <a:grpSpLocks/>
            </p:cNvGrpSpPr>
            <p:nvPr/>
          </p:nvGrpSpPr>
          <p:grpSpPr bwMode="auto">
            <a:xfrm rot="-3298535">
              <a:off x="581" y="1889"/>
              <a:ext cx="119" cy="148"/>
              <a:chOff x="4762" y="2155"/>
              <a:chExt cx="119" cy="148"/>
            </a:xfrm>
          </p:grpSpPr>
          <p:sp>
            <p:nvSpPr>
              <p:cNvPr id="34043" name="AutoShape 1095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44" name="AutoShape 1096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54" name="Group 1097"/>
            <p:cNvGrpSpPr>
              <a:grpSpLocks/>
            </p:cNvGrpSpPr>
            <p:nvPr/>
          </p:nvGrpSpPr>
          <p:grpSpPr bwMode="auto">
            <a:xfrm rot="-5542460">
              <a:off x="405" y="2408"/>
              <a:ext cx="119" cy="148"/>
              <a:chOff x="4762" y="2155"/>
              <a:chExt cx="119" cy="148"/>
            </a:xfrm>
          </p:grpSpPr>
          <p:sp>
            <p:nvSpPr>
              <p:cNvPr id="34041" name="AutoShape 1098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42" name="AutoShape 1099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55" name="Group 1100"/>
            <p:cNvGrpSpPr>
              <a:grpSpLocks/>
            </p:cNvGrpSpPr>
            <p:nvPr/>
          </p:nvGrpSpPr>
          <p:grpSpPr bwMode="auto">
            <a:xfrm rot="9375033">
              <a:off x="615" y="2785"/>
              <a:ext cx="119" cy="148"/>
              <a:chOff x="4762" y="2155"/>
              <a:chExt cx="119" cy="148"/>
            </a:xfrm>
          </p:grpSpPr>
          <p:sp>
            <p:nvSpPr>
              <p:cNvPr id="34039" name="AutoShape 1101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40" name="AutoShape 1102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56" name="Group 1103"/>
            <p:cNvGrpSpPr>
              <a:grpSpLocks/>
            </p:cNvGrpSpPr>
            <p:nvPr/>
          </p:nvGrpSpPr>
          <p:grpSpPr bwMode="auto">
            <a:xfrm rot="7636119">
              <a:off x="1083" y="2865"/>
              <a:ext cx="119" cy="148"/>
              <a:chOff x="4762" y="2155"/>
              <a:chExt cx="119" cy="148"/>
            </a:xfrm>
          </p:grpSpPr>
          <p:sp>
            <p:nvSpPr>
              <p:cNvPr id="34037" name="AutoShape 1104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38" name="AutoShape 1105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57" name="Group 1106"/>
            <p:cNvGrpSpPr>
              <a:grpSpLocks/>
            </p:cNvGrpSpPr>
            <p:nvPr/>
          </p:nvGrpSpPr>
          <p:grpSpPr bwMode="auto">
            <a:xfrm rot="7198791">
              <a:off x="1579" y="2876"/>
              <a:ext cx="119" cy="148"/>
              <a:chOff x="4762" y="2155"/>
              <a:chExt cx="119" cy="148"/>
            </a:xfrm>
          </p:grpSpPr>
          <p:sp>
            <p:nvSpPr>
              <p:cNvPr id="34035" name="AutoShape 1107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36" name="AutoShape 1108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58" name="Group 1109"/>
            <p:cNvGrpSpPr>
              <a:grpSpLocks/>
            </p:cNvGrpSpPr>
            <p:nvPr/>
          </p:nvGrpSpPr>
          <p:grpSpPr bwMode="auto">
            <a:xfrm rot="6434347">
              <a:off x="2097" y="2678"/>
              <a:ext cx="119" cy="148"/>
              <a:chOff x="4762" y="2155"/>
              <a:chExt cx="119" cy="148"/>
            </a:xfrm>
          </p:grpSpPr>
          <p:sp>
            <p:nvSpPr>
              <p:cNvPr id="34033" name="AutoShape 1110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34" name="AutoShape 1111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59" name="Group 1112"/>
            <p:cNvGrpSpPr>
              <a:grpSpLocks/>
            </p:cNvGrpSpPr>
            <p:nvPr/>
          </p:nvGrpSpPr>
          <p:grpSpPr bwMode="auto">
            <a:xfrm rot="4681985">
              <a:off x="2305" y="2182"/>
              <a:ext cx="119" cy="148"/>
              <a:chOff x="4762" y="2155"/>
              <a:chExt cx="119" cy="148"/>
            </a:xfrm>
          </p:grpSpPr>
          <p:sp>
            <p:nvSpPr>
              <p:cNvPr id="34031" name="AutoShape 1113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32" name="AutoShape 1114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60" name="Group 1115"/>
            <p:cNvGrpSpPr>
              <a:grpSpLocks/>
            </p:cNvGrpSpPr>
            <p:nvPr/>
          </p:nvGrpSpPr>
          <p:grpSpPr bwMode="auto">
            <a:xfrm>
              <a:off x="469" y="1560"/>
              <a:ext cx="1884" cy="1377"/>
              <a:chOff x="75" y="2923"/>
              <a:chExt cx="1884" cy="1377"/>
            </a:xfrm>
          </p:grpSpPr>
          <p:grpSp>
            <p:nvGrpSpPr>
              <p:cNvPr id="34011" name="Group 1116"/>
              <p:cNvGrpSpPr>
                <a:grpSpLocks/>
              </p:cNvGrpSpPr>
              <p:nvPr/>
            </p:nvGrpSpPr>
            <p:grpSpPr bwMode="auto">
              <a:xfrm>
                <a:off x="75" y="2923"/>
                <a:ext cx="1884" cy="1377"/>
                <a:chOff x="75" y="2923"/>
                <a:chExt cx="1884" cy="1377"/>
              </a:xfrm>
            </p:grpSpPr>
            <p:grpSp>
              <p:nvGrpSpPr>
                <p:cNvPr id="34013" name="Group 1117"/>
                <p:cNvGrpSpPr>
                  <a:grpSpLocks/>
                </p:cNvGrpSpPr>
                <p:nvPr/>
              </p:nvGrpSpPr>
              <p:grpSpPr bwMode="auto">
                <a:xfrm>
                  <a:off x="146" y="2923"/>
                  <a:ext cx="1813" cy="1360"/>
                  <a:chOff x="1056" y="1671"/>
                  <a:chExt cx="2880" cy="2160"/>
                </a:xfrm>
              </p:grpSpPr>
              <p:grpSp>
                <p:nvGrpSpPr>
                  <p:cNvPr id="34018" name="Group 1118"/>
                  <p:cNvGrpSpPr>
                    <a:grpSpLocks/>
                  </p:cNvGrpSpPr>
                  <p:nvPr/>
                </p:nvGrpSpPr>
                <p:grpSpPr bwMode="auto">
                  <a:xfrm>
                    <a:off x="1056" y="1671"/>
                    <a:ext cx="2880" cy="2160"/>
                    <a:chOff x="1056" y="1671"/>
                    <a:chExt cx="2880" cy="2160"/>
                  </a:xfrm>
                </p:grpSpPr>
                <p:grpSp>
                  <p:nvGrpSpPr>
                    <p:cNvPr id="34020" name="Group 1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671"/>
                      <a:ext cx="2880" cy="2160"/>
                      <a:chOff x="1056" y="1671"/>
                      <a:chExt cx="2880" cy="2160"/>
                    </a:xfrm>
                  </p:grpSpPr>
                  <p:sp>
                    <p:nvSpPr>
                      <p:cNvPr id="34022" name="Oval 1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2592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23" name="Oval 1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96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24" name="Oval 1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296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25" name="Oval 1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00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26" name="Oval 1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1671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27" name="Oval 1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775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28" name="Oval 1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2" y="2343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29" name="Oval 1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2" y="1863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30" name="Oval 1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295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4021" name="Oval 1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1680"/>
                      <a:ext cx="912" cy="864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4019" name="Oval 113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448"/>
                    <a:ext cx="912" cy="864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014" name="Oval 1131"/>
                <p:cNvSpPr>
                  <a:spLocks noChangeArrowheads="1"/>
                </p:cNvSpPr>
                <p:nvPr/>
              </p:nvSpPr>
              <p:spPr bwMode="auto">
                <a:xfrm>
                  <a:off x="103" y="3317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15" name="Oval 1132"/>
                <p:cNvSpPr>
                  <a:spLocks noChangeArrowheads="1"/>
                </p:cNvSpPr>
                <p:nvPr/>
              </p:nvSpPr>
              <p:spPr bwMode="auto">
                <a:xfrm>
                  <a:off x="383" y="3756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16" name="Oval 1133"/>
                <p:cNvSpPr>
                  <a:spLocks noChangeArrowheads="1"/>
                </p:cNvSpPr>
                <p:nvPr/>
              </p:nvSpPr>
              <p:spPr bwMode="auto">
                <a:xfrm>
                  <a:off x="75" y="3663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17" name="Oval 1134"/>
                <p:cNvSpPr>
                  <a:spLocks noChangeArrowheads="1"/>
                </p:cNvSpPr>
                <p:nvPr/>
              </p:nvSpPr>
              <p:spPr bwMode="auto">
                <a:xfrm>
                  <a:off x="866" y="3756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012" name="Oval 1135"/>
              <p:cNvSpPr>
                <a:spLocks noChangeArrowheads="1"/>
              </p:cNvSpPr>
              <p:nvPr/>
            </p:nvSpPr>
            <p:spPr bwMode="auto">
              <a:xfrm>
                <a:off x="891" y="3005"/>
                <a:ext cx="907" cy="60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961" name="AutoShape 1136"/>
            <p:cNvSpPr>
              <a:spLocks noChangeArrowheads="1"/>
            </p:cNvSpPr>
            <p:nvPr/>
          </p:nvSpPr>
          <p:spPr bwMode="auto">
            <a:xfrm rot="5400000">
              <a:off x="1872" y="2495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2" name="AutoShape 1137"/>
            <p:cNvSpPr>
              <a:spLocks noChangeArrowheads="1"/>
            </p:cNvSpPr>
            <p:nvPr/>
          </p:nvSpPr>
          <p:spPr bwMode="auto">
            <a:xfrm rot="3499058">
              <a:off x="662" y="2083"/>
              <a:ext cx="119" cy="119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3" name="AutoShape 1138"/>
            <p:cNvSpPr>
              <a:spLocks noChangeArrowheads="1"/>
            </p:cNvSpPr>
            <p:nvPr/>
          </p:nvSpPr>
          <p:spPr bwMode="auto">
            <a:xfrm rot="3499058">
              <a:off x="1179" y="2533"/>
              <a:ext cx="119" cy="119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4" name="AutoShape 1139"/>
            <p:cNvSpPr>
              <a:spLocks noChangeArrowheads="1"/>
            </p:cNvSpPr>
            <p:nvPr/>
          </p:nvSpPr>
          <p:spPr bwMode="auto">
            <a:xfrm rot="3499058">
              <a:off x="1583" y="2593"/>
              <a:ext cx="119" cy="119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965" name="Group 1140"/>
            <p:cNvGrpSpPr>
              <a:grpSpLocks/>
            </p:cNvGrpSpPr>
            <p:nvPr/>
          </p:nvGrpSpPr>
          <p:grpSpPr bwMode="auto">
            <a:xfrm rot="-1836218">
              <a:off x="638" y="2374"/>
              <a:ext cx="397" cy="311"/>
              <a:chOff x="2829" y="2905"/>
              <a:chExt cx="397" cy="311"/>
            </a:xfrm>
          </p:grpSpPr>
          <p:sp>
            <p:nvSpPr>
              <p:cNvPr id="34006" name="Oval 1141"/>
              <p:cNvSpPr>
                <a:spLocks noChangeArrowheads="1"/>
              </p:cNvSpPr>
              <p:nvPr/>
            </p:nvSpPr>
            <p:spPr bwMode="auto">
              <a:xfrm rot="-1199183">
                <a:off x="2829" y="2905"/>
                <a:ext cx="397" cy="311"/>
              </a:xfrm>
              <a:prstGeom prst="ellipse">
                <a:avLst/>
              </a:prstGeom>
              <a:solidFill>
                <a:srgbClr val="673713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007" name="Group 1142"/>
              <p:cNvGrpSpPr>
                <a:grpSpLocks/>
              </p:cNvGrpSpPr>
              <p:nvPr/>
            </p:nvGrpSpPr>
            <p:grpSpPr bwMode="auto">
              <a:xfrm>
                <a:off x="3011" y="3020"/>
                <a:ext cx="145" cy="159"/>
                <a:chOff x="1277" y="3896"/>
                <a:chExt cx="145" cy="159"/>
              </a:xfrm>
            </p:grpSpPr>
            <p:sp>
              <p:nvSpPr>
                <p:cNvPr id="34009" name="Freeform 1143"/>
                <p:cNvSpPr>
                  <a:spLocks/>
                </p:cNvSpPr>
                <p:nvPr/>
              </p:nvSpPr>
              <p:spPr bwMode="auto">
                <a:xfrm>
                  <a:off x="1277" y="3896"/>
                  <a:ext cx="135" cy="141"/>
                </a:xfrm>
                <a:custGeom>
                  <a:avLst/>
                  <a:gdLst>
                    <a:gd name="T0" fmla="*/ 91 w 164"/>
                    <a:gd name="T1" fmla="*/ 2 h 170"/>
                    <a:gd name="T2" fmla="*/ 64 w 164"/>
                    <a:gd name="T3" fmla="*/ 7 h 170"/>
                    <a:gd name="T4" fmla="*/ 68 w 164"/>
                    <a:gd name="T5" fmla="*/ 31 h 170"/>
                    <a:gd name="T6" fmla="*/ 46 w 164"/>
                    <a:gd name="T7" fmla="*/ 46 h 170"/>
                    <a:gd name="T8" fmla="*/ 36 w 164"/>
                    <a:gd name="T9" fmla="*/ 55 h 170"/>
                    <a:gd name="T10" fmla="*/ 32 w 164"/>
                    <a:gd name="T11" fmla="*/ 79 h 170"/>
                    <a:gd name="T12" fmla="*/ 5 w 164"/>
                    <a:gd name="T13" fmla="*/ 87 h 170"/>
                    <a:gd name="T14" fmla="*/ 0 w 164"/>
                    <a:gd name="T15" fmla="*/ 97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10" name="Freeform 1144"/>
                <p:cNvSpPr>
                  <a:spLocks/>
                </p:cNvSpPr>
                <p:nvPr/>
              </p:nvSpPr>
              <p:spPr bwMode="auto">
                <a:xfrm rot="15370908" flipV="1">
                  <a:off x="1284" y="3917"/>
                  <a:ext cx="136" cy="140"/>
                </a:xfrm>
                <a:custGeom>
                  <a:avLst/>
                  <a:gdLst>
                    <a:gd name="T0" fmla="*/ 94 w 164"/>
                    <a:gd name="T1" fmla="*/ 2 h 170"/>
                    <a:gd name="T2" fmla="*/ 66 w 164"/>
                    <a:gd name="T3" fmla="*/ 7 h 170"/>
                    <a:gd name="T4" fmla="*/ 70 w 164"/>
                    <a:gd name="T5" fmla="*/ 30 h 170"/>
                    <a:gd name="T6" fmla="*/ 46 w 164"/>
                    <a:gd name="T7" fmla="*/ 44 h 170"/>
                    <a:gd name="T8" fmla="*/ 38 w 164"/>
                    <a:gd name="T9" fmla="*/ 54 h 170"/>
                    <a:gd name="T10" fmla="*/ 32 w 164"/>
                    <a:gd name="T11" fmla="*/ 77 h 170"/>
                    <a:gd name="T12" fmla="*/ 5 w 164"/>
                    <a:gd name="T13" fmla="*/ 86 h 170"/>
                    <a:gd name="T14" fmla="*/ 0 w 164"/>
                    <a:gd name="T15" fmla="*/ 95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008" name="Freeform 1145"/>
              <p:cNvSpPr>
                <a:spLocks/>
              </p:cNvSpPr>
              <p:nvPr/>
            </p:nvSpPr>
            <p:spPr bwMode="auto">
              <a:xfrm>
                <a:off x="2921" y="2948"/>
                <a:ext cx="135" cy="140"/>
              </a:xfrm>
              <a:custGeom>
                <a:avLst/>
                <a:gdLst>
                  <a:gd name="T0" fmla="*/ 91 w 164"/>
                  <a:gd name="T1" fmla="*/ 2 h 170"/>
                  <a:gd name="T2" fmla="*/ 64 w 164"/>
                  <a:gd name="T3" fmla="*/ 7 h 170"/>
                  <a:gd name="T4" fmla="*/ 68 w 164"/>
                  <a:gd name="T5" fmla="*/ 30 h 170"/>
                  <a:gd name="T6" fmla="*/ 46 w 164"/>
                  <a:gd name="T7" fmla="*/ 44 h 170"/>
                  <a:gd name="T8" fmla="*/ 36 w 164"/>
                  <a:gd name="T9" fmla="*/ 54 h 170"/>
                  <a:gd name="T10" fmla="*/ 32 w 164"/>
                  <a:gd name="T11" fmla="*/ 77 h 170"/>
                  <a:gd name="T12" fmla="*/ 5 w 164"/>
                  <a:gd name="T13" fmla="*/ 86 h 170"/>
                  <a:gd name="T14" fmla="*/ 0 w 164"/>
                  <a:gd name="T15" fmla="*/ 95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170"/>
                  <a:gd name="T26" fmla="*/ 164 w 164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170">
                    <a:moveTo>
                      <a:pt x="164" y="5"/>
                    </a:moveTo>
                    <a:cubicBezTo>
                      <a:pt x="147" y="7"/>
                      <a:pt x="125" y="0"/>
                      <a:pt x="115" y="13"/>
                    </a:cubicBezTo>
                    <a:cubicBezTo>
                      <a:pt x="106" y="23"/>
                      <a:pt x="124" y="40"/>
                      <a:pt x="123" y="54"/>
                    </a:cubicBezTo>
                    <a:cubicBezTo>
                      <a:pt x="120" y="71"/>
                      <a:pt x="92" y="75"/>
                      <a:pt x="82" y="79"/>
                    </a:cubicBezTo>
                    <a:cubicBezTo>
                      <a:pt x="76" y="84"/>
                      <a:pt x="69" y="88"/>
                      <a:pt x="66" y="96"/>
                    </a:cubicBezTo>
                    <a:cubicBezTo>
                      <a:pt x="60" y="108"/>
                      <a:pt x="66" y="127"/>
                      <a:pt x="57" y="137"/>
                    </a:cubicBezTo>
                    <a:cubicBezTo>
                      <a:pt x="44" y="149"/>
                      <a:pt x="15" y="137"/>
                      <a:pt x="8" y="153"/>
                    </a:cubicBezTo>
                    <a:cubicBezTo>
                      <a:pt x="5" y="158"/>
                      <a:pt x="2" y="164"/>
                      <a:pt x="0" y="170"/>
                    </a:cubicBezTo>
                  </a:path>
                </a:pathLst>
              </a:custGeom>
              <a:noFill/>
              <a:ln w="9525">
                <a:solidFill>
                  <a:srgbClr val="FFEA1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966" name="AutoShape 1146"/>
            <p:cNvSpPr>
              <a:spLocks noChangeArrowheads="1"/>
            </p:cNvSpPr>
            <p:nvPr/>
          </p:nvSpPr>
          <p:spPr bwMode="auto">
            <a:xfrm rot="3499058">
              <a:off x="1968" y="2331"/>
              <a:ext cx="119" cy="119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7" name="AutoShape 1147"/>
            <p:cNvSpPr>
              <a:spLocks noChangeArrowheads="1"/>
            </p:cNvSpPr>
            <p:nvPr/>
          </p:nvSpPr>
          <p:spPr bwMode="auto">
            <a:xfrm rot="3499058">
              <a:off x="1328" y="2228"/>
              <a:ext cx="119" cy="119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968" name="Group 1148"/>
            <p:cNvGrpSpPr>
              <a:grpSpLocks/>
            </p:cNvGrpSpPr>
            <p:nvPr/>
          </p:nvGrpSpPr>
          <p:grpSpPr bwMode="auto">
            <a:xfrm>
              <a:off x="876" y="2053"/>
              <a:ext cx="262" cy="215"/>
              <a:chOff x="572" y="1405"/>
              <a:chExt cx="262" cy="215"/>
            </a:xfrm>
          </p:grpSpPr>
          <p:sp>
            <p:nvSpPr>
              <p:cNvPr id="34001" name="Oval 1149"/>
              <p:cNvSpPr>
                <a:spLocks noChangeArrowheads="1"/>
              </p:cNvSpPr>
              <p:nvPr/>
            </p:nvSpPr>
            <p:spPr bwMode="auto">
              <a:xfrm rot="2254818">
                <a:off x="572" y="1405"/>
                <a:ext cx="262" cy="21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2" name="AutoShape 1150"/>
              <p:cNvSpPr>
                <a:spLocks noChangeArrowheads="1"/>
              </p:cNvSpPr>
              <p:nvPr/>
            </p:nvSpPr>
            <p:spPr bwMode="auto">
              <a:xfrm flipV="1">
                <a:off x="618" y="148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3" name="AutoShape 1151"/>
              <p:cNvSpPr>
                <a:spLocks noChangeArrowheads="1"/>
              </p:cNvSpPr>
              <p:nvPr/>
            </p:nvSpPr>
            <p:spPr bwMode="auto">
              <a:xfrm flipV="1">
                <a:off x="673" y="1538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4" name="AutoShape 1152"/>
              <p:cNvSpPr>
                <a:spLocks noChangeArrowheads="1"/>
              </p:cNvSpPr>
              <p:nvPr/>
            </p:nvSpPr>
            <p:spPr bwMode="auto">
              <a:xfrm flipV="1">
                <a:off x="686" y="1462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5" name="AutoShape 1153"/>
              <p:cNvSpPr>
                <a:spLocks noChangeArrowheads="1"/>
              </p:cNvSpPr>
              <p:nvPr/>
            </p:nvSpPr>
            <p:spPr bwMode="auto">
              <a:xfrm flipV="1">
                <a:off x="756" y="1511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969" name="Oval 1154"/>
            <p:cNvSpPr>
              <a:spLocks noChangeArrowheads="1"/>
            </p:cNvSpPr>
            <p:nvPr/>
          </p:nvSpPr>
          <p:spPr bwMode="auto">
            <a:xfrm rot="2254818">
              <a:off x="1409" y="1914"/>
              <a:ext cx="159" cy="11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0" name="Text Box 1155"/>
            <p:cNvSpPr txBox="1">
              <a:spLocks noChangeArrowheads="1"/>
            </p:cNvSpPr>
            <p:nvPr/>
          </p:nvSpPr>
          <p:spPr bwMode="auto">
            <a:xfrm>
              <a:off x="1679" y="1251"/>
              <a:ext cx="125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b="1" u="sng">
                  <a:solidFill>
                    <a:srgbClr val="CC0000"/>
                  </a:solidFill>
                </a:rPr>
                <a:t>APC:</a:t>
              </a:r>
              <a:br>
                <a:rPr lang="en-US" b="1" u="sng">
                  <a:solidFill>
                    <a:srgbClr val="CC0000"/>
                  </a:solidFill>
                </a:rPr>
              </a:br>
              <a:r>
                <a:rPr lang="en-US" b="1" u="sng">
                  <a:solidFill>
                    <a:srgbClr val="CC0000"/>
                  </a:solidFill>
                </a:rPr>
                <a:t>activated</a:t>
              </a:r>
            </a:p>
            <a:p>
              <a:pPr algn="l">
                <a:lnSpc>
                  <a:spcPct val="80000"/>
                </a:lnSpc>
              </a:pPr>
              <a:r>
                <a:rPr lang="en-US" b="1" u="sng">
                  <a:solidFill>
                    <a:srgbClr val="CC0000"/>
                  </a:solidFill>
                </a:rPr>
                <a:t>macrophage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3971" name="Oval 1156"/>
            <p:cNvSpPr>
              <a:spLocks noChangeArrowheads="1"/>
            </p:cNvSpPr>
            <p:nvPr/>
          </p:nvSpPr>
          <p:spPr bwMode="auto">
            <a:xfrm rot="2254818">
              <a:off x="1702" y="2028"/>
              <a:ext cx="159" cy="11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2" name="Oval 1157"/>
            <p:cNvSpPr>
              <a:spLocks noChangeArrowheads="1"/>
            </p:cNvSpPr>
            <p:nvPr/>
          </p:nvSpPr>
          <p:spPr bwMode="auto">
            <a:xfrm rot="2254818">
              <a:off x="1652" y="1797"/>
              <a:ext cx="159" cy="11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3" name="Oval 1158"/>
            <p:cNvSpPr>
              <a:spLocks noChangeArrowheads="1"/>
            </p:cNvSpPr>
            <p:nvPr/>
          </p:nvSpPr>
          <p:spPr bwMode="auto">
            <a:xfrm rot="2254818">
              <a:off x="1555" y="2068"/>
              <a:ext cx="159" cy="11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4" name="AutoShape 1159"/>
            <p:cNvSpPr>
              <a:spLocks noChangeArrowheads="1"/>
            </p:cNvSpPr>
            <p:nvPr/>
          </p:nvSpPr>
          <p:spPr bwMode="auto">
            <a:xfrm rot="3499058">
              <a:off x="1097" y="1834"/>
              <a:ext cx="119" cy="119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5" name="AutoShape 1160"/>
            <p:cNvSpPr>
              <a:spLocks noChangeArrowheads="1"/>
            </p:cNvSpPr>
            <p:nvPr/>
          </p:nvSpPr>
          <p:spPr bwMode="auto">
            <a:xfrm>
              <a:off x="1408" y="2623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6" name="AutoShape 1161"/>
            <p:cNvSpPr>
              <a:spLocks noChangeArrowheads="1"/>
            </p:cNvSpPr>
            <p:nvPr/>
          </p:nvSpPr>
          <p:spPr bwMode="auto">
            <a:xfrm>
              <a:off x="1352" y="2409"/>
              <a:ext cx="53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7" name="AutoShape 1162"/>
            <p:cNvSpPr>
              <a:spLocks noChangeArrowheads="1"/>
            </p:cNvSpPr>
            <p:nvPr/>
          </p:nvSpPr>
          <p:spPr bwMode="auto">
            <a:xfrm rot="16200000" flipH="1">
              <a:off x="1047" y="2674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8" name="AutoShape 1163"/>
            <p:cNvSpPr>
              <a:spLocks noChangeArrowheads="1"/>
            </p:cNvSpPr>
            <p:nvPr/>
          </p:nvSpPr>
          <p:spPr bwMode="auto">
            <a:xfrm rot="-5400000">
              <a:off x="1485" y="2237"/>
              <a:ext cx="52" cy="79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9" name="AutoShape 1164"/>
            <p:cNvSpPr>
              <a:spLocks noChangeArrowheads="1"/>
            </p:cNvSpPr>
            <p:nvPr/>
          </p:nvSpPr>
          <p:spPr bwMode="auto">
            <a:xfrm>
              <a:off x="1528" y="2444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0" name="AutoShape 1165"/>
            <p:cNvSpPr>
              <a:spLocks noChangeArrowheads="1"/>
            </p:cNvSpPr>
            <p:nvPr/>
          </p:nvSpPr>
          <p:spPr bwMode="auto">
            <a:xfrm>
              <a:off x="1193" y="2738"/>
              <a:ext cx="53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1" name="AutoShape 1166"/>
            <p:cNvSpPr>
              <a:spLocks noChangeArrowheads="1"/>
            </p:cNvSpPr>
            <p:nvPr/>
          </p:nvSpPr>
          <p:spPr bwMode="auto">
            <a:xfrm rot="16200000" flipV="1">
              <a:off x="1703" y="2366"/>
              <a:ext cx="40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2" name="AutoShape 1167"/>
            <p:cNvSpPr>
              <a:spLocks noChangeArrowheads="1"/>
            </p:cNvSpPr>
            <p:nvPr/>
          </p:nvSpPr>
          <p:spPr bwMode="auto">
            <a:xfrm rot="16200000" flipH="1">
              <a:off x="1087" y="2476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3" name="AutoShape 1168"/>
            <p:cNvSpPr>
              <a:spLocks noChangeArrowheads="1"/>
            </p:cNvSpPr>
            <p:nvPr/>
          </p:nvSpPr>
          <p:spPr bwMode="auto">
            <a:xfrm rot="16200000" flipH="1">
              <a:off x="2016" y="2614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4" name="AutoShape 1169"/>
            <p:cNvSpPr>
              <a:spLocks noChangeArrowheads="1"/>
            </p:cNvSpPr>
            <p:nvPr/>
          </p:nvSpPr>
          <p:spPr bwMode="auto">
            <a:xfrm>
              <a:off x="563" y="2567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5" name="AutoShape 1170"/>
            <p:cNvSpPr>
              <a:spLocks noChangeArrowheads="1"/>
            </p:cNvSpPr>
            <p:nvPr/>
          </p:nvSpPr>
          <p:spPr bwMode="auto">
            <a:xfrm>
              <a:off x="1205" y="2410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6" name="AutoShape 1171"/>
            <p:cNvSpPr>
              <a:spLocks noChangeArrowheads="1"/>
            </p:cNvSpPr>
            <p:nvPr/>
          </p:nvSpPr>
          <p:spPr bwMode="auto">
            <a:xfrm>
              <a:off x="954" y="2748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7" name="AutoShape 1172"/>
            <p:cNvSpPr>
              <a:spLocks noChangeArrowheads="1"/>
            </p:cNvSpPr>
            <p:nvPr/>
          </p:nvSpPr>
          <p:spPr bwMode="auto">
            <a:xfrm rot="5400000">
              <a:off x="1918" y="2647"/>
              <a:ext cx="53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8" name="AutoShape 1173"/>
            <p:cNvSpPr>
              <a:spLocks noChangeArrowheads="1"/>
            </p:cNvSpPr>
            <p:nvPr/>
          </p:nvSpPr>
          <p:spPr bwMode="auto">
            <a:xfrm flipV="1">
              <a:off x="1157" y="2048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9" name="AutoShape 1174"/>
            <p:cNvSpPr>
              <a:spLocks noChangeArrowheads="1"/>
            </p:cNvSpPr>
            <p:nvPr/>
          </p:nvSpPr>
          <p:spPr bwMode="auto">
            <a:xfrm flipV="1">
              <a:off x="1224" y="2075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0" name="AutoShape 1175"/>
            <p:cNvSpPr>
              <a:spLocks noChangeArrowheads="1"/>
            </p:cNvSpPr>
            <p:nvPr/>
          </p:nvSpPr>
          <p:spPr bwMode="auto">
            <a:xfrm flipV="1">
              <a:off x="1163" y="2154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1" name="AutoShape 1176"/>
            <p:cNvSpPr>
              <a:spLocks noChangeArrowheads="1"/>
            </p:cNvSpPr>
            <p:nvPr/>
          </p:nvSpPr>
          <p:spPr bwMode="auto">
            <a:xfrm flipV="1">
              <a:off x="1127" y="1911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2" name="AutoShape 1177"/>
            <p:cNvSpPr>
              <a:spLocks noChangeArrowheads="1"/>
            </p:cNvSpPr>
            <p:nvPr/>
          </p:nvSpPr>
          <p:spPr bwMode="auto">
            <a:xfrm rot="16200000" flipH="1">
              <a:off x="846" y="2713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3" name="AutoShape 1178"/>
            <p:cNvSpPr>
              <a:spLocks noChangeArrowheads="1"/>
            </p:cNvSpPr>
            <p:nvPr/>
          </p:nvSpPr>
          <p:spPr bwMode="auto">
            <a:xfrm flipV="1">
              <a:off x="1234" y="2192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4" name="AutoShape 1179"/>
            <p:cNvSpPr>
              <a:spLocks noChangeArrowheads="1"/>
            </p:cNvSpPr>
            <p:nvPr/>
          </p:nvSpPr>
          <p:spPr bwMode="auto">
            <a:xfrm>
              <a:off x="2171" y="2224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5" name="AutoShape 1180"/>
            <p:cNvSpPr>
              <a:spLocks noChangeArrowheads="1"/>
            </p:cNvSpPr>
            <p:nvPr/>
          </p:nvSpPr>
          <p:spPr bwMode="auto">
            <a:xfrm>
              <a:off x="2141" y="2476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6" name="AutoShape 1181"/>
            <p:cNvSpPr>
              <a:spLocks noChangeArrowheads="1"/>
            </p:cNvSpPr>
            <p:nvPr/>
          </p:nvSpPr>
          <p:spPr bwMode="auto">
            <a:xfrm rot="5400000">
              <a:off x="1855" y="2320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7" name="AutoShape 1182"/>
            <p:cNvSpPr>
              <a:spLocks noChangeArrowheads="1"/>
            </p:cNvSpPr>
            <p:nvPr/>
          </p:nvSpPr>
          <p:spPr bwMode="auto">
            <a:xfrm rot="16200000" flipH="1">
              <a:off x="1476" y="2752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8" name="AutoShape 1183"/>
            <p:cNvSpPr>
              <a:spLocks noChangeArrowheads="1"/>
            </p:cNvSpPr>
            <p:nvPr/>
          </p:nvSpPr>
          <p:spPr bwMode="auto">
            <a:xfrm rot="16200000" flipH="1">
              <a:off x="1701" y="2459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9" name="AutoShape 1184"/>
            <p:cNvSpPr>
              <a:spLocks noChangeArrowheads="1"/>
            </p:cNvSpPr>
            <p:nvPr/>
          </p:nvSpPr>
          <p:spPr bwMode="auto">
            <a:xfrm rot="16200000" flipH="1">
              <a:off x="631" y="2290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0" name="AutoShape 1185"/>
            <p:cNvSpPr>
              <a:spLocks noChangeArrowheads="1"/>
            </p:cNvSpPr>
            <p:nvPr/>
          </p:nvSpPr>
          <p:spPr bwMode="auto">
            <a:xfrm>
              <a:off x="794" y="2223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1031" name="Group 1186"/>
          <p:cNvGrpSpPr>
            <a:grpSpLocks/>
          </p:cNvGrpSpPr>
          <p:nvPr/>
        </p:nvGrpSpPr>
        <p:grpSpPr bwMode="auto">
          <a:xfrm>
            <a:off x="20638" y="1185863"/>
            <a:ext cx="3694112" cy="2809875"/>
            <a:chOff x="3078" y="2476"/>
            <a:chExt cx="2327" cy="1770"/>
          </a:xfrm>
        </p:grpSpPr>
        <p:grpSp>
          <p:nvGrpSpPr>
            <p:cNvPr id="33816" name="Group 1187"/>
            <p:cNvGrpSpPr>
              <a:grpSpLocks/>
            </p:cNvGrpSpPr>
            <p:nvPr/>
          </p:nvGrpSpPr>
          <p:grpSpPr bwMode="auto">
            <a:xfrm rot="5272928">
              <a:off x="3446" y="3779"/>
              <a:ext cx="153" cy="173"/>
              <a:chOff x="4494" y="3971"/>
              <a:chExt cx="153" cy="173"/>
            </a:xfrm>
          </p:grpSpPr>
          <p:sp>
            <p:nvSpPr>
              <p:cNvPr id="33922" name="AutoShape 1188"/>
              <p:cNvSpPr>
                <a:spLocks noChangeArrowheads="1"/>
              </p:cNvSpPr>
              <p:nvPr/>
            </p:nvSpPr>
            <p:spPr bwMode="auto">
              <a:xfrm rot="8242310">
                <a:off x="4494" y="3971"/>
                <a:ext cx="145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3" name="AutoShape 1189"/>
              <p:cNvSpPr>
                <a:spLocks noChangeArrowheads="1"/>
              </p:cNvSpPr>
              <p:nvPr/>
            </p:nvSpPr>
            <p:spPr bwMode="auto">
              <a:xfrm rot="8242310">
                <a:off x="4583" y="4048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7" name="Group 1190"/>
            <p:cNvGrpSpPr>
              <a:grpSpLocks/>
            </p:cNvGrpSpPr>
            <p:nvPr/>
          </p:nvGrpSpPr>
          <p:grpSpPr bwMode="auto">
            <a:xfrm rot="-1350869">
              <a:off x="4099" y="4054"/>
              <a:ext cx="144" cy="185"/>
              <a:chOff x="3896" y="4015"/>
              <a:chExt cx="144" cy="185"/>
            </a:xfrm>
          </p:grpSpPr>
          <p:sp>
            <p:nvSpPr>
              <p:cNvPr id="33920" name="AutoShape 1191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1" name="AutoShape 1192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8" name="Group 1193"/>
            <p:cNvGrpSpPr>
              <a:grpSpLocks/>
            </p:cNvGrpSpPr>
            <p:nvPr/>
          </p:nvGrpSpPr>
          <p:grpSpPr bwMode="auto">
            <a:xfrm rot="6484727">
              <a:off x="3942" y="4068"/>
              <a:ext cx="192" cy="144"/>
              <a:chOff x="4679" y="3596"/>
              <a:chExt cx="192" cy="144"/>
            </a:xfrm>
          </p:grpSpPr>
          <p:sp>
            <p:nvSpPr>
              <p:cNvPr id="33918" name="AutoShape 1194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19" name="AutoShape 1195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9" name="Group 1196"/>
            <p:cNvGrpSpPr>
              <a:grpSpLocks/>
            </p:cNvGrpSpPr>
            <p:nvPr/>
          </p:nvGrpSpPr>
          <p:grpSpPr bwMode="auto">
            <a:xfrm>
              <a:off x="3563" y="3851"/>
              <a:ext cx="144" cy="185"/>
              <a:chOff x="3896" y="4015"/>
              <a:chExt cx="144" cy="185"/>
            </a:xfrm>
          </p:grpSpPr>
          <p:sp>
            <p:nvSpPr>
              <p:cNvPr id="33916" name="AutoShape 1197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17" name="AutoShape 1198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0" name="Group 1199"/>
            <p:cNvGrpSpPr>
              <a:grpSpLocks/>
            </p:cNvGrpSpPr>
            <p:nvPr/>
          </p:nvGrpSpPr>
          <p:grpSpPr bwMode="auto">
            <a:xfrm rot="8573920">
              <a:off x="3321" y="3708"/>
              <a:ext cx="192" cy="144"/>
              <a:chOff x="4679" y="3596"/>
              <a:chExt cx="192" cy="144"/>
            </a:xfrm>
          </p:grpSpPr>
          <p:sp>
            <p:nvSpPr>
              <p:cNvPr id="33914" name="AutoShape 1200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15" name="AutoShape 1201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1" name="Group 1202"/>
            <p:cNvGrpSpPr>
              <a:grpSpLocks/>
            </p:cNvGrpSpPr>
            <p:nvPr/>
          </p:nvGrpSpPr>
          <p:grpSpPr bwMode="auto">
            <a:xfrm rot="5272928">
              <a:off x="3249" y="3576"/>
              <a:ext cx="153" cy="173"/>
              <a:chOff x="4494" y="3971"/>
              <a:chExt cx="153" cy="173"/>
            </a:xfrm>
          </p:grpSpPr>
          <p:sp>
            <p:nvSpPr>
              <p:cNvPr id="33912" name="AutoShape 1203"/>
              <p:cNvSpPr>
                <a:spLocks noChangeArrowheads="1"/>
              </p:cNvSpPr>
              <p:nvPr/>
            </p:nvSpPr>
            <p:spPr bwMode="auto">
              <a:xfrm rot="8242310">
                <a:off x="4494" y="3971"/>
                <a:ext cx="145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13" name="AutoShape 1204"/>
              <p:cNvSpPr>
                <a:spLocks noChangeArrowheads="1"/>
              </p:cNvSpPr>
              <p:nvPr/>
            </p:nvSpPr>
            <p:spPr bwMode="auto">
              <a:xfrm rot="8242310">
                <a:off x="4583" y="4048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2" name="Group 1205"/>
            <p:cNvGrpSpPr>
              <a:grpSpLocks/>
            </p:cNvGrpSpPr>
            <p:nvPr/>
          </p:nvGrpSpPr>
          <p:grpSpPr bwMode="auto">
            <a:xfrm rot="10066305">
              <a:off x="3147" y="3472"/>
              <a:ext cx="192" cy="144"/>
              <a:chOff x="4679" y="3596"/>
              <a:chExt cx="192" cy="144"/>
            </a:xfrm>
          </p:grpSpPr>
          <p:sp>
            <p:nvSpPr>
              <p:cNvPr id="33910" name="AutoShape 1206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11" name="AutoShape 1207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3" name="Group 1208"/>
            <p:cNvGrpSpPr>
              <a:grpSpLocks/>
            </p:cNvGrpSpPr>
            <p:nvPr/>
          </p:nvGrpSpPr>
          <p:grpSpPr bwMode="auto">
            <a:xfrm rot="2401318">
              <a:off x="3152" y="3338"/>
              <a:ext cx="144" cy="185"/>
              <a:chOff x="3896" y="4015"/>
              <a:chExt cx="144" cy="185"/>
            </a:xfrm>
          </p:grpSpPr>
          <p:sp>
            <p:nvSpPr>
              <p:cNvPr id="33908" name="AutoShape 1209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9" name="AutoShape 1210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4" name="Group 1211"/>
            <p:cNvGrpSpPr>
              <a:grpSpLocks/>
            </p:cNvGrpSpPr>
            <p:nvPr/>
          </p:nvGrpSpPr>
          <p:grpSpPr bwMode="auto">
            <a:xfrm rot="-6173401">
              <a:off x="3576" y="2687"/>
              <a:ext cx="192" cy="144"/>
              <a:chOff x="4679" y="3596"/>
              <a:chExt cx="192" cy="144"/>
            </a:xfrm>
          </p:grpSpPr>
          <p:sp>
            <p:nvSpPr>
              <p:cNvPr id="33906" name="AutoShape 1212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7" name="AutoShape 1213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5" name="Group 1214"/>
            <p:cNvGrpSpPr>
              <a:grpSpLocks/>
            </p:cNvGrpSpPr>
            <p:nvPr/>
          </p:nvGrpSpPr>
          <p:grpSpPr bwMode="auto">
            <a:xfrm rot="3722781">
              <a:off x="3100" y="3175"/>
              <a:ext cx="144" cy="187"/>
              <a:chOff x="3337" y="3644"/>
              <a:chExt cx="144" cy="187"/>
            </a:xfrm>
          </p:grpSpPr>
          <p:sp>
            <p:nvSpPr>
              <p:cNvPr id="33904" name="AutoShape 1215"/>
              <p:cNvSpPr>
                <a:spLocks noChangeArrowheads="1"/>
              </p:cNvSpPr>
              <p:nvPr/>
            </p:nvSpPr>
            <p:spPr bwMode="auto">
              <a:xfrm rot="-9554768">
                <a:off x="3337" y="3644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5" name="AutoShape 1216"/>
              <p:cNvSpPr>
                <a:spLocks noChangeArrowheads="1"/>
              </p:cNvSpPr>
              <p:nvPr/>
            </p:nvSpPr>
            <p:spPr bwMode="auto">
              <a:xfrm rot="-9554768">
                <a:off x="3352" y="3736"/>
                <a:ext cx="64" cy="95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6" name="Group 1217"/>
            <p:cNvGrpSpPr>
              <a:grpSpLocks/>
            </p:cNvGrpSpPr>
            <p:nvPr/>
          </p:nvGrpSpPr>
          <p:grpSpPr bwMode="auto">
            <a:xfrm rot="-9425505">
              <a:off x="3090" y="3021"/>
              <a:ext cx="192" cy="144"/>
              <a:chOff x="4679" y="3596"/>
              <a:chExt cx="192" cy="144"/>
            </a:xfrm>
          </p:grpSpPr>
          <p:sp>
            <p:nvSpPr>
              <p:cNvPr id="33902" name="AutoShape 1218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3" name="AutoShape 1219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7" name="Group 1220"/>
            <p:cNvGrpSpPr>
              <a:grpSpLocks/>
            </p:cNvGrpSpPr>
            <p:nvPr/>
          </p:nvGrpSpPr>
          <p:grpSpPr bwMode="auto">
            <a:xfrm rot="9482309">
              <a:off x="3720" y="2668"/>
              <a:ext cx="144" cy="185"/>
              <a:chOff x="3896" y="4015"/>
              <a:chExt cx="144" cy="185"/>
            </a:xfrm>
          </p:grpSpPr>
          <p:sp>
            <p:nvSpPr>
              <p:cNvPr id="33900" name="AutoShape 1221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1" name="AutoShape 1222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8" name="Group 1223"/>
            <p:cNvGrpSpPr>
              <a:grpSpLocks/>
            </p:cNvGrpSpPr>
            <p:nvPr/>
          </p:nvGrpSpPr>
          <p:grpSpPr bwMode="auto">
            <a:xfrm rot="8836063">
              <a:off x="3474" y="2692"/>
              <a:ext cx="144" cy="187"/>
              <a:chOff x="3337" y="3644"/>
              <a:chExt cx="144" cy="187"/>
            </a:xfrm>
          </p:grpSpPr>
          <p:sp>
            <p:nvSpPr>
              <p:cNvPr id="33898" name="AutoShape 1224"/>
              <p:cNvSpPr>
                <a:spLocks noChangeArrowheads="1"/>
              </p:cNvSpPr>
              <p:nvPr/>
            </p:nvSpPr>
            <p:spPr bwMode="auto">
              <a:xfrm rot="-9554768">
                <a:off x="3337" y="3644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9" name="AutoShape 1225"/>
              <p:cNvSpPr>
                <a:spLocks noChangeArrowheads="1"/>
              </p:cNvSpPr>
              <p:nvPr/>
            </p:nvSpPr>
            <p:spPr bwMode="auto">
              <a:xfrm rot="-9554768">
                <a:off x="3352" y="3736"/>
                <a:ext cx="64" cy="95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29" name="Group 1226"/>
            <p:cNvGrpSpPr>
              <a:grpSpLocks/>
            </p:cNvGrpSpPr>
            <p:nvPr/>
          </p:nvGrpSpPr>
          <p:grpSpPr bwMode="auto">
            <a:xfrm rot="10800000">
              <a:off x="3351" y="2749"/>
              <a:ext cx="153" cy="173"/>
              <a:chOff x="4494" y="3971"/>
              <a:chExt cx="153" cy="173"/>
            </a:xfrm>
          </p:grpSpPr>
          <p:sp>
            <p:nvSpPr>
              <p:cNvPr id="33896" name="AutoShape 1227"/>
              <p:cNvSpPr>
                <a:spLocks noChangeArrowheads="1"/>
              </p:cNvSpPr>
              <p:nvPr/>
            </p:nvSpPr>
            <p:spPr bwMode="auto">
              <a:xfrm rot="8242310">
                <a:off x="4494" y="3971"/>
                <a:ext cx="145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7" name="AutoShape 1228"/>
              <p:cNvSpPr>
                <a:spLocks noChangeArrowheads="1"/>
              </p:cNvSpPr>
              <p:nvPr/>
            </p:nvSpPr>
            <p:spPr bwMode="auto">
              <a:xfrm rot="8242310">
                <a:off x="4583" y="4048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30" name="AutoShape 1229"/>
            <p:cNvSpPr>
              <a:spLocks noChangeArrowheads="1"/>
            </p:cNvSpPr>
            <p:nvPr/>
          </p:nvSpPr>
          <p:spPr bwMode="auto">
            <a:xfrm rot="789218">
              <a:off x="3853" y="2733"/>
              <a:ext cx="144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AutoShape 1230"/>
            <p:cNvSpPr>
              <a:spLocks noChangeArrowheads="1"/>
            </p:cNvSpPr>
            <p:nvPr/>
          </p:nvSpPr>
          <p:spPr bwMode="auto">
            <a:xfrm rot="789218">
              <a:off x="3898" y="268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AutoShape 1231"/>
            <p:cNvSpPr>
              <a:spLocks noChangeArrowheads="1"/>
            </p:cNvSpPr>
            <p:nvPr/>
          </p:nvSpPr>
          <p:spPr bwMode="auto">
            <a:xfrm rot="789218">
              <a:off x="3986" y="2773"/>
              <a:ext cx="144" cy="145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3" name="AutoShape 1232"/>
            <p:cNvSpPr>
              <a:spLocks noChangeArrowheads="1"/>
            </p:cNvSpPr>
            <p:nvPr/>
          </p:nvSpPr>
          <p:spPr bwMode="auto">
            <a:xfrm rot="789218">
              <a:off x="4035" y="2728"/>
              <a:ext cx="64" cy="9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AutoShape 1233"/>
            <p:cNvSpPr>
              <a:spLocks noChangeArrowheads="1"/>
            </p:cNvSpPr>
            <p:nvPr/>
          </p:nvSpPr>
          <p:spPr bwMode="auto">
            <a:xfrm rot="789218">
              <a:off x="4119" y="2837"/>
              <a:ext cx="144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5" name="AutoShape 1234"/>
            <p:cNvSpPr>
              <a:spLocks noChangeArrowheads="1"/>
            </p:cNvSpPr>
            <p:nvPr/>
          </p:nvSpPr>
          <p:spPr bwMode="auto">
            <a:xfrm rot="789218">
              <a:off x="4175" y="279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36" name="Group 1235"/>
            <p:cNvGrpSpPr>
              <a:grpSpLocks/>
            </p:cNvGrpSpPr>
            <p:nvPr/>
          </p:nvGrpSpPr>
          <p:grpSpPr bwMode="auto">
            <a:xfrm>
              <a:off x="4679" y="3596"/>
              <a:ext cx="192" cy="144"/>
              <a:chOff x="4679" y="3596"/>
              <a:chExt cx="192" cy="144"/>
            </a:xfrm>
          </p:grpSpPr>
          <p:sp>
            <p:nvSpPr>
              <p:cNvPr id="33894" name="AutoShape 1236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5" name="AutoShape 1237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37" name="AutoShape 1238"/>
            <p:cNvSpPr>
              <a:spLocks noChangeArrowheads="1"/>
            </p:cNvSpPr>
            <p:nvPr/>
          </p:nvSpPr>
          <p:spPr bwMode="auto">
            <a:xfrm rot="8046864">
              <a:off x="4633" y="3827"/>
              <a:ext cx="144" cy="14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8" name="AutoShape 1239"/>
            <p:cNvSpPr>
              <a:spLocks noChangeArrowheads="1"/>
            </p:cNvSpPr>
            <p:nvPr/>
          </p:nvSpPr>
          <p:spPr bwMode="auto">
            <a:xfrm rot="8046864">
              <a:off x="4723" y="390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AutoShape 1240"/>
            <p:cNvSpPr>
              <a:spLocks noChangeArrowheads="1"/>
            </p:cNvSpPr>
            <p:nvPr/>
          </p:nvSpPr>
          <p:spPr bwMode="auto">
            <a:xfrm rot="2554829">
              <a:off x="4398" y="3047"/>
              <a:ext cx="143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AutoShape 1241"/>
            <p:cNvSpPr>
              <a:spLocks noChangeArrowheads="1"/>
            </p:cNvSpPr>
            <p:nvPr/>
          </p:nvSpPr>
          <p:spPr bwMode="auto">
            <a:xfrm rot="2554829">
              <a:off x="4486" y="3018"/>
              <a:ext cx="64" cy="9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AutoShape 1242"/>
            <p:cNvSpPr>
              <a:spLocks noChangeArrowheads="1"/>
            </p:cNvSpPr>
            <p:nvPr/>
          </p:nvSpPr>
          <p:spPr bwMode="auto">
            <a:xfrm rot="9782755">
              <a:off x="4366" y="4027"/>
              <a:ext cx="143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AutoShape 1243"/>
            <p:cNvSpPr>
              <a:spLocks noChangeArrowheads="1"/>
            </p:cNvSpPr>
            <p:nvPr/>
          </p:nvSpPr>
          <p:spPr bwMode="auto">
            <a:xfrm rot="9782755">
              <a:off x="4427" y="4120"/>
              <a:ext cx="63" cy="9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AutoShape 1244"/>
            <p:cNvSpPr>
              <a:spLocks noChangeArrowheads="1"/>
            </p:cNvSpPr>
            <p:nvPr/>
          </p:nvSpPr>
          <p:spPr bwMode="auto">
            <a:xfrm rot="-9554768">
              <a:off x="3697" y="3942"/>
              <a:ext cx="144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AutoShape 1245"/>
            <p:cNvSpPr>
              <a:spLocks noChangeArrowheads="1"/>
            </p:cNvSpPr>
            <p:nvPr/>
          </p:nvSpPr>
          <p:spPr bwMode="auto">
            <a:xfrm rot="-9554768">
              <a:off x="3712" y="4034"/>
              <a:ext cx="64" cy="9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45" name="Group 1246"/>
            <p:cNvGrpSpPr>
              <a:grpSpLocks/>
            </p:cNvGrpSpPr>
            <p:nvPr/>
          </p:nvGrpSpPr>
          <p:grpSpPr bwMode="auto">
            <a:xfrm>
              <a:off x="4494" y="3971"/>
              <a:ext cx="153" cy="173"/>
              <a:chOff x="4494" y="3971"/>
              <a:chExt cx="153" cy="173"/>
            </a:xfrm>
          </p:grpSpPr>
          <p:sp>
            <p:nvSpPr>
              <p:cNvPr id="33892" name="AutoShape 1247"/>
              <p:cNvSpPr>
                <a:spLocks noChangeArrowheads="1"/>
              </p:cNvSpPr>
              <p:nvPr/>
            </p:nvSpPr>
            <p:spPr bwMode="auto">
              <a:xfrm rot="8242310">
                <a:off x="4494" y="3971"/>
                <a:ext cx="145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3" name="AutoShape 1248"/>
              <p:cNvSpPr>
                <a:spLocks noChangeArrowheads="1"/>
              </p:cNvSpPr>
              <p:nvPr/>
            </p:nvSpPr>
            <p:spPr bwMode="auto">
              <a:xfrm rot="8242310">
                <a:off x="4583" y="4048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46" name="AutoShape 1249"/>
            <p:cNvSpPr>
              <a:spLocks noChangeArrowheads="1"/>
            </p:cNvSpPr>
            <p:nvPr/>
          </p:nvSpPr>
          <p:spPr bwMode="auto">
            <a:xfrm rot="10684560">
              <a:off x="4243" y="4055"/>
              <a:ext cx="144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7" name="AutoShape 1250"/>
            <p:cNvSpPr>
              <a:spLocks noChangeArrowheads="1"/>
            </p:cNvSpPr>
            <p:nvPr/>
          </p:nvSpPr>
          <p:spPr bwMode="auto">
            <a:xfrm rot="10684560">
              <a:off x="4285" y="4150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48" name="Group 1251"/>
            <p:cNvGrpSpPr>
              <a:grpSpLocks/>
            </p:cNvGrpSpPr>
            <p:nvPr/>
          </p:nvGrpSpPr>
          <p:grpSpPr bwMode="auto">
            <a:xfrm>
              <a:off x="3828" y="3992"/>
              <a:ext cx="144" cy="185"/>
              <a:chOff x="3896" y="4015"/>
              <a:chExt cx="144" cy="185"/>
            </a:xfrm>
          </p:grpSpPr>
          <p:sp>
            <p:nvSpPr>
              <p:cNvPr id="33890" name="AutoShape 1252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1" name="AutoShape 1253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49" name="AutoShape 1254"/>
            <p:cNvSpPr>
              <a:spLocks noChangeArrowheads="1"/>
            </p:cNvSpPr>
            <p:nvPr/>
          </p:nvSpPr>
          <p:spPr bwMode="auto">
            <a:xfrm rot="2498013">
              <a:off x="4255" y="2902"/>
              <a:ext cx="144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0" name="AutoShape 1255"/>
            <p:cNvSpPr>
              <a:spLocks noChangeArrowheads="1"/>
            </p:cNvSpPr>
            <p:nvPr/>
          </p:nvSpPr>
          <p:spPr bwMode="auto">
            <a:xfrm rot="2498013">
              <a:off x="4343" y="2873"/>
              <a:ext cx="63" cy="95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1" name="AutoShape 1256"/>
            <p:cNvSpPr>
              <a:spLocks noChangeArrowheads="1"/>
            </p:cNvSpPr>
            <p:nvPr/>
          </p:nvSpPr>
          <p:spPr bwMode="auto">
            <a:xfrm rot="2554829">
              <a:off x="4543" y="3190"/>
              <a:ext cx="144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2" name="AutoShape 1257"/>
            <p:cNvSpPr>
              <a:spLocks noChangeArrowheads="1"/>
            </p:cNvSpPr>
            <p:nvPr/>
          </p:nvSpPr>
          <p:spPr bwMode="auto">
            <a:xfrm rot="2554829">
              <a:off x="4631" y="3162"/>
              <a:ext cx="64" cy="9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3" name="AutoShape 1258"/>
            <p:cNvSpPr>
              <a:spLocks noChangeArrowheads="1"/>
            </p:cNvSpPr>
            <p:nvPr/>
          </p:nvSpPr>
          <p:spPr bwMode="auto">
            <a:xfrm rot="3499058">
              <a:off x="4638" y="3354"/>
              <a:ext cx="144" cy="14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4" name="AutoShape 1259"/>
            <p:cNvSpPr>
              <a:spLocks noChangeArrowheads="1"/>
            </p:cNvSpPr>
            <p:nvPr/>
          </p:nvSpPr>
          <p:spPr bwMode="auto">
            <a:xfrm rot="3499058">
              <a:off x="4738" y="3341"/>
              <a:ext cx="64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5" name="Oval 1260"/>
            <p:cNvSpPr>
              <a:spLocks noChangeArrowheads="1"/>
            </p:cNvSpPr>
            <p:nvPr/>
          </p:nvSpPr>
          <p:spPr bwMode="auto">
            <a:xfrm rot="1914836">
              <a:off x="3135" y="2879"/>
              <a:ext cx="1679" cy="1151"/>
            </a:xfrm>
            <a:prstGeom prst="ellipse">
              <a:avLst/>
            </a:prstGeom>
            <a:solidFill>
              <a:srgbClr val="FFCC00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6" name="AutoShape 1261"/>
            <p:cNvSpPr>
              <a:spLocks noChangeArrowheads="1"/>
            </p:cNvSpPr>
            <p:nvPr/>
          </p:nvSpPr>
          <p:spPr bwMode="auto">
            <a:xfrm>
              <a:off x="4271" y="3293"/>
              <a:ext cx="64" cy="97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7" name="AutoShape 1262"/>
            <p:cNvSpPr>
              <a:spLocks noChangeArrowheads="1"/>
            </p:cNvSpPr>
            <p:nvPr/>
          </p:nvSpPr>
          <p:spPr bwMode="auto">
            <a:xfrm>
              <a:off x="4175" y="3342"/>
              <a:ext cx="64" cy="9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8" name="AutoShape 1263"/>
            <p:cNvSpPr>
              <a:spLocks noChangeArrowheads="1"/>
            </p:cNvSpPr>
            <p:nvPr/>
          </p:nvSpPr>
          <p:spPr bwMode="auto">
            <a:xfrm rot="16200000" flipH="1">
              <a:off x="3807" y="366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9" name="AutoShape 1264"/>
            <p:cNvSpPr>
              <a:spLocks noChangeArrowheads="1"/>
            </p:cNvSpPr>
            <p:nvPr/>
          </p:nvSpPr>
          <p:spPr bwMode="auto">
            <a:xfrm rot="-5400000">
              <a:off x="4335" y="3134"/>
              <a:ext cx="63" cy="96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0" name="AutoShape 1265"/>
            <p:cNvSpPr>
              <a:spLocks noChangeArrowheads="1"/>
            </p:cNvSpPr>
            <p:nvPr/>
          </p:nvSpPr>
          <p:spPr bwMode="auto">
            <a:xfrm>
              <a:off x="4415" y="3533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1" name="AutoShape 1266"/>
            <p:cNvSpPr>
              <a:spLocks noChangeArrowheads="1"/>
            </p:cNvSpPr>
            <p:nvPr/>
          </p:nvSpPr>
          <p:spPr bwMode="auto">
            <a:xfrm>
              <a:off x="3936" y="3821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2" name="AutoShape 1267"/>
            <p:cNvSpPr>
              <a:spLocks noChangeArrowheads="1"/>
            </p:cNvSpPr>
            <p:nvPr/>
          </p:nvSpPr>
          <p:spPr bwMode="auto">
            <a:xfrm rot="16200000" flipV="1">
              <a:off x="4102" y="3174"/>
              <a:ext cx="49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3" name="Oval 1268"/>
            <p:cNvSpPr>
              <a:spLocks noChangeArrowheads="1"/>
            </p:cNvSpPr>
            <p:nvPr/>
          </p:nvSpPr>
          <p:spPr bwMode="auto">
            <a:xfrm rot="-1199183">
              <a:off x="3360" y="3053"/>
              <a:ext cx="480" cy="375"/>
            </a:xfrm>
            <a:prstGeom prst="ellipse">
              <a:avLst/>
            </a:prstGeom>
            <a:solidFill>
              <a:srgbClr val="673713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4" name="AutoShape 1269"/>
            <p:cNvSpPr>
              <a:spLocks noChangeArrowheads="1"/>
            </p:cNvSpPr>
            <p:nvPr/>
          </p:nvSpPr>
          <p:spPr bwMode="auto">
            <a:xfrm rot="16200000" flipH="1">
              <a:off x="3856" y="342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5" name="AutoShape 1270"/>
            <p:cNvSpPr>
              <a:spLocks noChangeArrowheads="1"/>
            </p:cNvSpPr>
            <p:nvPr/>
          </p:nvSpPr>
          <p:spPr bwMode="auto">
            <a:xfrm rot="16200000" flipH="1">
              <a:off x="4095" y="3710"/>
              <a:ext cx="63" cy="96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6" name="AutoShape 1271"/>
            <p:cNvSpPr>
              <a:spLocks noChangeArrowheads="1"/>
            </p:cNvSpPr>
            <p:nvPr/>
          </p:nvSpPr>
          <p:spPr bwMode="auto">
            <a:xfrm>
              <a:off x="4367" y="382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7" name="AutoShape 1272"/>
            <p:cNvSpPr>
              <a:spLocks noChangeArrowheads="1"/>
            </p:cNvSpPr>
            <p:nvPr/>
          </p:nvSpPr>
          <p:spPr bwMode="auto">
            <a:xfrm>
              <a:off x="3983" y="3437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8" name="AutoShape 1273"/>
            <p:cNvSpPr>
              <a:spLocks noChangeArrowheads="1"/>
            </p:cNvSpPr>
            <p:nvPr/>
          </p:nvSpPr>
          <p:spPr bwMode="auto">
            <a:xfrm>
              <a:off x="3647" y="3629"/>
              <a:ext cx="64" cy="97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9" name="AutoShape 1274"/>
            <p:cNvSpPr>
              <a:spLocks noChangeArrowheads="1"/>
            </p:cNvSpPr>
            <p:nvPr/>
          </p:nvSpPr>
          <p:spPr bwMode="auto">
            <a:xfrm rot="5400000">
              <a:off x="4287" y="3661"/>
              <a:ext cx="64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0" name="AutoShape 1275"/>
            <p:cNvSpPr>
              <a:spLocks noChangeArrowheads="1"/>
            </p:cNvSpPr>
            <p:nvPr/>
          </p:nvSpPr>
          <p:spPr bwMode="auto">
            <a:xfrm flipV="1">
              <a:off x="4046" y="3053"/>
              <a:ext cx="64" cy="9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1" name="AutoShape 1276"/>
            <p:cNvSpPr>
              <a:spLocks noChangeArrowheads="1"/>
            </p:cNvSpPr>
            <p:nvPr/>
          </p:nvSpPr>
          <p:spPr bwMode="auto">
            <a:xfrm flipV="1">
              <a:off x="3951" y="3006"/>
              <a:ext cx="63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2" name="AutoShape 1277"/>
            <p:cNvSpPr>
              <a:spLocks noChangeArrowheads="1"/>
            </p:cNvSpPr>
            <p:nvPr/>
          </p:nvSpPr>
          <p:spPr bwMode="auto">
            <a:xfrm flipV="1">
              <a:off x="3902" y="3150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3" name="AutoShape 1278"/>
            <p:cNvSpPr>
              <a:spLocks noChangeArrowheads="1"/>
            </p:cNvSpPr>
            <p:nvPr/>
          </p:nvSpPr>
          <p:spPr bwMode="auto">
            <a:xfrm flipV="1">
              <a:off x="3998" y="3150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4" name="Oval 1279"/>
            <p:cNvSpPr>
              <a:spLocks noChangeArrowheads="1"/>
            </p:cNvSpPr>
            <p:nvPr/>
          </p:nvSpPr>
          <p:spPr bwMode="auto">
            <a:xfrm rot="2254818">
              <a:off x="3244" y="2890"/>
              <a:ext cx="192" cy="14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5" name="AutoShape 1280"/>
            <p:cNvSpPr>
              <a:spLocks noChangeArrowheads="1"/>
            </p:cNvSpPr>
            <p:nvPr/>
          </p:nvSpPr>
          <p:spPr bwMode="auto">
            <a:xfrm rot="3499058">
              <a:off x="3447" y="3500"/>
              <a:ext cx="143" cy="144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6" name="AutoShape 1281"/>
            <p:cNvSpPr>
              <a:spLocks noChangeArrowheads="1"/>
            </p:cNvSpPr>
            <p:nvPr/>
          </p:nvSpPr>
          <p:spPr bwMode="auto">
            <a:xfrm rot="3499058">
              <a:off x="3831" y="3260"/>
              <a:ext cx="144" cy="144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7" name="AutoShape 1282"/>
            <p:cNvSpPr>
              <a:spLocks noChangeArrowheads="1"/>
            </p:cNvSpPr>
            <p:nvPr/>
          </p:nvSpPr>
          <p:spPr bwMode="auto">
            <a:xfrm rot="3499058">
              <a:off x="4119" y="3500"/>
              <a:ext cx="143" cy="144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8" name="AutoShape 1283"/>
            <p:cNvSpPr>
              <a:spLocks noChangeArrowheads="1"/>
            </p:cNvSpPr>
            <p:nvPr/>
          </p:nvSpPr>
          <p:spPr bwMode="auto">
            <a:xfrm rot="3499058">
              <a:off x="4454" y="3691"/>
              <a:ext cx="145" cy="145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9" name="Freeform 1284"/>
            <p:cNvSpPr>
              <a:spLocks/>
            </p:cNvSpPr>
            <p:nvPr/>
          </p:nvSpPr>
          <p:spPr bwMode="auto">
            <a:xfrm>
              <a:off x="3447" y="3116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0" name="Freeform 1285"/>
            <p:cNvSpPr>
              <a:spLocks/>
            </p:cNvSpPr>
            <p:nvPr/>
          </p:nvSpPr>
          <p:spPr bwMode="auto">
            <a:xfrm rot="15370908" flipV="1">
              <a:off x="3456" y="3141"/>
              <a:ext cx="163" cy="170"/>
            </a:xfrm>
            <a:custGeom>
              <a:avLst/>
              <a:gdLst>
                <a:gd name="T0" fmla="*/ 161 w 164"/>
                <a:gd name="T1" fmla="*/ 5 h 170"/>
                <a:gd name="T2" fmla="*/ 112 w 164"/>
                <a:gd name="T3" fmla="*/ 13 h 170"/>
                <a:gd name="T4" fmla="*/ 120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1" name="Freeform 1286"/>
            <p:cNvSpPr>
              <a:spLocks/>
            </p:cNvSpPr>
            <p:nvPr/>
          </p:nvSpPr>
          <p:spPr bwMode="auto">
            <a:xfrm>
              <a:off x="3591" y="3212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rgbClr val="FFEA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2" name="Oval 1287"/>
            <p:cNvSpPr>
              <a:spLocks noChangeArrowheads="1"/>
            </p:cNvSpPr>
            <p:nvPr/>
          </p:nvSpPr>
          <p:spPr bwMode="auto">
            <a:xfrm rot="2254818">
              <a:off x="3647" y="2888"/>
              <a:ext cx="192" cy="14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3" name="Oval 1288"/>
            <p:cNvSpPr>
              <a:spLocks noChangeArrowheads="1"/>
            </p:cNvSpPr>
            <p:nvPr/>
          </p:nvSpPr>
          <p:spPr bwMode="auto">
            <a:xfrm rot="2254818">
              <a:off x="4050" y="3858"/>
              <a:ext cx="192" cy="14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4" name="Oval 1289"/>
            <p:cNvSpPr>
              <a:spLocks noChangeArrowheads="1"/>
            </p:cNvSpPr>
            <p:nvPr/>
          </p:nvSpPr>
          <p:spPr bwMode="auto">
            <a:xfrm rot="2254818">
              <a:off x="4370" y="3351"/>
              <a:ext cx="192" cy="14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5" name="Freeform 1290"/>
            <p:cNvSpPr>
              <a:spLocks/>
            </p:cNvSpPr>
            <p:nvPr/>
          </p:nvSpPr>
          <p:spPr bwMode="auto">
            <a:xfrm>
              <a:off x="3703" y="2896"/>
              <a:ext cx="82" cy="119"/>
            </a:xfrm>
            <a:custGeom>
              <a:avLst/>
              <a:gdLst>
                <a:gd name="T0" fmla="*/ 3 w 126"/>
                <a:gd name="T1" fmla="*/ 0 h 177"/>
                <a:gd name="T2" fmla="*/ 9 w 126"/>
                <a:gd name="T3" fmla="*/ 26 h 177"/>
                <a:gd name="T4" fmla="*/ 19 w 126"/>
                <a:gd name="T5" fmla="*/ 48 h 177"/>
                <a:gd name="T6" fmla="*/ 26 w 126"/>
                <a:gd name="T7" fmla="*/ 54 h 177"/>
                <a:gd name="T8" fmla="*/ 28 w 126"/>
                <a:gd name="T9" fmla="*/ 39 h 177"/>
                <a:gd name="T10" fmla="*/ 22 w 126"/>
                <a:gd name="T11" fmla="*/ 24 h 177"/>
                <a:gd name="T12" fmla="*/ 14 w 126"/>
                <a:gd name="T13" fmla="*/ 17 h 177"/>
                <a:gd name="T14" fmla="*/ 10 w 126"/>
                <a:gd name="T15" fmla="*/ 3 h 177"/>
                <a:gd name="T16" fmla="*/ 3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6" name="Freeform 1291"/>
            <p:cNvSpPr>
              <a:spLocks/>
            </p:cNvSpPr>
            <p:nvPr/>
          </p:nvSpPr>
          <p:spPr bwMode="auto">
            <a:xfrm>
              <a:off x="3300" y="2893"/>
              <a:ext cx="82" cy="120"/>
            </a:xfrm>
            <a:custGeom>
              <a:avLst/>
              <a:gdLst>
                <a:gd name="T0" fmla="*/ 3 w 126"/>
                <a:gd name="T1" fmla="*/ 0 h 177"/>
                <a:gd name="T2" fmla="*/ 9 w 126"/>
                <a:gd name="T3" fmla="*/ 26 h 177"/>
                <a:gd name="T4" fmla="*/ 19 w 126"/>
                <a:gd name="T5" fmla="*/ 49 h 177"/>
                <a:gd name="T6" fmla="*/ 26 w 126"/>
                <a:gd name="T7" fmla="*/ 55 h 177"/>
                <a:gd name="T8" fmla="*/ 28 w 126"/>
                <a:gd name="T9" fmla="*/ 40 h 177"/>
                <a:gd name="T10" fmla="*/ 22 w 126"/>
                <a:gd name="T11" fmla="*/ 24 h 177"/>
                <a:gd name="T12" fmla="*/ 14 w 126"/>
                <a:gd name="T13" fmla="*/ 18 h 177"/>
                <a:gd name="T14" fmla="*/ 10 w 126"/>
                <a:gd name="T15" fmla="*/ 3 h 177"/>
                <a:gd name="T16" fmla="*/ 3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7" name="Freeform 1292"/>
            <p:cNvSpPr>
              <a:spLocks/>
            </p:cNvSpPr>
            <p:nvPr/>
          </p:nvSpPr>
          <p:spPr bwMode="auto">
            <a:xfrm>
              <a:off x="4425" y="3359"/>
              <a:ext cx="82" cy="119"/>
            </a:xfrm>
            <a:custGeom>
              <a:avLst/>
              <a:gdLst>
                <a:gd name="T0" fmla="*/ 3 w 126"/>
                <a:gd name="T1" fmla="*/ 0 h 177"/>
                <a:gd name="T2" fmla="*/ 9 w 126"/>
                <a:gd name="T3" fmla="*/ 26 h 177"/>
                <a:gd name="T4" fmla="*/ 19 w 126"/>
                <a:gd name="T5" fmla="*/ 48 h 177"/>
                <a:gd name="T6" fmla="*/ 26 w 126"/>
                <a:gd name="T7" fmla="*/ 54 h 177"/>
                <a:gd name="T8" fmla="*/ 28 w 126"/>
                <a:gd name="T9" fmla="*/ 39 h 177"/>
                <a:gd name="T10" fmla="*/ 22 w 126"/>
                <a:gd name="T11" fmla="*/ 24 h 177"/>
                <a:gd name="T12" fmla="*/ 14 w 126"/>
                <a:gd name="T13" fmla="*/ 17 h 177"/>
                <a:gd name="T14" fmla="*/ 10 w 126"/>
                <a:gd name="T15" fmla="*/ 3 h 177"/>
                <a:gd name="T16" fmla="*/ 3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8" name="Freeform 1293"/>
            <p:cNvSpPr>
              <a:spLocks/>
            </p:cNvSpPr>
            <p:nvPr/>
          </p:nvSpPr>
          <p:spPr bwMode="auto">
            <a:xfrm>
              <a:off x="4098" y="3865"/>
              <a:ext cx="82" cy="120"/>
            </a:xfrm>
            <a:custGeom>
              <a:avLst/>
              <a:gdLst>
                <a:gd name="T0" fmla="*/ 3 w 126"/>
                <a:gd name="T1" fmla="*/ 0 h 177"/>
                <a:gd name="T2" fmla="*/ 9 w 126"/>
                <a:gd name="T3" fmla="*/ 26 h 177"/>
                <a:gd name="T4" fmla="*/ 19 w 126"/>
                <a:gd name="T5" fmla="*/ 49 h 177"/>
                <a:gd name="T6" fmla="*/ 26 w 126"/>
                <a:gd name="T7" fmla="*/ 55 h 177"/>
                <a:gd name="T8" fmla="*/ 28 w 126"/>
                <a:gd name="T9" fmla="*/ 40 h 177"/>
                <a:gd name="T10" fmla="*/ 22 w 126"/>
                <a:gd name="T11" fmla="*/ 24 h 177"/>
                <a:gd name="T12" fmla="*/ 14 w 126"/>
                <a:gd name="T13" fmla="*/ 18 h 177"/>
                <a:gd name="T14" fmla="*/ 10 w 126"/>
                <a:gd name="T15" fmla="*/ 3 h 177"/>
                <a:gd name="T16" fmla="*/ 3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Text Box 1294"/>
            <p:cNvSpPr txBox="1">
              <a:spLocks noChangeArrowheads="1"/>
            </p:cNvSpPr>
            <p:nvPr/>
          </p:nvSpPr>
          <p:spPr bwMode="auto">
            <a:xfrm>
              <a:off x="4179" y="2476"/>
              <a:ext cx="1226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b="1" u="sng">
                  <a:solidFill>
                    <a:srgbClr val="CC0000"/>
                  </a:solidFill>
                </a:rPr>
                <a:t>APC:</a:t>
              </a:r>
              <a:br>
                <a:rPr lang="en-US" b="1" u="sng">
                  <a:solidFill>
                    <a:srgbClr val="CC0000"/>
                  </a:solidFill>
                </a:rPr>
              </a:br>
              <a:r>
                <a:rPr lang="en-US" b="1" u="sng">
                  <a:solidFill>
                    <a:srgbClr val="CC0000"/>
                  </a:solidFill>
                </a:rPr>
                <a:t>infected cell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1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1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1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1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1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1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1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41" grpId="0" animBg="1"/>
      <p:bldP spid="461066" grpId="0" animBg="1"/>
      <p:bldP spid="461079" grpId="0" animBg="1"/>
      <p:bldP spid="461190" grpId="0"/>
      <p:bldP spid="461193" grpId="0"/>
      <p:bldP spid="461194" grpId="0"/>
      <p:bldP spid="461195" grpId="0"/>
      <p:bldP spid="461378" grpId="0" build="p" autoUpdateAnimBg="0"/>
      <p:bldP spid="461379" grpId="0" build="p" autoUpdateAnimBg="0"/>
      <p:bldP spid="461380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Attack of the Killer T cells</a:t>
            </a:r>
          </a:p>
        </p:txBody>
      </p:sp>
      <p:sp>
        <p:nvSpPr>
          <p:cNvPr id="464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400" cy="231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Destroys infected body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binds to target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secretes </a:t>
            </a:r>
            <a:r>
              <a:rPr lang="en-US" u="sng" smtClean="0">
                <a:solidFill>
                  <a:srgbClr val="CC0000"/>
                </a:solidFill>
              </a:rPr>
              <a:t>perforin</a:t>
            </a:r>
            <a:r>
              <a:rPr lang="en-US" smtClean="0"/>
              <a:t> protein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punctures cell membrane of infected cell</a:t>
            </a:r>
          </a:p>
          <a:p>
            <a:pPr lvl="3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apoptosis</a:t>
            </a:r>
            <a:endParaRPr lang="en-US" smtClean="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4"/>
          <a:srcRect l="46124" t="36000" b="9000"/>
          <a:stretch>
            <a:fillRect/>
          </a:stretch>
        </p:blipFill>
        <p:spPr bwMode="auto">
          <a:xfrm>
            <a:off x="17463" y="3789363"/>
            <a:ext cx="37211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11"/>
          <p:cNvSpPr>
            <a:spLocks noChangeArrowheads="1"/>
          </p:cNvSpPr>
          <p:nvPr/>
        </p:nvSpPr>
        <p:spPr bwMode="auto">
          <a:xfrm>
            <a:off x="0" y="3538538"/>
            <a:ext cx="1236663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13"/>
          <p:cNvSpPr>
            <a:spLocks noChangeArrowheads="1"/>
          </p:cNvSpPr>
          <p:nvPr/>
        </p:nvSpPr>
        <p:spPr bwMode="auto">
          <a:xfrm>
            <a:off x="0" y="5291138"/>
            <a:ext cx="76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539750" y="4054475"/>
            <a:ext cx="13954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Killer T cell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binds to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infected cell</a:t>
            </a:r>
            <a:endParaRPr lang="en-US"/>
          </a:p>
        </p:txBody>
      </p:sp>
      <p:sp>
        <p:nvSpPr>
          <p:cNvPr id="34824" name="Rectangle 17"/>
          <p:cNvSpPr>
            <a:spLocks noChangeArrowheads="1"/>
          </p:cNvSpPr>
          <p:nvPr/>
        </p:nvSpPr>
        <p:spPr bwMode="auto">
          <a:xfrm>
            <a:off x="1084263" y="6272213"/>
            <a:ext cx="1395412" cy="492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infected cell</a:t>
            </a:r>
          </a:p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destroyed</a:t>
            </a:r>
            <a:endParaRPr lang="en-US"/>
          </a:p>
        </p:txBody>
      </p:sp>
      <p:pic>
        <p:nvPicPr>
          <p:cNvPr id="34825" name="Picture 19"/>
          <p:cNvPicPr>
            <a:picLocks noChangeAspect="1" noChangeArrowheads="1"/>
          </p:cNvPicPr>
          <p:nvPr/>
        </p:nvPicPr>
        <p:blipFill>
          <a:blip r:embed="rId5"/>
          <a:srcRect l="11250" t="3000" r="11250"/>
          <a:stretch>
            <a:fillRect/>
          </a:stretch>
        </p:blipFill>
        <p:spPr bwMode="auto">
          <a:xfrm>
            <a:off x="5638800" y="3638550"/>
            <a:ext cx="3429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Rectangle 21"/>
          <p:cNvSpPr>
            <a:spLocks noChangeArrowheads="1"/>
          </p:cNvSpPr>
          <p:nvPr/>
        </p:nvSpPr>
        <p:spPr bwMode="auto">
          <a:xfrm>
            <a:off x="8051800" y="4864100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F116A"/>
                </a:solidFill>
              </a:rPr>
              <a:t>cell </a:t>
            </a:r>
            <a:br>
              <a:rPr lang="en-US" sz="1700" b="1">
                <a:solidFill>
                  <a:srgbClr val="0F116A"/>
                </a:solidFill>
              </a:rPr>
            </a:br>
            <a:r>
              <a:rPr lang="en-US" sz="1700" b="1">
                <a:solidFill>
                  <a:srgbClr val="0F116A"/>
                </a:solidFill>
              </a:rPr>
              <a:t>membrane</a:t>
            </a:r>
            <a:endParaRPr lang="en-US" sz="1600">
              <a:solidFill>
                <a:srgbClr val="0F116A"/>
              </a:solidFill>
            </a:endParaRPr>
          </a:p>
        </p:txBody>
      </p:sp>
      <p:sp>
        <p:nvSpPr>
          <p:cNvPr id="34827" name="Rectangle 23"/>
          <p:cNvSpPr>
            <a:spLocks noChangeArrowheads="1"/>
          </p:cNvSpPr>
          <p:nvPr/>
        </p:nvSpPr>
        <p:spPr bwMode="auto">
          <a:xfrm>
            <a:off x="5127625" y="3703638"/>
            <a:ext cx="15589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300" b="1">
                <a:solidFill>
                  <a:srgbClr val="0F116A"/>
                </a:solidFill>
              </a:rPr>
              <a:t>Killer T cell</a:t>
            </a:r>
            <a:endParaRPr lang="en-US" sz="2300">
              <a:solidFill>
                <a:srgbClr val="0F116A"/>
              </a:solidFill>
            </a:endParaRPr>
          </a:p>
        </p:txBody>
      </p:sp>
      <p:sp>
        <p:nvSpPr>
          <p:cNvPr id="34828" name="Rectangle 24"/>
          <p:cNvSpPr>
            <a:spLocks noChangeArrowheads="1"/>
          </p:cNvSpPr>
          <p:nvPr/>
        </p:nvSpPr>
        <p:spPr bwMode="auto">
          <a:xfrm>
            <a:off x="8051800" y="5778500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CC0000"/>
                </a:solidFill>
              </a:rPr>
              <a:t>cell </a:t>
            </a:r>
            <a:br>
              <a:rPr lang="en-US" sz="1700" b="1">
                <a:solidFill>
                  <a:srgbClr val="CC0000"/>
                </a:solidFill>
              </a:rPr>
            </a:br>
            <a:r>
              <a:rPr lang="en-US" sz="1700" b="1">
                <a:solidFill>
                  <a:srgbClr val="CC0000"/>
                </a:solidFill>
              </a:rPr>
              <a:t>membrane</a:t>
            </a:r>
            <a:endParaRPr lang="en-US" sz="1600">
              <a:solidFill>
                <a:srgbClr val="CC0000"/>
              </a:solidFill>
            </a:endParaRPr>
          </a:p>
        </p:txBody>
      </p:sp>
      <p:sp>
        <p:nvSpPr>
          <p:cNvPr id="34829" name="Rectangle 25"/>
          <p:cNvSpPr>
            <a:spLocks noChangeArrowheads="1"/>
          </p:cNvSpPr>
          <p:nvPr/>
        </p:nvSpPr>
        <p:spPr bwMode="auto">
          <a:xfrm>
            <a:off x="5791200" y="6324600"/>
            <a:ext cx="2057400" cy="457200"/>
          </a:xfrm>
          <a:prstGeom prst="rect">
            <a:avLst/>
          </a:prstGeom>
          <a:solidFill>
            <a:srgbClr val="F1E5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22"/>
          <p:cNvSpPr>
            <a:spLocks noChangeArrowheads="1"/>
          </p:cNvSpPr>
          <p:nvPr/>
        </p:nvSpPr>
        <p:spPr bwMode="auto">
          <a:xfrm>
            <a:off x="5715000" y="6400800"/>
            <a:ext cx="14398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solidFill>
                  <a:srgbClr val="CC0000"/>
                </a:solidFill>
              </a:rPr>
              <a:t>target cell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34831" name="Line 27"/>
          <p:cNvSpPr>
            <a:spLocks noChangeShapeType="1"/>
          </p:cNvSpPr>
          <p:nvPr/>
        </p:nvSpPr>
        <p:spPr bwMode="auto">
          <a:xfrm>
            <a:off x="5230813" y="5626100"/>
            <a:ext cx="765175" cy="968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Rectangle 28"/>
          <p:cNvSpPr>
            <a:spLocks noChangeArrowheads="1"/>
          </p:cNvSpPr>
          <p:nvPr/>
        </p:nvSpPr>
        <p:spPr bwMode="auto">
          <a:xfrm>
            <a:off x="8072438" y="3448050"/>
            <a:ext cx="8905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rgbClr val="0F116A"/>
                </a:solidFill>
              </a:rPr>
              <a:t>vesicle</a:t>
            </a:r>
            <a:endParaRPr lang="en-US" sz="2000">
              <a:solidFill>
                <a:srgbClr val="0F116A"/>
              </a:solidFill>
            </a:endParaRPr>
          </a:p>
        </p:txBody>
      </p:sp>
      <p:pic>
        <p:nvPicPr>
          <p:cNvPr id="34833" name="Picture 29"/>
          <p:cNvPicPr>
            <a:picLocks noChangeAspect="1" noChangeArrowheads="1"/>
          </p:cNvPicPr>
          <p:nvPr/>
        </p:nvPicPr>
        <p:blipFill>
          <a:blip r:embed="rId6"/>
          <a:srcRect l="68187" t="69810" r="6494" b="2165"/>
          <a:stretch>
            <a:fillRect/>
          </a:stretch>
        </p:blipFill>
        <p:spPr bwMode="auto">
          <a:xfrm>
            <a:off x="6934200" y="381000"/>
            <a:ext cx="2108200" cy="1719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175125" y="5391150"/>
            <a:ext cx="18748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900" b="1" u="sng">
                <a:solidFill>
                  <a:srgbClr val="CC0000"/>
                </a:solidFill>
              </a:rPr>
              <a:t>perforin</a:t>
            </a:r>
            <a:r>
              <a:rPr lang="en-US" sz="1900" b="1">
                <a:solidFill>
                  <a:srgbClr val="000000"/>
                </a:solidFill>
              </a:rPr>
              <a:t> 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punctures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cell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 bldLvl="5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Immune system &amp; Blood type</a:t>
            </a:r>
          </a:p>
        </p:txBody>
      </p:sp>
      <p:graphicFrame>
        <p:nvGraphicFramePr>
          <p:cNvPr id="529411" name="Group 3"/>
          <p:cNvGraphicFramePr>
            <a:graphicFrameLocks noGrp="1"/>
          </p:cNvGraphicFramePr>
          <p:nvPr/>
        </p:nvGraphicFramePr>
        <p:xfrm>
          <a:off x="685800" y="1447800"/>
          <a:ext cx="8242300" cy="4155440"/>
        </p:xfrm>
        <a:graphic>
          <a:graphicData uri="http://schemas.openxmlformats.org/drawingml/2006/table">
            <a:tbl>
              <a:tblPr/>
              <a:tblGrid>
                <a:gridCol w="1743075"/>
                <a:gridCol w="2527300"/>
                <a:gridCol w="2136775"/>
                <a:gridCol w="1835150"/>
              </a:tblGrid>
              <a:tr h="419100">
                <a:tc>
                  <a:txBody>
                    <a:bodyPr/>
                    <a:lstStyle/>
                    <a:p>
                      <a:pPr marL="1698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blood 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antigen</a:t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antibodies</a:t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 blood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donationstatus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type 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antigens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surface of RBC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anti-B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type 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antigens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surface of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anti-A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AB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both type A &amp; type 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antigens on surface of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universal recipient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antigens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surface of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anti-A &amp; anti-B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universal donor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7625" y="5878513"/>
            <a:ext cx="9040813" cy="8286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l" eaLnBrk="1" hangingPunct="1">
              <a:spcBef>
                <a:spcPct val="20000"/>
              </a:spcBef>
              <a:buSzPct val="120000"/>
              <a:buFont typeface="Wingdings" pitchFamily="2" charset="2"/>
              <a:buNone/>
            </a:pPr>
            <a:r>
              <a:rPr lang="en-US" sz="2200" b="1">
                <a:solidFill>
                  <a:srgbClr val="0F116A"/>
                </a:solidFill>
              </a:rPr>
              <a:t>Matching compatible blood groups is critical for blood transfusions </a:t>
            </a:r>
          </a:p>
          <a:p>
            <a:pPr algn="l" eaLnBrk="1" hangingPunct="1">
              <a:spcBef>
                <a:spcPct val="20000"/>
              </a:spcBef>
              <a:buSzPct val="120000"/>
              <a:buFont typeface="Wingdings" pitchFamily="2" charset="2"/>
              <a:buNone/>
            </a:pPr>
            <a:r>
              <a:rPr lang="en-US" sz="2200" b="1">
                <a:solidFill>
                  <a:srgbClr val="0F116A"/>
                </a:solidFill>
              </a:rPr>
              <a:t>A person produces antibodies against foreign blood antigens</a:t>
            </a:r>
          </a:p>
        </p:txBody>
      </p:sp>
      <p:sp>
        <p:nvSpPr>
          <p:cNvPr id="529444" name="Rectangle 36"/>
          <p:cNvSpPr>
            <a:spLocks noChangeArrowheads="1"/>
          </p:cNvSpPr>
          <p:nvPr/>
        </p:nvSpPr>
        <p:spPr bwMode="auto">
          <a:xfrm>
            <a:off x="2540000" y="3225800"/>
            <a:ext cx="2300288" cy="6715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445" name="Rectangle 37"/>
          <p:cNvSpPr>
            <a:spLocks noChangeArrowheads="1"/>
          </p:cNvSpPr>
          <p:nvPr/>
        </p:nvSpPr>
        <p:spPr bwMode="auto">
          <a:xfrm>
            <a:off x="5016500" y="2403475"/>
            <a:ext cx="2052638" cy="6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446" name="Rectangle 38"/>
          <p:cNvSpPr>
            <a:spLocks noChangeArrowheads="1"/>
          </p:cNvSpPr>
          <p:nvPr/>
        </p:nvSpPr>
        <p:spPr bwMode="auto">
          <a:xfrm>
            <a:off x="5032375" y="3225800"/>
            <a:ext cx="1981200" cy="6715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447" name="Rectangle 39"/>
          <p:cNvSpPr>
            <a:spLocks noChangeArrowheads="1"/>
          </p:cNvSpPr>
          <p:nvPr/>
        </p:nvSpPr>
        <p:spPr bwMode="auto">
          <a:xfrm>
            <a:off x="2540000" y="2379663"/>
            <a:ext cx="2300288" cy="671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448" name="Rectangle 40"/>
          <p:cNvSpPr>
            <a:spLocks noChangeArrowheads="1"/>
          </p:cNvSpPr>
          <p:nvPr/>
        </p:nvSpPr>
        <p:spPr bwMode="auto">
          <a:xfrm>
            <a:off x="2540000" y="4052888"/>
            <a:ext cx="2300288" cy="671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449" name="Rectangle 41"/>
          <p:cNvSpPr>
            <a:spLocks noChangeArrowheads="1"/>
          </p:cNvSpPr>
          <p:nvPr/>
        </p:nvSpPr>
        <p:spPr bwMode="auto">
          <a:xfrm>
            <a:off x="5008563" y="4016375"/>
            <a:ext cx="2052637" cy="6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450" name="Rectangle 42"/>
          <p:cNvSpPr>
            <a:spLocks noChangeArrowheads="1"/>
          </p:cNvSpPr>
          <p:nvPr/>
        </p:nvSpPr>
        <p:spPr bwMode="auto">
          <a:xfrm>
            <a:off x="2540000" y="4854575"/>
            <a:ext cx="2300288" cy="6715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451" name="Rectangle 43"/>
          <p:cNvSpPr>
            <a:spLocks noChangeArrowheads="1"/>
          </p:cNvSpPr>
          <p:nvPr/>
        </p:nvSpPr>
        <p:spPr bwMode="auto">
          <a:xfrm>
            <a:off x="5032375" y="4846638"/>
            <a:ext cx="1981200" cy="6715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452" name="Rectangle 44"/>
          <p:cNvSpPr>
            <a:spLocks noChangeArrowheads="1"/>
          </p:cNvSpPr>
          <p:nvPr/>
        </p:nvSpPr>
        <p:spPr bwMode="auto">
          <a:xfrm>
            <a:off x="7148513" y="4016375"/>
            <a:ext cx="1741487" cy="6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453" name="Rectangle 45"/>
          <p:cNvSpPr>
            <a:spLocks noChangeArrowheads="1"/>
          </p:cNvSpPr>
          <p:nvPr/>
        </p:nvSpPr>
        <p:spPr bwMode="auto">
          <a:xfrm>
            <a:off x="7164388" y="4870450"/>
            <a:ext cx="1677987" cy="703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29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29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529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529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529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529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529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29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529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529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44" grpId="0" animBg="1"/>
      <p:bldP spid="529445" grpId="0" animBg="1"/>
      <p:bldP spid="529446" grpId="0" animBg="1"/>
      <p:bldP spid="529447" grpId="0" animBg="1"/>
      <p:bldP spid="529448" grpId="0" animBg="1"/>
      <p:bldP spid="529449" grpId="0" animBg="1"/>
      <p:bldP spid="529450" grpId="0" animBg="1"/>
      <p:bldP spid="529451" grpId="0" animBg="1"/>
      <p:bldP spid="529452" grpId="0" animBg="1"/>
      <p:bldP spid="52945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562600" y="1371600"/>
            <a:ext cx="3581400" cy="5486400"/>
          </a:xfrm>
          <a:prstGeom prst="rect">
            <a:avLst/>
          </a:prstGeom>
          <a:solidFill>
            <a:srgbClr val="C59AF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371600"/>
            <a:ext cx="3581400" cy="5486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01" name="Line 5"/>
          <p:cNvSpPr>
            <a:spLocks noChangeShapeType="1"/>
          </p:cNvSpPr>
          <p:nvPr/>
        </p:nvSpPr>
        <p:spPr bwMode="auto">
          <a:xfrm>
            <a:off x="4495800" y="2895600"/>
            <a:ext cx="0" cy="457200"/>
          </a:xfrm>
          <a:prstGeom prst="line">
            <a:avLst/>
          </a:prstGeom>
          <a:noFill/>
          <a:ln w="38100">
            <a:solidFill>
              <a:srgbClr val="099B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Immune response</a:t>
            </a:r>
          </a:p>
        </p:txBody>
      </p:sp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319088" y="1905000"/>
            <a:ext cx="282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free antigens in blood</a:t>
            </a:r>
            <a:endParaRPr lang="en-US" sz="2800" b="1"/>
          </a:p>
        </p:txBody>
      </p:sp>
      <p:sp>
        <p:nvSpPr>
          <p:cNvPr id="439305" name="Rectangle 9"/>
          <p:cNvSpPr>
            <a:spLocks noChangeArrowheads="1"/>
          </p:cNvSpPr>
          <p:nvPr/>
        </p:nvSpPr>
        <p:spPr bwMode="auto">
          <a:xfrm>
            <a:off x="5692775" y="1905000"/>
            <a:ext cx="335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antigens on infected cells </a:t>
            </a:r>
            <a:endParaRPr lang="en-US" sz="2800" b="1"/>
          </a:p>
        </p:txBody>
      </p:sp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542925" y="2620963"/>
            <a:ext cx="2386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humoral response</a:t>
            </a:r>
            <a:endParaRPr lang="en-US" sz="2800" b="1"/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6215063" y="2620963"/>
            <a:ext cx="234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cellular response </a:t>
            </a:r>
            <a:endParaRPr lang="en-US" sz="2800" b="1"/>
          </a:p>
        </p:txBody>
      </p:sp>
      <p:sp>
        <p:nvSpPr>
          <p:cNvPr id="439308" name="Oval 12"/>
          <p:cNvSpPr>
            <a:spLocks noChangeArrowheads="1"/>
          </p:cNvSpPr>
          <p:nvPr/>
        </p:nvSpPr>
        <p:spPr bwMode="auto">
          <a:xfrm>
            <a:off x="990600" y="3481388"/>
            <a:ext cx="13716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B cells</a:t>
            </a:r>
          </a:p>
        </p:txBody>
      </p:sp>
      <p:sp>
        <p:nvSpPr>
          <p:cNvPr id="439309" name="Oval 13"/>
          <p:cNvSpPr>
            <a:spLocks noChangeArrowheads="1"/>
          </p:cNvSpPr>
          <p:nvPr/>
        </p:nvSpPr>
        <p:spPr bwMode="auto">
          <a:xfrm>
            <a:off x="6705600" y="3481388"/>
            <a:ext cx="13716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T cells</a:t>
            </a:r>
          </a:p>
        </p:txBody>
      </p:sp>
      <p:sp>
        <p:nvSpPr>
          <p:cNvPr id="439310" name="Oval 14"/>
          <p:cNvSpPr>
            <a:spLocks noChangeArrowheads="1"/>
          </p:cNvSpPr>
          <p:nvPr/>
        </p:nvSpPr>
        <p:spPr bwMode="auto">
          <a:xfrm>
            <a:off x="3848100" y="2544763"/>
            <a:ext cx="13716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macrophages</a:t>
            </a:r>
          </a:p>
          <a:p>
            <a:r>
              <a:rPr lang="en-US" sz="2000" b="1">
                <a:solidFill>
                  <a:srgbClr val="CC0000"/>
                </a:solidFill>
              </a:rPr>
              <a:t>(APC)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439311" name="Oval 15"/>
          <p:cNvSpPr>
            <a:spLocks noChangeArrowheads="1"/>
          </p:cNvSpPr>
          <p:nvPr/>
        </p:nvSpPr>
        <p:spPr bwMode="auto">
          <a:xfrm>
            <a:off x="3848100" y="3443288"/>
            <a:ext cx="1371600" cy="6858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helper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T cells</a:t>
            </a:r>
          </a:p>
        </p:txBody>
      </p:sp>
      <p:sp>
        <p:nvSpPr>
          <p:cNvPr id="439312" name="Oval 16"/>
          <p:cNvSpPr>
            <a:spLocks noChangeArrowheads="1"/>
          </p:cNvSpPr>
          <p:nvPr/>
        </p:nvSpPr>
        <p:spPr bwMode="auto">
          <a:xfrm>
            <a:off x="304800" y="5257800"/>
            <a:ext cx="1371600" cy="685800"/>
          </a:xfrm>
          <a:prstGeom prst="ellipse">
            <a:avLst/>
          </a:prstGeom>
          <a:solidFill>
            <a:srgbClr val="F9FD9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plasma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B cells</a:t>
            </a:r>
          </a:p>
        </p:txBody>
      </p:sp>
      <p:sp>
        <p:nvSpPr>
          <p:cNvPr id="439313" name="Oval 17"/>
          <p:cNvSpPr>
            <a:spLocks noChangeArrowheads="1"/>
          </p:cNvSpPr>
          <p:nvPr/>
        </p:nvSpPr>
        <p:spPr bwMode="auto">
          <a:xfrm>
            <a:off x="1981200" y="5257800"/>
            <a:ext cx="1371600" cy="685800"/>
          </a:xfrm>
          <a:prstGeom prst="ellipse">
            <a:avLst/>
          </a:prstGeom>
          <a:solidFill>
            <a:srgbClr val="F9FD9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memory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B cells</a:t>
            </a:r>
          </a:p>
        </p:txBody>
      </p:sp>
      <p:sp>
        <p:nvSpPr>
          <p:cNvPr id="439314" name="Oval 18"/>
          <p:cNvSpPr>
            <a:spLocks noChangeArrowheads="1"/>
          </p:cNvSpPr>
          <p:nvPr/>
        </p:nvSpPr>
        <p:spPr bwMode="auto">
          <a:xfrm>
            <a:off x="5943600" y="5257800"/>
            <a:ext cx="1371600" cy="685800"/>
          </a:xfrm>
          <a:prstGeom prst="ellipse">
            <a:avLst/>
          </a:prstGeom>
          <a:solidFill>
            <a:srgbClr val="F9FD9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memory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T cells</a:t>
            </a:r>
          </a:p>
        </p:txBody>
      </p:sp>
      <p:sp>
        <p:nvSpPr>
          <p:cNvPr id="439315" name="Oval 19"/>
          <p:cNvSpPr>
            <a:spLocks noChangeArrowheads="1"/>
          </p:cNvSpPr>
          <p:nvPr/>
        </p:nvSpPr>
        <p:spPr bwMode="auto">
          <a:xfrm>
            <a:off x="7620000" y="5257800"/>
            <a:ext cx="1371600" cy="685800"/>
          </a:xfrm>
          <a:prstGeom prst="ellipse">
            <a:avLst/>
          </a:prstGeom>
          <a:solidFill>
            <a:srgbClr val="F9FD9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F116A"/>
                </a:solidFill>
              </a:rPr>
              <a:t>cytotoxic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T cells</a:t>
            </a:r>
          </a:p>
        </p:txBody>
      </p:sp>
      <p:sp>
        <p:nvSpPr>
          <p:cNvPr id="439317" name="Line 21"/>
          <p:cNvSpPr>
            <a:spLocks noChangeShapeType="1"/>
          </p:cNvSpPr>
          <p:nvPr/>
        </p:nvSpPr>
        <p:spPr bwMode="auto">
          <a:xfrm flipH="1">
            <a:off x="1711325" y="1641475"/>
            <a:ext cx="1554163" cy="3238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18" name="Line 22"/>
          <p:cNvSpPr>
            <a:spLocks noChangeShapeType="1"/>
          </p:cNvSpPr>
          <p:nvPr/>
        </p:nvSpPr>
        <p:spPr bwMode="auto">
          <a:xfrm>
            <a:off x="5708650" y="1641475"/>
            <a:ext cx="1643063" cy="250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19" name="Line 23"/>
          <p:cNvSpPr>
            <a:spLocks noChangeShapeType="1"/>
          </p:cNvSpPr>
          <p:nvPr/>
        </p:nvSpPr>
        <p:spPr bwMode="auto">
          <a:xfrm>
            <a:off x="1600200" y="22098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20" name="Line 24"/>
          <p:cNvSpPr>
            <a:spLocks noChangeShapeType="1"/>
          </p:cNvSpPr>
          <p:nvPr/>
        </p:nvSpPr>
        <p:spPr bwMode="auto">
          <a:xfrm>
            <a:off x="7391400" y="22098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21" name="Line 25"/>
          <p:cNvSpPr>
            <a:spLocks noChangeShapeType="1"/>
          </p:cNvSpPr>
          <p:nvPr/>
        </p:nvSpPr>
        <p:spPr bwMode="auto">
          <a:xfrm>
            <a:off x="1600200" y="29718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22" name="Line 26"/>
          <p:cNvSpPr>
            <a:spLocks noChangeShapeType="1"/>
          </p:cNvSpPr>
          <p:nvPr/>
        </p:nvSpPr>
        <p:spPr bwMode="auto">
          <a:xfrm>
            <a:off x="7391400" y="29718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23" name="Line 27"/>
          <p:cNvSpPr>
            <a:spLocks noChangeShapeType="1"/>
          </p:cNvSpPr>
          <p:nvPr/>
        </p:nvSpPr>
        <p:spPr bwMode="auto">
          <a:xfrm>
            <a:off x="4495800" y="1855788"/>
            <a:ext cx="0" cy="5826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066800" y="4114800"/>
            <a:ext cx="1219200" cy="1066800"/>
            <a:chOff x="672" y="2592"/>
            <a:chExt cx="768" cy="672"/>
          </a:xfrm>
        </p:grpSpPr>
        <p:sp>
          <p:nvSpPr>
            <p:cNvPr id="36931" name="Line 28"/>
            <p:cNvSpPr>
              <a:spLocks noChangeShapeType="1"/>
            </p:cNvSpPr>
            <p:nvPr/>
          </p:nvSpPr>
          <p:spPr bwMode="auto">
            <a:xfrm flipH="1">
              <a:off x="672" y="2592"/>
              <a:ext cx="384" cy="6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2" name="Line 29"/>
            <p:cNvSpPr>
              <a:spLocks noChangeShapeType="1"/>
            </p:cNvSpPr>
            <p:nvPr/>
          </p:nvSpPr>
          <p:spPr bwMode="auto">
            <a:xfrm>
              <a:off x="1056" y="2592"/>
              <a:ext cx="384" cy="6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6781800" y="4114800"/>
            <a:ext cx="1219200" cy="1066800"/>
            <a:chOff x="4272" y="2592"/>
            <a:chExt cx="768" cy="672"/>
          </a:xfrm>
        </p:grpSpPr>
        <p:sp>
          <p:nvSpPr>
            <p:cNvPr id="36929" name="Line 30"/>
            <p:cNvSpPr>
              <a:spLocks noChangeShapeType="1"/>
            </p:cNvSpPr>
            <p:nvPr/>
          </p:nvSpPr>
          <p:spPr bwMode="auto">
            <a:xfrm flipH="1">
              <a:off x="4272" y="2592"/>
              <a:ext cx="384" cy="6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0" name="Line 31"/>
            <p:cNvSpPr>
              <a:spLocks noChangeShapeType="1"/>
            </p:cNvSpPr>
            <p:nvPr/>
          </p:nvSpPr>
          <p:spPr bwMode="auto">
            <a:xfrm>
              <a:off x="4656" y="2592"/>
              <a:ext cx="384" cy="6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9330" name="Line 34"/>
          <p:cNvSpPr>
            <a:spLocks noChangeShapeType="1"/>
          </p:cNvSpPr>
          <p:nvPr/>
        </p:nvSpPr>
        <p:spPr bwMode="auto">
          <a:xfrm rot="5400000">
            <a:off x="3162300" y="3162300"/>
            <a:ext cx="0" cy="1295400"/>
          </a:xfrm>
          <a:prstGeom prst="line">
            <a:avLst/>
          </a:prstGeom>
          <a:noFill/>
          <a:ln w="38100">
            <a:solidFill>
              <a:srgbClr val="099B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31" name="Line 35"/>
          <p:cNvSpPr>
            <a:spLocks noChangeShapeType="1"/>
          </p:cNvSpPr>
          <p:nvPr/>
        </p:nvSpPr>
        <p:spPr bwMode="auto">
          <a:xfrm rot="16200000" flipH="1">
            <a:off x="5905500" y="3162300"/>
            <a:ext cx="0" cy="1295400"/>
          </a:xfrm>
          <a:prstGeom prst="line">
            <a:avLst/>
          </a:prstGeom>
          <a:noFill/>
          <a:ln w="38100">
            <a:solidFill>
              <a:srgbClr val="099B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0" y="5943600"/>
            <a:ext cx="1981200" cy="914400"/>
            <a:chOff x="0" y="3744"/>
            <a:chExt cx="1248" cy="576"/>
          </a:xfrm>
        </p:grpSpPr>
        <p:sp>
          <p:nvSpPr>
            <p:cNvPr id="36917" name="Rectangle 36"/>
            <p:cNvSpPr>
              <a:spLocks noChangeArrowheads="1"/>
            </p:cNvSpPr>
            <p:nvPr/>
          </p:nvSpPr>
          <p:spPr bwMode="auto">
            <a:xfrm>
              <a:off x="768" y="379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18" name="Rectangle 37"/>
            <p:cNvSpPr>
              <a:spLocks noChangeArrowheads="1"/>
            </p:cNvSpPr>
            <p:nvPr/>
          </p:nvSpPr>
          <p:spPr bwMode="auto">
            <a:xfrm rot="5400000" flipV="1">
              <a:off x="478" y="3746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19" name="Rectangle 38"/>
            <p:cNvSpPr>
              <a:spLocks noChangeArrowheads="1"/>
            </p:cNvSpPr>
            <p:nvPr/>
          </p:nvSpPr>
          <p:spPr bwMode="auto">
            <a:xfrm flipV="1">
              <a:off x="576" y="374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20" name="Rectangle 39"/>
            <p:cNvSpPr>
              <a:spLocks noChangeArrowheads="1"/>
            </p:cNvSpPr>
            <p:nvPr/>
          </p:nvSpPr>
          <p:spPr bwMode="auto">
            <a:xfrm rot="5400000" flipV="1">
              <a:off x="142" y="3746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21" name="Rectangle 40"/>
            <p:cNvSpPr>
              <a:spLocks noChangeArrowheads="1"/>
            </p:cNvSpPr>
            <p:nvPr/>
          </p:nvSpPr>
          <p:spPr bwMode="auto">
            <a:xfrm rot="5400000" flipH="1">
              <a:off x="842" y="4106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22" name="Rectangle 41"/>
            <p:cNvSpPr>
              <a:spLocks noChangeArrowheads="1"/>
            </p:cNvSpPr>
            <p:nvPr/>
          </p:nvSpPr>
          <p:spPr bwMode="auto">
            <a:xfrm rot="5400000" flipH="1">
              <a:off x="218" y="4106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23" name="Rectangle 42"/>
            <p:cNvSpPr>
              <a:spLocks noChangeArrowheads="1"/>
            </p:cNvSpPr>
            <p:nvPr/>
          </p:nvSpPr>
          <p:spPr bwMode="auto">
            <a:xfrm>
              <a:off x="288" y="379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24" name="Rectangle 43"/>
            <p:cNvSpPr>
              <a:spLocks noChangeArrowheads="1"/>
            </p:cNvSpPr>
            <p:nvPr/>
          </p:nvSpPr>
          <p:spPr bwMode="auto">
            <a:xfrm rot="5400000" flipV="1">
              <a:off x="1006" y="3938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25" name="Rectangle 44"/>
            <p:cNvSpPr>
              <a:spLocks noChangeArrowheads="1"/>
            </p:cNvSpPr>
            <p:nvPr/>
          </p:nvSpPr>
          <p:spPr bwMode="auto">
            <a:xfrm>
              <a:off x="144" y="3984"/>
              <a:ext cx="9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rgbClr val="0F116A"/>
                  </a:solidFill>
                </a:rPr>
                <a:t>antibodies</a:t>
              </a:r>
              <a:endParaRPr lang="en-US" sz="2800" b="1">
                <a:solidFill>
                  <a:srgbClr val="CC0000"/>
                </a:solidFill>
              </a:endParaRPr>
            </a:p>
          </p:txBody>
        </p:sp>
        <p:sp>
          <p:nvSpPr>
            <p:cNvPr id="36926" name="Rectangle 45"/>
            <p:cNvSpPr>
              <a:spLocks noChangeArrowheads="1"/>
            </p:cNvSpPr>
            <p:nvPr/>
          </p:nvSpPr>
          <p:spPr bwMode="auto">
            <a:xfrm>
              <a:off x="0" y="393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27" name="Rectangle 46"/>
            <p:cNvSpPr>
              <a:spLocks noChangeArrowheads="1"/>
            </p:cNvSpPr>
            <p:nvPr/>
          </p:nvSpPr>
          <p:spPr bwMode="auto">
            <a:xfrm rot="5400000" flipV="1">
              <a:off x="382" y="4078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28" name="Rectangle 47"/>
            <p:cNvSpPr>
              <a:spLocks noChangeArrowheads="1"/>
            </p:cNvSpPr>
            <p:nvPr/>
          </p:nvSpPr>
          <p:spPr bwMode="auto">
            <a:xfrm rot="5400000" flipH="1">
              <a:off x="650" y="4058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</p:grpSp>
      <p:sp>
        <p:nvSpPr>
          <p:cNvPr id="439350" name="Oval 54"/>
          <p:cNvSpPr>
            <a:spLocks noChangeArrowheads="1"/>
          </p:cNvSpPr>
          <p:nvPr/>
        </p:nvSpPr>
        <p:spPr bwMode="auto">
          <a:xfrm>
            <a:off x="3556000" y="3200400"/>
            <a:ext cx="1905000" cy="12192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3438525" y="3048000"/>
            <a:ext cx="2133600" cy="1600200"/>
            <a:chOff x="2208" y="1920"/>
            <a:chExt cx="1344" cy="1008"/>
          </a:xfrm>
        </p:grpSpPr>
        <p:sp>
          <p:nvSpPr>
            <p:cNvPr id="36915" name="Line 55"/>
            <p:cNvSpPr>
              <a:spLocks noChangeShapeType="1"/>
            </p:cNvSpPr>
            <p:nvPr/>
          </p:nvSpPr>
          <p:spPr bwMode="auto">
            <a:xfrm>
              <a:off x="2880" y="1920"/>
              <a:ext cx="0" cy="100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6" name="Line 56"/>
            <p:cNvSpPr>
              <a:spLocks noChangeShapeType="1"/>
            </p:cNvSpPr>
            <p:nvPr/>
          </p:nvSpPr>
          <p:spPr bwMode="auto">
            <a:xfrm rot="5400000">
              <a:off x="2880" y="1752"/>
              <a:ext cx="0" cy="134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96" name="Freeform 58"/>
          <p:cNvSpPr>
            <a:spLocks/>
          </p:cNvSpPr>
          <p:nvPr/>
        </p:nvSpPr>
        <p:spPr bwMode="auto">
          <a:xfrm>
            <a:off x="1905000" y="1435100"/>
            <a:ext cx="5029200" cy="165100"/>
          </a:xfrm>
          <a:custGeom>
            <a:avLst/>
            <a:gdLst>
              <a:gd name="T0" fmla="*/ 0 w 3168"/>
              <a:gd name="T1" fmla="*/ 2147483647 h 104"/>
              <a:gd name="T2" fmla="*/ 2147483647 w 3168"/>
              <a:gd name="T3" fmla="*/ 2147483647 h 104"/>
              <a:gd name="T4" fmla="*/ 2147483647 w 3168"/>
              <a:gd name="T5" fmla="*/ 2147483647 h 104"/>
              <a:gd name="T6" fmla="*/ 2147483647 w 3168"/>
              <a:gd name="T7" fmla="*/ 2147483647 h 104"/>
              <a:gd name="T8" fmla="*/ 2147483647 w 3168"/>
              <a:gd name="T9" fmla="*/ 2147483647 h 104"/>
              <a:gd name="T10" fmla="*/ 2147483647 w 3168"/>
              <a:gd name="T11" fmla="*/ 2147483647 h 104"/>
              <a:gd name="T12" fmla="*/ 2147483647 w 3168"/>
              <a:gd name="T13" fmla="*/ 2147483647 h 104"/>
              <a:gd name="T14" fmla="*/ 2147483647 w 3168"/>
              <a:gd name="T15" fmla="*/ 2147483647 h 104"/>
              <a:gd name="T16" fmla="*/ 2147483647 w 3168"/>
              <a:gd name="T17" fmla="*/ 2147483647 h 104"/>
              <a:gd name="T18" fmla="*/ 2147483647 w 3168"/>
              <a:gd name="T19" fmla="*/ 2147483647 h 104"/>
              <a:gd name="T20" fmla="*/ 2147483647 w 3168"/>
              <a:gd name="T21" fmla="*/ 2147483647 h 104"/>
              <a:gd name="T22" fmla="*/ 2147483647 w 3168"/>
              <a:gd name="T23" fmla="*/ 2147483647 h 104"/>
              <a:gd name="T24" fmla="*/ 2147483647 w 3168"/>
              <a:gd name="T25" fmla="*/ 0 h 104"/>
              <a:gd name="T26" fmla="*/ 2147483647 w 3168"/>
              <a:gd name="T27" fmla="*/ 2147483647 h 104"/>
              <a:gd name="T28" fmla="*/ 2147483647 w 3168"/>
              <a:gd name="T29" fmla="*/ 2147483647 h 104"/>
              <a:gd name="T30" fmla="*/ 2147483647 w 3168"/>
              <a:gd name="T31" fmla="*/ 2147483647 h 1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68"/>
              <a:gd name="T49" fmla="*/ 0 h 104"/>
              <a:gd name="T50" fmla="*/ 3168 w 3168"/>
              <a:gd name="T51" fmla="*/ 104 h 1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68" h="104">
                <a:moveTo>
                  <a:pt x="0" y="96"/>
                </a:moveTo>
                <a:cubicBezTo>
                  <a:pt x="72" y="100"/>
                  <a:pt x="144" y="104"/>
                  <a:pt x="192" y="96"/>
                </a:cubicBezTo>
                <a:cubicBezTo>
                  <a:pt x="240" y="88"/>
                  <a:pt x="232" y="48"/>
                  <a:pt x="288" y="48"/>
                </a:cubicBezTo>
                <a:cubicBezTo>
                  <a:pt x="344" y="48"/>
                  <a:pt x="448" y="96"/>
                  <a:pt x="528" y="96"/>
                </a:cubicBezTo>
                <a:cubicBezTo>
                  <a:pt x="608" y="96"/>
                  <a:pt x="688" y="48"/>
                  <a:pt x="768" y="48"/>
                </a:cubicBezTo>
                <a:cubicBezTo>
                  <a:pt x="848" y="48"/>
                  <a:pt x="920" y="88"/>
                  <a:pt x="1008" y="96"/>
                </a:cubicBezTo>
                <a:cubicBezTo>
                  <a:pt x="1096" y="104"/>
                  <a:pt x="1224" y="104"/>
                  <a:pt x="1296" y="96"/>
                </a:cubicBezTo>
                <a:cubicBezTo>
                  <a:pt x="1368" y="88"/>
                  <a:pt x="1392" y="48"/>
                  <a:pt x="1440" y="48"/>
                </a:cubicBezTo>
                <a:cubicBezTo>
                  <a:pt x="1488" y="48"/>
                  <a:pt x="1520" y="88"/>
                  <a:pt x="1584" y="96"/>
                </a:cubicBezTo>
                <a:cubicBezTo>
                  <a:pt x="1648" y="104"/>
                  <a:pt x="1760" y="104"/>
                  <a:pt x="1824" y="96"/>
                </a:cubicBezTo>
                <a:cubicBezTo>
                  <a:pt x="1888" y="88"/>
                  <a:pt x="1912" y="48"/>
                  <a:pt x="1968" y="48"/>
                </a:cubicBezTo>
                <a:cubicBezTo>
                  <a:pt x="2024" y="48"/>
                  <a:pt x="2088" y="104"/>
                  <a:pt x="2160" y="96"/>
                </a:cubicBezTo>
                <a:cubicBezTo>
                  <a:pt x="2232" y="88"/>
                  <a:pt x="2304" y="0"/>
                  <a:pt x="2400" y="0"/>
                </a:cubicBezTo>
                <a:cubicBezTo>
                  <a:pt x="2496" y="0"/>
                  <a:pt x="2640" y="88"/>
                  <a:pt x="2736" y="96"/>
                </a:cubicBezTo>
                <a:cubicBezTo>
                  <a:pt x="2832" y="104"/>
                  <a:pt x="2904" y="56"/>
                  <a:pt x="2976" y="48"/>
                </a:cubicBezTo>
                <a:cubicBezTo>
                  <a:pt x="3048" y="40"/>
                  <a:pt x="3108" y="44"/>
                  <a:pt x="3168" y="48"/>
                </a:cubicBezTo>
              </a:path>
            </a:pathLst>
          </a:custGeom>
          <a:noFill/>
          <a:ln w="571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Rectangle 59"/>
          <p:cNvSpPr>
            <a:spLocks noChangeArrowheads="1"/>
          </p:cNvSpPr>
          <p:nvPr/>
        </p:nvSpPr>
        <p:spPr bwMode="auto">
          <a:xfrm>
            <a:off x="6858000" y="13271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660000"/>
                </a:solidFill>
              </a:rPr>
              <a:t>skin</a:t>
            </a:r>
            <a:endParaRPr lang="en-US" sz="2800" b="1">
              <a:solidFill>
                <a:srgbClr val="660000"/>
              </a:solidFill>
            </a:endParaRPr>
          </a:p>
        </p:txBody>
      </p:sp>
      <p:sp>
        <p:nvSpPr>
          <p:cNvPr id="36898" name="Rectangle 60"/>
          <p:cNvSpPr>
            <a:spLocks noChangeArrowheads="1"/>
          </p:cNvSpPr>
          <p:nvPr/>
        </p:nvSpPr>
        <p:spPr bwMode="auto">
          <a:xfrm>
            <a:off x="1276350" y="14160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660000"/>
                </a:solidFill>
              </a:rPr>
              <a:t>skin</a:t>
            </a:r>
            <a:endParaRPr lang="en-US" sz="2800" b="1">
              <a:solidFill>
                <a:srgbClr val="660000"/>
              </a:solidFill>
            </a:endParaRPr>
          </a:p>
        </p:txBody>
      </p:sp>
      <p:sp>
        <p:nvSpPr>
          <p:cNvPr id="36899" name="AutoShape 7"/>
          <p:cNvSpPr>
            <a:spLocks noChangeArrowheads="1"/>
          </p:cNvSpPr>
          <p:nvPr/>
        </p:nvSpPr>
        <p:spPr bwMode="auto">
          <a:xfrm>
            <a:off x="3295650" y="1314450"/>
            <a:ext cx="2395538" cy="542925"/>
          </a:xfrm>
          <a:prstGeom prst="roundRect">
            <a:avLst>
              <a:gd name="adj" fmla="val 16667"/>
            </a:avLst>
          </a:prstGeom>
          <a:solidFill>
            <a:schemeClr val="bg1">
              <a:alpha val="74901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pathogen invasion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antigen exposure</a:t>
            </a:r>
            <a:endParaRPr lang="en-US" sz="2800" b="1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816100" y="5943600"/>
            <a:ext cx="1981200" cy="914400"/>
            <a:chOff x="0" y="3744"/>
            <a:chExt cx="1248" cy="576"/>
          </a:xfrm>
        </p:grpSpPr>
        <p:sp>
          <p:nvSpPr>
            <p:cNvPr id="36903" name="Rectangle 63"/>
            <p:cNvSpPr>
              <a:spLocks noChangeArrowheads="1"/>
            </p:cNvSpPr>
            <p:nvPr/>
          </p:nvSpPr>
          <p:spPr bwMode="auto">
            <a:xfrm>
              <a:off x="768" y="379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04" name="Rectangle 64"/>
            <p:cNvSpPr>
              <a:spLocks noChangeArrowheads="1"/>
            </p:cNvSpPr>
            <p:nvPr/>
          </p:nvSpPr>
          <p:spPr bwMode="auto">
            <a:xfrm rot="5400000" flipV="1">
              <a:off x="478" y="3746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05" name="Rectangle 65"/>
            <p:cNvSpPr>
              <a:spLocks noChangeArrowheads="1"/>
            </p:cNvSpPr>
            <p:nvPr/>
          </p:nvSpPr>
          <p:spPr bwMode="auto">
            <a:xfrm flipV="1">
              <a:off x="576" y="374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06" name="Rectangle 66"/>
            <p:cNvSpPr>
              <a:spLocks noChangeArrowheads="1"/>
            </p:cNvSpPr>
            <p:nvPr/>
          </p:nvSpPr>
          <p:spPr bwMode="auto">
            <a:xfrm rot="5400000" flipV="1">
              <a:off x="142" y="3746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07" name="Rectangle 67"/>
            <p:cNvSpPr>
              <a:spLocks noChangeArrowheads="1"/>
            </p:cNvSpPr>
            <p:nvPr/>
          </p:nvSpPr>
          <p:spPr bwMode="auto">
            <a:xfrm rot="5400000" flipH="1">
              <a:off x="842" y="4106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08" name="Rectangle 68"/>
            <p:cNvSpPr>
              <a:spLocks noChangeArrowheads="1"/>
            </p:cNvSpPr>
            <p:nvPr/>
          </p:nvSpPr>
          <p:spPr bwMode="auto">
            <a:xfrm rot="5400000" flipH="1">
              <a:off x="218" y="4106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09" name="Rectangle 69"/>
            <p:cNvSpPr>
              <a:spLocks noChangeArrowheads="1"/>
            </p:cNvSpPr>
            <p:nvPr/>
          </p:nvSpPr>
          <p:spPr bwMode="auto">
            <a:xfrm>
              <a:off x="288" y="379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10" name="Rectangle 70"/>
            <p:cNvSpPr>
              <a:spLocks noChangeArrowheads="1"/>
            </p:cNvSpPr>
            <p:nvPr/>
          </p:nvSpPr>
          <p:spPr bwMode="auto">
            <a:xfrm rot="5400000" flipV="1">
              <a:off x="1006" y="3938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11" name="Rectangle 71"/>
            <p:cNvSpPr>
              <a:spLocks noChangeArrowheads="1"/>
            </p:cNvSpPr>
            <p:nvPr/>
          </p:nvSpPr>
          <p:spPr bwMode="auto">
            <a:xfrm>
              <a:off x="144" y="3984"/>
              <a:ext cx="9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rgbClr val="0F116A"/>
                  </a:solidFill>
                </a:rPr>
                <a:t>antibodies</a:t>
              </a:r>
              <a:endParaRPr lang="en-US" sz="2800" b="1">
                <a:solidFill>
                  <a:srgbClr val="CC0000"/>
                </a:solidFill>
              </a:endParaRPr>
            </a:p>
          </p:txBody>
        </p:sp>
        <p:sp>
          <p:nvSpPr>
            <p:cNvPr id="36912" name="Rectangle 72"/>
            <p:cNvSpPr>
              <a:spLocks noChangeArrowheads="1"/>
            </p:cNvSpPr>
            <p:nvPr/>
          </p:nvSpPr>
          <p:spPr bwMode="auto">
            <a:xfrm>
              <a:off x="0" y="393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13" name="Rectangle 73"/>
            <p:cNvSpPr>
              <a:spLocks noChangeArrowheads="1"/>
            </p:cNvSpPr>
            <p:nvPr/>
          </p:nvSpPr>
          <p:spPr bwMode="auto">
            <a:xfrm rot="5400000" flipV="1">
              <a:off x="382" y="4078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36914" name="Rectangle 74"/>
            <p:cNvSpPr>
              <a:spLocks noChangeArrowheads="1"/>
            </p:cNvSpPr>
            <p:nvPr/>
          </p:nvSpPr>
          <p:spPr bwMode="auto">
            <a:xfrm rot="5400000" flipH="1">
              <a:off x="650" y="4058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</p:grpSp>
      <p:sp>
        <p:nvSpPr>
          <p:cNvPr id="68" name="Rectangle 10"/>
          <p:cNvSpPr>
            <a:spLocks noChangeArrowheads="1"/>
          </p:cNvSpPr>
          <p:nvPr/>
        </p:nvSpPr>
        <p:spPr bwMode="auto">
          <a:xfrm>
            <a:off x="2678113" y="3441700"/>
            <a:ext cx="727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alert</a:t>
            </a:r>
            <a:endParaRPr lang="en-US" sz="2800" b="1"/>
          </a:p>
        </p:txBody>
      </p:sp>
      <p:sp>
        <p:nvSpPr>
          <p:cNvPr id="69" name="Rectangle 10"/>
          <p:cNvSpPr>
            <a:spLocks noChangeArrowheads="1"/>
          </p:cNvSpPr>
          <p:nvPr/>
        </p:nvSpPr>
        <p:spPr bwMode="auto">
          <a:xfrm>
            <a:off x="5626100" y="3441700"/>
            <a:ext cx="725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alert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9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39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9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9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9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39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39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9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39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1" grpId="0" animBg="1"/>
      <p:bldP spid="439304" grpId="0"/>
      <p:bldP spid="439305" grpId="0"/>
      <p:bldP spid="439306" grpId="0"/>
      <p:bldP spid="439307" grpId="0"/>
      <p:bldP spid="439308" grpId="0" animBg="1"/>
      <p:bldP spid="439309" grpId="0" animBg="1"/>
      <p:bldP spid="439310" grpId="0" animBg="1"/>
      <p:bldP spid="439311" grpId="0" animBg="1"/>
      <p:bldP spid="439312" grpId="0" animBg="1"/>
      <p:bldP spid="439313" grpId="0" animBg="1"/>
      <p:bldP spid="439314" grpId="0" animBg="1"/>
      <p:bldP spid="439315" grpId="0" animBg="1"/>
      <p:bldP spid="439317" grpId="0" animBg="1"/>
      <p:bldP spid="439318" grpId="0" animBg="1"/>
      <p:bldP spid="439319" grpId="0" animBg="1"/>
      <p:bldP spid="439320" grpId="0" animBg="1"/>
      <p:bldP spid="439321" grpId="0" animBg="1"/>
      <p:bldP spid="439322" grpId="0" animBg="1"/>
      <p:bldP spid="439323" grpId="0" animBg="1"/>
      <p:bldP spid="439330" grpId="0" animBg="1"/>
      <p:bldP spid="439331" grpId="0" animBg="1"/>
      <p:bldP spid="439350" grpId="0" animBg="1"/>
      <p:bldP spid="68" grpId="0"/>
      <p:bldP spid="6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HIV &amp; AIDS</a:t>
            </a:r>
          </a:p>
        </p:txBody>
      </p:sp>
      <p:sp>
        <p:nvSpPr>
          <p:cNvPr id="445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11150" y="1371600"/>
            <a:ext cx="8832850" cy="5486400"/>
          </a:xfrm>
          <a:solidFill>
            <a:srgbClr val="FFFFFF"/>
          </a:solidFill>
        </p:spPr>
        <p:txBody>
          <a:bodyPr rIns="0"/>
          <a:lstStyle/>
          <a:p>
            <a:pPr eaLnBrk="1" hangingPunct="1"/>
            <a:r>
              <a:rPr lang="en-US" u="sng" dirty="0" smtClean="0">
                <a:solidFill>
                  <a:srgbClr val="CC0000"/>
                </a:solidFill>
              </a:rPr>
              <a:t>H</a:t>
            </a:r>
            <a:r>
              <a:rPr lang="en-US" u="sng" dirty="0" smtClean="0"/>
              <a:t>uman </a:t>
            </a:r>
            <a:r>
              <a:rPr lang="en-US" u="sng" dirty="0" smtClean="0">
                <a:solidFill>
                  <a:srgbClr val="CC0000"/>
                </a:solidFill>
              </a:rPr>
              <a:t>I</a:t>
            </a:r>
            <a:r>
              <a:rPr lang="en-US" u="sng" dirty="0" smtClean="0"/>
              <a:t>mmunodeficiency </a:t>
            </a:r>
            <a:r>
              <a:rPr lang="en-US" u="sng" dirty="0" smtClean="0">
                <a:solidFill>
                  <a:srgbClr val="CC0000"/>
                </a:solidFill>
              </a:rPr>
              <a:t>V</a:t>
            </a:r>
            <a:r>
              <a:rPr lang="en-US" u="sng" dirty="0" smtClean="0"/>
              <a:t>irus</a:t>
            </a:r>
            <a:endParaRPr lang="en-US" dirty="0" smtClean="0"/>
          </a:p>
          <a:p>
            <a:pPr lvl="1" eaLnBrk="1" hangingPunct="1"/>
            <a:r>
              <a:rPr lang="en-US" dirty="0" smtClean="0"/>
              <a:t>virus infects </a:t>
            </a:r>
            <a:r>
              <a:rPr lang="en-US" u="sng" dirty="0" smtClean="0">
                <a:solidFill>
                  <a:srgbClr val="CC0000"/>
                </a:solidFill>
              </a:rPr>
              <a:t>helper T cells</a:t>
            </a:r>
            <a:endParaRPr lang="en-US" dirty="0" smtClean="0"/>
          </a:p>
          <a:p>
            <a:pPr marL="1085850" lvl="2" eaLnBrk="1" hangingPunct="1"/>
            <a:r>
              <a:rPr lang="en-US" dirty="0" smtClean="0"/>
              <a:t>helper T cells </a:t>
            </a:r>
            <a:r>
              <a:rPr lang="en-US" dirty="0" smtClean="0"/>
              <a:t>then won’t activate </a:t>
            </a:r>
            <a:r>
              <a:rPr lang="en-US" dirty="0" smtClean="0"/>
              <a:t>rest of immune system: killer T cells &amp; B cells</a:t>
            </a:r>
          </a:p>
          <a:p>
            <a:pPr marL="1085850" lvl="2" eaLnBrk="1" hangingPunct="1"/>
            <a:r>
              <a:rPr lang="en-US" dirty="0" smtClean="0"/>
              <a:t>also destroys helper T cells</a:t>
            </a:r>
          </a:p>
          <a:p>
            <a:pPr eaLnBrk="1" hangingPunct="1"/>
            <a:r>
              <a:rPr lang="en-US" u="sng" dirty="0" smtClean="0">
                <a:solidFill>
                  <a:srgbClr val="CC0000"/>
                </a:solidFill>
              </a:rPr>
              <a:t>AIDS: A</a:t>
            </a:r>
            <a:r>
              <a:rPr lang="en-US" u="sng" dirty="0" smtClean="0"/>
              <a:t>cquired </a:t>
            </a:r>
            <a:r>
              <a:rPr lang="en-US" u="sng" dirty="0" err="1" smtClean="0">
                <a:solidFill>
                  <a:srgbClr val="CC0000"/>
                </a:solidFill>
              </a:rPr>
              <a:t>I</a:t>
            </a:r>
            <a:r>
              <a:rPr lang="en-US" u="sng" dirty="0" err="1" smtClean="0"/>
              <a:t>mmuno</a:t>
            </a:r>
            <a:r>
              <a:rPr lang="en-US" u="sng" dirty="0" err="1" smtClean="0">
                <a:solidFill>
                  <a:srgbClr val="CC0000"/>
                </a:solidFill>
              </a:rPr>
              <a:t>D</a:t>
            </a:r>
            <a:r>
              <a:rPr lang="en-US" u="sng" dirty="0" err="1" smtClean="0"/>
              <a:t>eficiency</a:t>
            </a:r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CC0000"/>
                </a:solidFill>
              </a:rPr>
              <a:t>S</a:t>
            </a:r>
            <a:r>
              <a:rPr lang="en-US" u="sng" dirty="0" smtClean="0"/>
              <a:t>yndrome</a:t>
            </a:r>
            <a:endParaRPr lang="en-US" dirty="0" smtClean="0"/>
          </a:p>
          <a:p>
            <a:pPr lvl="1" eaLnBrk="1" hangingPunct="1"/>
            <a:r>
              <a:rPr lang="en-US" dirty="0" smtClean="0"/>
              <a:t>infections by opportunistic </a:t>
            </a:r>
            <a:br>
              <a:rPr lang="en-US" dirty="0" smtClean="0"/>
            </a:br>
            <a:r>
              <a:rPr lang="en-US" dirty="0" smtClean="0"/>
              <a:t>diseases</a:t>
            </a:r>
          </a:p>
          <a:p>
            <a:pPr lvl="1" eaLnBrk="1" hangingPunct="1"/>
            <a:r>
              <a:rPr lang="en-US" dirty="0" smtClean="0"/>
              <a:t>death usually from </a:t>
            </a:r>
          </a:p>
          <a:p>
            <a:pPr lvl="1" eaLnBrk="1" hangingPunct="1"/>
            <a:r>
              <a:rPr lang="en-US" dirty="0" smtClean="0"/>
              <a:t>“opportunistic” infections</a:t>
            </a:r>
          </a:p>
          <a:p>
            <a:pPr marL="1085850" lvl="2" eaLnBrk="1" hangingPunct="1"/>
            <a:r>
              <a:rPr lang="en-US" dirty="0" smtClean="0"/>
              <a:t>pneumonia, cancers </a:t>
            </a:r>
          </a:p>
        </p:txBody>
      </p:sp>
      <p:pic>
        <p:nvPicPr>
          <p:cNvPr id="37891" name="Picture 6" descr="hiv_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9600" y="314325"/>
            <a:ext cx="216376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44" name="Picture 4" descr="43_22TcellHIV_L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548188"/>
            <a:ext cx="2846388" cy="22479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6443663" y="6459538"/>
            <a:ext cx="2576512" cy="334962"/>
          </a:xfrm>
          <a:prstGeom prst="rect">
            <a:avLst/>
          </a:prstGeom>
          <a:solidFill>
            <a:srgbClr val="33333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2200" b="1">
                <a:solidFill>
                  <a:schemeClr val="bg1"/>
                </a:solidFill>
              </a:rPr>
              <a:t>HIV infected T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6"/>
          <a:srcRect l="48775" t="2718" b="31245"/>
          <a:stretch>
            <a:fillRect/>
          </a:stretch>
        </p:blipFill>
        <p:spPr bwMode="auto">
          <a:xfrm>
            <a:off x="2897188" y="1716088"/>
            <a:ext cx="3462337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How to protect yourself…</a:t>
            </a:r>
          </a:p>
        </p:txBody>
      </p:sp>
      <p:pic>
        <p:nvPicPr>
          <p:cNvPr id="50176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1363" y="334963"/>
            <a:ext cx="192881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3675" y="4043363"/>
            <a:ext cx="2541588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0176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86525" y="3060700"/>
            <a:ext cx="228282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Immune system malfunctions</a:t>
            </a:r>
          </a:p>
        </p:txBody>
      </p:sp>
      <p:sp>
        <p:nvSpPr>
          <p:cNvPr id="443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818673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u="sng" smtClean="0">
                <a:solidFill>
                  <a:srgbClr val="CC0000"/>
                </a:solidFill>
              </a:rPr>
              <a:t>Auto-immune diseases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immune system attacks own molecules &amp;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lupus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antibodies against many molecules released by normal breakdown of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rheumatoid arthritis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antibodies causing damage to cartilage &amp; bone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diabetes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beta-islet cells of pancreas attacked &amp; destroyed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multiple sclerosis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T cells attack myelin sheath of brain &amp; spinal cord nerves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u="sng" smtClean="0">
                <a:solidFill>
                  <a:srgbClr val="CC0000"/>
                </a:solidFill>
              </a:rPr>
              <a:t>Allergies</a:t>
            </a:r>
            <a:r>
              <a:rPr lang="en-US" sz="22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over-reaction to environmental antigens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allergens = proteins on pollen, dust mites, in animal saliva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stimulates release of histamine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3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3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3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3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3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3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 bldLvl="5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2009-2010</a:t>
            </a:r>
            <a:endParaRPr lang="en-US" b="0" smtClean="0">
              <a:ea typeface="ＭＳ Ｐゴシック" charset="-128"/>
            </a:endParaRPr>
          </a:p>
        </p:txBody>
      </p:sp>
      <p:pic>
        <p:nvPicPr>
          <p:cNvPr id="5038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" y="3019425"/>
            <a:ext cx="350996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811" name="AutoShape 3"/>
          <p:cNvSpPr>
            <a:spLocks/>
          </p:cNvSpPr>
          <p:nvPr/>
        </p:nvSpPr>
        <p:spPr bwMode="auto">
          <a:xfrm>
            <a:off x="2219325" y="685800"/>
            <a:ext cx="6924675" cy="2911475"/>
          </a:xfrm>
          <a:prstGeom prst="wedgeEllipseCallout">
            <a:avLst>
              <a:gd name="adj1" fmla="val -47366"/>
              <a:gd name="adj2" fmla="val 81134"/>
            </a:avLst>
          </a:prstGeom>
          <a:solidFill>
            <a:srgbClr val="FF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ts val="1400"/>
              </a:spcBef>
            </a:pPr>
            <a:r>
              <a:rPr lang="en-US" sz="3600" b="1">
                <a:solidFill>
                  <a:schemeClr val="tx2"/>
                </a:solidFill>
              </a:rPr>
              <a:t>It’s safe</a:t>
            </a:r>
          </a:p>
          <a:p>
            <a:pPr>
              <a:spcBef>
                <a:spcPts val="1400"/>
              </a:spcBef>
            </a:pPr>
            <a:r>
              <a:rPr lang="en-US" sz="3600" b="1">
                <a:solidFill>
                  <a:schemeClr val="tx2"/>
                </a:solidFill>
              </a:rPr>
              <a:t>to Ask Questions</a:t>
            </a:r>
            <a:r>
              <a:rPr lang="en-US" sz="3600" b="1" i="1">
                <a:solidFill>
                  <a:schemeClr val="tx2"/>
                </a:solidFill>
              </a:rPr>
              <a:t>!</a:t>
            </a:r>
            <a:endParaRPr lang="en-US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Development of Red &amp; White blood cells</a:t>
            </a:r>
            <a:endParaRPr lang="en-US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517650"/>
            <a:ext cx="625475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405438" y="6235700"/>
            <a:ext cx="2130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</a:rPr>
              <a:t>short-lived phagocytes</a:t>
            </a:r>
          </a:p>
          <a:p>
            <a:pPr algn="l"/>
            <a:r>
              <a:rPr lang="en-US" sz="1400" b="1">
                <a:solidFill>
                  <a:srgbClr val="000000"/>
                </a:solidFill>
              </a:rPr>
              <a:t>60-70% WBC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898900" y="6254750"/>
            <a:ext cx="1339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</a:rPr>
              <a:t>develop into </a:t>
            </a:r>
            <a:br>
              <a:rPr lang="en-US" sz="1400" b="1">
                <a:solidFill>
                  <a:srgbClr val="000000"/>
                </a:solidFill>
              </a:rPr>
            </a:br>
            <a:r>
              <a:rPr lang="en-US" sz="1400" b="1">
                <a:solidFill>
                  <a:srgbClr val="000000"/>
                </a:solidFill>
              </a:rPr>
              <a:t>macrophages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418388" y="2886075"/>
            <a:ext cx="1349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</a:rPr>
              <a:t>inflammatory </a:t>
            </a:r>
            <a:br>
              <a:rPr lang="en-US" sz="1400" b="1">
                <a:solidFill>
                  <a:srgbClr val="000000"/>
                </a:solidFill>
              </a:rPr>
            </a:br>
            <a:r>
              <a:rPr lang="en-US" sz="1400" b="1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418388" y="4184650"/>
            <a:ext cx="965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</a:rPr>
              <a:t>fight</a:t>
            </a:r>
            <a:br>
              <a:rPr lang="en-US" sz="1400" b="1">
                <a:solidFill>
                  <a:srgbClr val="000000"/>
                </a:solidFill>
              </a:rPr>
            </a:br>
            <a:r>
              <a:rPr lang="en-US" sz="1400" b="1">
                <a:solidFill>
                  <a:srgbClr val="000000"/>
                </a:solidFill>
              </a:rPr>
              <a:t>parasites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271838" y="2895600"/>
            <a:ext cx="149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Red blood cells</a:t>
            </a:r>
          </a:p>
        </p:txBody>
      </p:sp>
      <p:sp>
        <p:nvSpPr>
          <p:cNvPr id="381963" name="AutoShape 11"/>
          <p:cNvSpPr>
            <a:spLocks noChangeArrowheads="1"/>
          </p:cNvSpPr>
          <p:nvPr/>
        </p:nvSpPr>
        <p:spPr bwMode="auto">
          <a:xfrm>
            <a:off x="5972175" y="2130425"/>
            <a:ext cx="1574800" cy="5810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1964" name="AutoShape 12"/>
          <p:cNvSpPr>
            <a:spLocks noChangeArrowheads="1"/>
          </p:cNvSpPr>
          <p:nvPr/>
        </p:nvSpPr>
        <p:spPr bwMode="auto">
          <a:xfrm>
            <a:off x="1670050" y="1812925"/>
            <a:ext cx="1562100" cy="5810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1965" name="AutoShape 13"/>
          <p:cNvSpPr>
            <a:spLocks noChangeArrowheads="1"/>
          </p:cNvSpPr>
          <p:nvPr/>
        </p:nvSpPr>
        <p:spPr bwMode="auto">
          <a:xfrm>
            <a:off x="1714500" y="6040438"/>
            <a:ext cx="1752600" cy="5810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0000"/>
                </a:solidFill>
              </a:rPr>
              <a:t>Lymphocytes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1966" name="AutoShape 14"/>
          <p:cNvSpPr>
            <a:spLocks noChangeArrowheads="1"/>
          </p:cNvSpPr>
          <p:nvPr/>
        </p:nvSpPr>
        <p:spPr bwMode="auto">
          <a:xfrm>
            <a:off x="7145338" y="5334000"/>
            <a:ext cx="1752600" cy="5810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0000"/>
                </a:solidFill>
              </a:rPr>
              <a:t>Leukocytes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1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1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3" grpId="0" animBg="1"/>
      <p:bldP spid="381964" grpId="0" animBg="1"/>
      <p:bldP spid="381965" grpId="0" animBg="1"/>
      <p:bldP spid="3819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Lines of defense</a:t>
            </a:r>
          </a:p>
        </p:txBody>
      </p:sp>
      <p:sp>
        <p:nvSpPr>
          <p:cNvPr id="373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77850" y="1355725"/>
            <a:ext cx="5915025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1st line: </a:t>
            </a:r>
            <a:r>
              <a:rPr lang="en-US" sz="2600" u="sng" smtClean="0">
                <a:solidFill>
                  <a:srgbClr val="CC0000"/>
                </a:solidFill>
              </a:rPr>
              <a:t>Non-specific barriers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broad, </a:t>
            </a:r>
            <a:r>
              <a:rPr lang="en-US" sz="2400" u="sng" smtClean="0"/>
              <a:t>external</a:t>
            </a:r>
            <a:r>
              <a:rPr lang="en-US" sz="2400" smtClean="0"/>
              <a:t> defense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“walls &amp; moats”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skin &amp; mucous membranes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2nd line: </a:t>
            </a:r>
            <a:r>
              <a:rPr lang="en-US" sz="2600" u="sng" smtClean="0">
                <a:solidFill>
                  <a:srgbClr val="CC0000"/>
                </a:solidFill>
              </a:rPr>
              <a:t>Non-specific patrols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broad, </a:t>
            </a:r>
            <a:r>
              <a:rPr lang="en-US" sz="2400" u="sng" smtClean="0"/>
              <a:t>internal</a:t>
            </a:r>
            <a:r>
              <a:rPr lang="en-US" sz="2400" smtClean="0"/>
              <a:t> defense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“patrolling soldiers”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leukocytes</a:t>
            </a:r>
            <a:r>
              <a:rPr lang="en-US" sz="2400" smtClean="0"/>
              <a:t> = </a:t>
            </a:r>
            <a:r>
              <a:rPr lang="en-US" sz="2400" u="sng" smtClean="0">
                <a:solidFill>
                  <a:srgbClr val="CC0000"/>
                </a:solidFill>
              </a:rPr>
              <a:t>phagocytic WBC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3rd line: </a:t>
            </a:r>
            <a:r>
              <a:rPr lang="en-US" sz="2600" u="sng" smtClean="0">
                <a:solidFill>
                  <a:srgbClr val="CC0000"/>
                </a:solidFill>
              </a:rPr>
              <a:t>True immune system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specific, </a:t>
            </a:r>
            <a:r>
              <a:rPr lang="en-US" sz="2400" u="sng" smtClean="0">
                <a:solidFill>
                  <a:srgbClr val="CC0000"/>
                </a:solidFill>
              </a:rPr>
              <a:t>acquired immunity</a:t>
            </a:r>
            <a:endParaRPr 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“elite trained units”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lymphocytes</a:t>
            </a:r>
            <a:r>
              <a:rPr lang="en-US" sz="2400" smtClean="0"/>
              <a:t> &amp; </a:t>
            </a:r>
            <a:r>
              <a:rPr lang="en-US" sz="2400" u="sng" smtClean="0">
                <a:solidFill>
                  <a:srgbClr val="CC0000"/>
                </a:solidFill>
              </a:rPr>
              <a:t>antibodies</a:t>
            </a:r>
            <a:endParaRPr 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u="sng" smtClean="0">
                <a:solidFill>
                  <a:srgbClr val="CC0000"/>
                </a:solidFill>
              </a:rPr>
              <a:t>B cells</a:t>
            </a:r>
            <a:r>
              <a:rPr lang="en-US" sz="2000" smtClean="0"/>
              <a:t> &amp; </a:t>
            </a:r>
            <a:r>
              <a:rPr lang="en-US" sz="2000" u="sng" smtClean="0">
                <a:solidFill>
                  <a:srgbClr val="CC0000"/>
                </a:solidFill>
              </a:rPr>
              <a:t>T cells</a:t>
            </a:r>
            <a:endParaRPr lang="en-US" sz="2000" smtClean="0">
              <a:solidFill>
                <a:srgbClr val="CC0000"/>
              </a:solidFill>
            </a:endParaRPr>
          </a:p>
        </p:txBody>
      </p:sp>
      <p:pic>
        <p:nvPicPr>
          <p:cNvPr id="8196" name="Picture 5" descr="210847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306388"/>
            <a:ext cx="266858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213160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0650" y="2792413"/>
            <a:ext cx="2376488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70" name="Picture 10" descr="penguin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9238" y="5273675"/>
            <a:ext cx="1274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71" name="AutoShape 11"/>
          <p:cNvSpPr>
            <a:spLocks noChangeArrowheads="1"/>
          </p:cNvSpPr>
          <p:nvPr/>
        </p:nvSpPr>
        <p:spPr bwMode="auto">
          <a:xfrm>
            <a:off x="5416550" y="5095875"/>
            <a:ext cx="2479675" cy="1714500"/>
          </a:xfrm>
          <a:prstGeom prst="wedgeEllipseCallout">
            <a:avLst>
              <a:gd name="adj1" fmla="val 62931"/>
              <a:gd name="adj2" fmla="val -20741"/>
            </a:avLst>
          </a:prstGeom>
          <a:solidFill>
            <a:srgbClr val="FFEA18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Bacteria &amp; insects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 i="1" u="sng">
                <a:solidFill>
                  <a:srgbClr val="CC0000"/>
                </a:solidFill>
                <a:latin typeface="Comic Sans MS" charset="0"/>
              </a:rPr>
              <a:t>inherit resistance</a:t>
            </a: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.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Vertebrates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 i="1" u="sng">
                <a:solidFill>
                  <a:srgbClr val="CC0000"/>
                </a:solidFill>
                <a:latin typeface="Comic Sans MS" charset="0"/>
              </a:rPr>
              <a:t>acquire immunity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</a:rPr>
              <a:t>.</a:t>
            </a:r>
            <a:endParaRPr lang="en-US" sz="1800" b="1">
              <a:solidFill>
                <a:srgbClr val="0F116A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3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3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uild="p" autoUpdateAnimBg="0"/>
      <p:bldP spid="37377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7704152"/>
          <p:cNvPicPr>
            <a:picLocks noChangeAspect="1" noChangeArrowheads="1"/>
          </p:cNvPicPr>
          <p:nvPr/>
        </p:nvPicPr>
        <p:blipFill>
          <a:blip r:embed="rId4"/>
          <a:srcRect r="12576"/>
          <a:stretch>
            <a:fillRect/>
          </a:stretch>
        </p:blipFill>
        <p:spPr bwMode="auto">
          <a:xfrm>
            <a:off x="6591300" y="328613"/>
            <a:ext cx="25146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4429125" y="687388"/>
            <a:ext cx="3954463" cy="5857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539750" y="684213"/>
            <a:ext cx="1938338" cy="6699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1st line: </a:t>
            </a:r>
            <a:r>
              <a:rPr lang="en-US" sz="3400" smtClean="0"/>
              <a:t>Non-specific External defense</a:t>
            </a:r>
          </a:p>
        </p:txBody>
      </p:sp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7388" y="1371600"/>
            <a:ext cx="5889625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800" smtClean="0"/>
              <a:t>Barrier</a:t>
            </a:r>
          </a:p>
          <a:p>
            <a:pPr marL="803275" lvl="2" eaLnBrk="1" hangingPunct="1">
              <a:lnSpc>
                <a:spcPct val="90000"/>
              </a:lnSpc>
              <a:buClr>
                <a:srgbClr val="6F89F7"/>
              </a:buClr>
            </a:pPr>
            <a:r>
              <a:rPr lang="en-US" sz="2200" smtClean="0"/>
              <a:t>skin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800" smtClean="0"/>
              <a:t>Traps</a:t>
            </a:r>
          </a:p>
          <a:p>
            <a:pPr marL="803275" lvl="2" eaLnBrk="1" hangingPunct="1">
              <a:lnSpc>
                <a:spcPct val="90000"/>
              </a:lnSpc>
              <a:buClr>
                <a:srgbClr val="6F89F7"/>
              </a:buClr>
            </a:pPr>
            <a:r>
              <a:rPr lang="en-US" sz="2200" smtClean="0"/>
              <a:t>mucous membranes, cilia,</a:t>
            </a:r>
            <a:br>
              <a:rPr lang="en-US" sz="2200" smtClean="0"/>
            </a:br>
            <a:r>
              <a:rPr lang="en-US" sz="2200" smtClean="0"/>
              <a:t>hair, earwax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Elimination</a:t>
            </a:r>
          </a:p>
          <a:p>
            <a:pPr marL="803275" lvl="2" eaLnBrk="1" hangingPunct="1">
              <a:lnSpc>
                <a:spcPct val="90000"/>
              </a:lnSpc>
            </a:pPr>
            <a:r>
              <a:rPr lang="en-US" sz="2200" smtClean="0"/>
              <a:t>coughing, sneezing, urination, diarrhea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Unfavorable pH</a:t>
            </a:r>
          </a:p>
          <a:p>
            <a:pPr marL="803275" lvl="2" eaLnBrk="1" hangingPunct="1">
              <a:lnSpc>
                <a:spcPct val="90000"/>
              </a:lnSpc>
            </a:pPr>
            <a:r>
              <a:rPr lang="en-US" sz="2200" smtClean="0"/>
              <a:t>stomach acid, sweat, saliva, urine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Lysozyme enzyme</a:t>
            </a:r>
          </a:p>
          <a:p>
            <a:pPr marL="803275" lvl="2" eaLnBrk="1" hangingPunct="1">
              <a:lnSpc>
                <a:spcPct val="90000"/>
              </a:lnSpc>
            </a:pPr>
            <a:r>
              <a:rPr lang="en-US" sz="2200" smtClean="0"/>
              <a:t>digests bacterial cell walls</a:t>
            </a:r>
          </a:p>
          <a:p>
            <a:pPr marL="803275" lvl="2" eaLnBrk="1" hangingPunct="1">
              <a:lnSpc>
                <a:spcPct val="90000"/>
              </a:lnSpc>
            </a:pPr>
            <a:r>
              <a:rPr lang="en-US" sz="2200" smtClean="0"/>
              <a:t>tears, sweat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3758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2588" y="1270000"/>
            <a:ext cx="1776412" cy="2357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3756025" y="1341438"/>
            <a:ext cx="2362200" cy="855662"/>
          </a:xfrm>
          <a:prstGeom prst="rect">
            <a:avLst/>
          </a:prstGeom>
          <a:solidFill>
            <a:srgbClr val="FDF3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>
                <a:solidFill>
                  <a:srgbClr val="0F116A"/>
                </a:solidFill>
              </a:rPr>
              <a:t>Lining of trachea: </a:t>
            </a:r>
            <a:br>
              <a:rPr lang="en-US" sz="1800" b="1">
                <a:solidFill>
                  <a:srgbClr val="0F116A"/>
                </a:solidFill>
              </a:rPr>
            </a:br>
            <a:r>
              <a:rPr lang="en-US" sz="1600" b="1">
                <a:solidFill>
                  <a:srgbClr val="0F116A"/>
                </a:solidFill>
              </a:rPr>
              <a:t>ciliated cells &amp; mucus secreting cells</a:t>
            </a:r>
            <a:endParaRPr lang="en-US" sz="1800" b="1">
              <a:solidFill>
                <a:srgbClr val="0F116A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 r="8000"/>
          <a:stretch>
            <a:fillRect/>
          </a:stretch>
        </p:blipFill>
        <p:spPr bwMode="auto">
          <a:xfrm>
            <a:off x="7385050" y="4408488"/>
            <a:ext cx="1687513" cy="2354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10" name="Picture 9" descr="tears.jpg"/>
          <p:cNvPicPr>
            <a:picLocks noChangeAspect="1"/>
          </p:cNvPicPr>
          <p:nvPr/>
        </p:nvPicPr>
        <p:blipFill>
          <a:blip r:embed="rId7"/>
          <a:srcRect l="2880" t="3913" r="2880" b="3913"/>
          <a:stretch>
            <a:fillRect/>
          </a:stretch>
        </p:blipFill>
        <p:spPr>
          <a:xfrm>
            <a:off x="5438775" y="5395913"/>
            <a:ext cx="1858963" cy="133826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5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5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8"/>
          <p:cNvSpPr>
            <a:spLocks noChangeArrowheads="1"/>
          </p:cNvSpPr>
          <p:nvPr/>
        </p:nvSpPr>
        <p:spPr bwMode="auto">
          <a:xfrm>
            <a:off x="539750" y="684213"/>
            <a:ext cx="2068513" cy="6699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2nd line: </a:t>
            </a:r>
            <a:r>
              <a:rPr lang="en-US" sz="3200" smtClean="0"/>
              <a:t>Non-specific patrolling cells</a:t>
            </a:r>
            <a:r>
              <a:rPr lang="en-US" smtClean="0"/>
              <a:t> </a:t>
            </a:r>
          </a:p>
        </p:txBody>
      </p:sp>
      <p:sp>
        <p:nvSpPr>
          <p:cNvPr id="379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47700" y="1371600"/>
            <a:ext cx="5689600" cy="5486400"/>
          </a:xfrm>
        </p:spPr>
        <p:txBody>
          <a:bodyPr/>
          <a:lstStyle/>
          <a:p>
            <a:pPr eaLnBrk="1" hangingPunct="1">
              <a:buClrTx/>
            </a:pPr>
            <a:r>
              <a:rPr lang="en-US" smtClean="0"/>
              <a:t>Patrolling cells &amp; proteins</a:t>
            </a:r>
          </a:p>
          <a:p>
            <a:pPr lvl="1" eaLnBrk="1" hangingPunct="1">
              <a:buClrTx/>
            </a:pPr>
            <a:r>
              <a:rPr lang="en-US" smtClean="0"/>
              <a:t>attack pathogens, but don’t “remember” for next time</a:t>
            </a:r>
          </a:p>
          <a:p>
            <a:pPr lvl="2" eaLnBrk="1" hangingPunct="1"/>
            <a:r>
              <a:rPr lang="en-US" u="sng" smtClean="0">
                <a:solidFill>
                  <a:srgbClr val="CC0000"/>
                </a:solidFill>
              </a:rPr>
              <a:t>leukocytes</a:t>
            </a:r>
            <a:endParaRPr lang="en-US" smtClean="0"/>
          </a:p>
          <a:p>
            <a:pPr lvl="3" eaLnBrk="1" hangingPunct="1"/>
            <a:r>
              <a:rPr lang="en-US" u="sng" smtClean="0">
                <a:solidFill>
                  <a:srgbClr val="CC0000"/>
                </a:solidFill>
              </a:rPr>
              <a:t>phagocytic</a:t>
            </a:r>
            <a:r>
              <a:rPr lang="en-US" smtClean="0"/>
              <a:t> white blood cells</a:t>
            </a:r>
          </a:p>
          <a:p>
            <a:pPr lvl="3" eaLnBrk="1" hangingPunct="1"/>
            <a:r>
              <a:rPr lang="en-US" smtClean="0"/>
              <a:t>macrophages, neutrophils, natural killer cells </a:t>
            </a:r>
          </a:p>
          <a:p>
            <a:pPr lvl="2" eaLnBrk="1" hangingPunct="1"/>
            <a:r>
              <a:rPr lang="en-US" u="sng" smtClean="0">
                <a:solidFill>
                  <a:srgbClr val="CC0000"/>
                </a:solidFill>
              </a:rPr>
              <a:t>complement system</a:t>
            </a:r>
            <a:endParaRPr lang="en-US" smtClean="0"/>
          </a:p>
          <a:p>
            <a:pPr lvl="3" eaLnBrk="1" hangingPunct="1"/>
            <a:r>
              <a:rPr lang="en-US" smtClean="0"/>
              <a:t>proteins that destroy cells</a:t>
            </a:r>
          </a:p>
          <a:p>
            <a:pPr lvl="2" eaLnBrk="1" hangingPunct="1"/>
            <a:r>
              <a:rPr lang="en-US" u="sng" smtClean="0">
                <a:solidFill>
                  <a:srgbClr val="CC0000"/>
                </a:solidFill>
              </a:rPr>
              <a:t>inflammatory response</a:t>
            </a:r>
          </a:p>
          <a:p>
            <a:pPr lvl="3" eaLnBrk="1" hangingPunct="1"/>
            <a:r>
              <a:rPr lang="en-US" smtClean="0">
                <a:solidFill>
                  <a:srgbClr val="40458C"/>
                </a:solidFill>
              </a:rPr>
              <a:t>increase in body temp.</a:t>
            </a:r>
          </a:p>
          <a:p>
            <a:pPr lvl="3" eaLnBrk="1" hangingPunct="1"/>
            <a:r>
              <a:rPr lang="en-US" smtClean="0">
                <a:solidFill>
                  <a:srgbClr val="40458C"/>
                </a:solidFill>
              </a:rPr>
              <a:t>increase capillary permeability</a:t>
            </a:r>
          </a:p>
          <a:p>
            <a:pPr lvl="3" eaLnBrk="1" hangingPunct="1"/>
            <a:r>
              <a:rPr lang="en-US" smtClean="0">
                <a:solidFill>
                  <a:srgbClr val="40458C"/>
                </a:solidFill>
              </a:rPr>
              <a:t>attract macrophages</a:t>
            </a:r>
          </a:p>
          <a:p>
            <a:pPr lvl="3" eaLnBrk="1" hangingPunct="1"/>
            <a:endParaRPr lang="en-US" smtClean="0">
              <a:solidFill>
                <a:srgbClr val="40458C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863" y="1646238"/>
            <a:ext cx="2713037" cy="234315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9" name="Picture 5" descr="43_01Macrophage_L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5538" y="4457700"/>
            <a:ext cx="2867025" cy="200342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888288" y="6407150"/>
            <a:ext cx="898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yeast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208713" y="4002088"/>
            <a:ext cx="18462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macrophage</a:t>
            </a: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6373813" y="1236663"/>
            <a:ext cx="12668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Leukocytes: Phagocytic WBCs </a:t>
            </a:r>
          </a:p>
        </p:txBody>
      </p:sp>
      <p:sp>
        <p:nvSpPr>
          <p:cNvPr id="3840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7772400" cy="5257800"/>
          </a:xfrm>
        </p:spPr>
        <p:txBody>
          <a:bodyPr/>
          <a:lstStyle/>
          <a:p>
            <a:pPr eaLnBrk="1" hangingPunct="1"/>
            <a:r>
              <a:rPr lang="en-US" sz="2600" smtClean="0"/>
              <a:t>Attracted by chemical signals released by damaged cells </a:t>
            </a:r>
          </a:p>
          <a:p>
            <a:pPr lvl="1" eaLnBrk="1" hangingPunct="1"/>
            <a:r>
              <a:rPr lang="en-US" sz="2400" smtClean="0"/>
              <a:t>ingest pathogens</a:t>
            </a:r>
          </a:p>
          <a:p>
            <a:pPr lvl="1" eaLnBrk="1" hangingPunct="1"/>
            <a:r>
              <a:rPr lang="en-US" sz="2400" smtClean="0"/>
              <a:t>digest in lysosomes </a:t>
            </a:r>
          </a:p>
          <a:p>
            <a:pPr eaLnBrk="1" hangingPunct="1"/>
            <a:r>
              <a:rPr lang="en-US" sz="2600" u="sng" smtClean="0">
                <a:solidFill>
                  <a:srgbClr val="CC0000"/>
                </a:solidFill>
              </a:rPr>
              <a:t>Neutrophils</a:t>
            </a:r>
            <a:endParaRPr lang="en-US" sz="2600" smtClean="0"/>
          </a:p>
          <a:p>
            <a:pPr lvl="1" eaLnBrk="1" hangingPunct="1"/>
            <a:r>
              <a:rPr lang="en-US" sz="2400" smtClean="0"/>
              <a:t>most abundant WBC (~70%)</a:t>
            </a:r>
          </a:p>
          <a:p>
            <a:pPr lvl="1" eaLnBrk="1" hangingPunct="1"/>
            <a:r>
              <a:rPr lang="en-US" sz="2400" smtClean="0"/>
              <a:t>~ 3 day lifespan</a:t>
            </a:r>
            <a:endParaRPr lang="en-US" sz="2400" u="sng" smtClean="0">
              <a:solidFill>
                <a:srgbClr val="CC0000"/>
              </a:solidFill>
            </a:endParaRPr>
          </a:p>
          <a:p>
            <a:pPr eaLnBrk="1" hangingPunct="1"/>
            <a:r>
              <a:rPr lang="en-US" sz="2600" u="sng" smtClean="0">
                <a:solidFill>
                  <a:srgbClr val="CC0000"/>
                </a:solidFill>
              </a:rPr>
              <a:t>Macrophages</a:t>
            </a:r>
            <a:endParaRPr lang="en-US" sz="2600" smtClean="0"/>
          </a:p>
          <a:p>
            <a:pPr lvl="1" eaLnBrk="1" hangingPunct="1"/>
            <a:r>
              <a:rPr lang="en-US" sz="2400" smtClean="0"/>
              <a:t>“big eater”, long-lived </a:t>
            </a:r>
          </a:p>
          <a:p>
            <a:pPr eaLnBrk="1" hangingPunct="1"/>
            <a:r>
              <a:rPr lang="en-US" sz="2600" u="sng" smtClean="0">
                <a:solidFill>
                  <a:srgbClr val="CC0000"/>
                </a:solidFill>
              </a:rPr>
              <a:t>Natural Killer Cells</a:t>
            </a:r>
            <a:endParaRPr lang="en-US" sz="2600" smtClean="0"/>
          </a:p>
          <a:p>
            <a:pPr lvl="1" eaLnBrk="1" hangingPunct="1"/>
            <a:r>
              <a:rPr lang="en-US" sz="2400" smtClean="0"/>
              <a:t>destroy virus-infected cells </a:t>
            </a:r>
            <a:br>
              <a:rPr lang="en-US" sz="2400" smtClean="0"/>
            </a:br>
            <a:r>
              <a:rPr lang="en-US" sz="2400" smtClean="0"/>
              <a:t>&amp; cancer cells</a:t>
            </a:r>
          </a:p>
        </p:txBody>
      </p:sp>
      <p:pic>
        <p:nvPicPr>
          <p:cNvPr id="11268" name="Picture 4" descr="43_04Phagocytosis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1893888"/>
            <a:ext cx="3348038" cy="4906962"/>
          </a:xfrm>
          <a:prstGeom prst="rect">
            <a:avLst/>
          </a:prstGeom>
          <a:noFill/>
          <a:ln w="9525">
            <a:solidFill>
              <a:srgbClr val="0F116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theme/theme1.xml><?xml version="1.0" encoding="utf-8"?>
<a:theme xmlns:a="http://schemas.openxmlformats.org/drawingml/2006/main" name="template2005AP">
  <a:themeElements>
    <a:clrScheme name="template2005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19890</TotalTime>
  <Words>2350</Words>
  <Application>Microsoft Office PowerPoint</Application>
  <PresentationFormat>On-screen Show (4:3)</PresentationFormat>
  <Paragraphs>897</Paragraphs>
  <Slides>47</Slides>
  <Notes>41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template2005AP</vt:lpstr>
      <vt:lpstr>Slide 1</vt:lpstr>
      <vt:lpstr>Slide 2</vt:lpstr>
      <vt:lpstr>Why an immune system?</vt:lpstr>
      <vt:lpstr>Lymph system</vt:lpstr>
      <vt:lpstr>Development of Red &amp; White blood cells</vt:lpstr>
      <vt:lpstr>Lines of defense</vt:lpstr>
      <vt:lpstr>1st line: Non-specific External defense</vt:lpstr>
      <vt:lpstr>2nd line: Non-specific patrolling cells </vt:lpstr>
      <vt:lpstr>Leukocytes: Phagocytic WBCs </vt:lpstr>
      <vt:lpstr>Phagocytic WBC’s</vt:lpstr>
      <vt:lpstr>Slide 11</vt:lpstr>
      <vt:lpstr>Neutrophils</vt:lpstr>
      <vt:lpstr>Macrophages</vt:lpstr>
      <vt:lpstr>Macrophages</vt:lpstr>
      <vt:lpstr>Phagocytosis</vt:lpstr>
      <vt:lpstr>Phagocytosis</vt:lpstr>
      <vt:lpstr>Destroying cells gone bad!</vt:lpstr>
      <vt:lpstr>Anti-microbial proteins</vt:lpstr>
      <vt:lpstr>Inflammatory response</vt:lpstr>
      <vt:lpstr>Fever </vt:lpstr>
      <vt:lpstr>3rd line: Acquired (active) Immunity</vt:lpstr>
      <vt:lpstr>How are invaders recognized?</vt:lpstr>
      <vt:lpstr>Lymphocytes </vt:lpstr>
      <vt:lpstr>B cells</vt:lpstr>
      <vt:lpstr>Antibodies </vt:lpstr>
      <vt:lpstr>Structure of antibodies</vt:lpstr>
      <vt:lpstr>What do antibodies do to invaders?</vt:lpstr>
      <vt:lpstr>Classes of antibodies</vt:lpstr>
      <vt:lpstr>B cell immune response</vt:lpstr>
      <vt:lpstr>Animation:  </vt:lpstr>
      <vt:lpstr>Vaccinations </vt:lpstr>
      <vt:lpstr>Slide 32</vt:lpstr>
      <vt:lpstr>Jonas Salk</vt:lpstr>
      <vt:lpstr>Polio epidemics</vt:lpstr>
      <vt:lpstr>Passive immunity</vt:lpstr>
      <vt:lpstr>What if the attacker gets past the B cells in the blood &amp; actually infects (hides in) some of your cells?</vt:lpstr>
      <vt:lpstr>How is any cell tagged with antigens?</vt:lpstr>
      <vt:lpstr>How do T cells know a cell is infected?</vt:lpstr>
      <vt:lpstr>T cells</vt:lpstr>
      <vt:lpstr>T cell response</vt:lpstr>
      <vt:lpstr>Attack of the Killer T cells</vt:lpstr>
      <vt:lpstr>Immune system &amp; Blood type</vt:lpstr>
      <vt:lpstr>Immune response</vt:lpstr>
      <vt:lpstr>HIV &amp; AIDS</vt:lpstr>
      <vt:lpstr>How to protect yourself…</vt:lpstr>
      <vt:lpstr>Immune system malfunctions</vt:lpstr>
      <vt:lpstr>Slide 47</vt:lpstr>
    </vt:vector>
  </TitlesOfParts>
  <Company>Kim Foglia</Company>
  <LinksUpToDate>false</LinksUpToDate>
  <SharedDoc>false</SharedDoc>
  <HyperlinkBase>http://bio.kimunity.com, http://www.WDinteractive.com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 43.</dc:title>
  <dc:subject>AP &amp; Regents Biology</dc:subject>
  <dc:creator>Kim Foglia</dc:creator>
  <cp:keywords>Education, Biology Zone, Kim Foglia</cp:keywords>
  <dc:description>All Rights Reserved. Copyright 2003. WD Interactive.</dc:description>
  <cp:lastModifiedBy>Dana  E. Slaughter</cp:lastModifiedBy>
  <cp:revision>353</cp:revision>
  <cp:lastPrinted>2008-02-07T17:40:26Z</cp:lastPrinted>
  <dcterms:created xsi:type="dcterms:W3CDTF">2010-02-24T04:38:44Z</dcterms:created>
  <dcterms:modified xsi:type="dcterms:W3CDTF">2011-10-27T11:24:02Z</dcterms:modified>
  <cp:category>Education</cp:category>
</cp:coreProperties>
</file>