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259" r:id="rId3"/>
    <p:sldId id="258" r:id="rId4"/>
    <p:sldId id="257" r:id="rId5"/>
    <p:sldId id="260" r:id="rId6"/>
    <p:sldId id="261" r:id="rId7"/>
    <p:sldId id="262" r:id="rId8"/>
    <p:sldId id="263" r:id="rId9"/>
    <p:sldId id="264" r:id="rId10"/>
    <p:sldId id="288" r:id="rId11"/>
    <p:sldId id="265" r:id="rId12"/>
    <p:sldId id="286" r:id="rId13"/>
    <p:sldId id="266" r:id="rId14"/>
    <p:sldId id="287" r:id="rId15"/>
    <p:sldId id="267" r:id="rId16"/>
    <p:sldId id="274" r:id="rId17"/>
    <p:sldId id="285" r:id="rId18"/>
    <p:sldId id="268" r:id="rId19"/>
    <p:sldId id="269" r:id="rId20"/>
    <p:sldId id="284" r:id="rId21"/>
    <p:sldId id="270" r:id="rId22"/>
    <p:sldId id="298" r:id="rId23"/>
    <p:sldId id="297" r:id="rId24"/>
    <p:sldId id="302" r:id="rId25"/>
    <p:sldId id="271" r:id="rId26"/>
    <p:sldId id="299" r:id="rId27"/>
    <p:sldId id="290" r:id="rId28"/>
    <p:sldId id="281" r:id="rId29"/>
    <p:sldId id="289" r:id="rId30"/>
    <p:sldId id="272" r:id="rId31"/>
    <p:sldId id="283" r:id="rId32"/>
    <p:sldId id="301" r:id="rId33"/>
    <p:sldId id="300" r:id="rId34"/>
    <p:sldId id="282" r:id="rId35"/>
    <p:sldId id="273" r:id="rId36"/>
    <p:sldId id="303" r:id="rId37"/>
    <p:sldId id="318" r:id="rId38"/>
    <p:sldId id="275" r:id="rId39"/>
    <p:sldId id="276" r:id="rId40"/>
    <p:sldId id="291" r:id="rId41"/>
    <p:sldId id="319" r:id="rId42"/>
    <p:sldId id="277" r:id="rId43"/>
    <p:sldId id="320" r:id="rId44"/>
    <p:sldId id="314" r:id="rId45"/>
    <p:sldId id="294" r:id="rId46"/>
    <p:sldId id="295" r:id="rId47"/>
    <p:sldId id="333" r:id="rId48"/>
    <p:sldId id="278" r:id="rId49"/>
    <p:sldId id="315" r:id="rId50"/>
    <p:sldId id="316" r:id="rId51"/>
    <p:sldId id="332" r:id="rId52"/>
    <p:sldId id="296" r:id="rId53"/>
    <p:sldId id="317" r:id="rId54"/>
    <p:sldId id="334" r:id="rId55"/>
    <p:sldId id="279" r:id="rId56"/>
    <p:sldId id="280" r:id="rId57"/>
    <p:sldId id="293" r:id="rId58"/>
    <p:sldId id="321" r:id="rId59"/>
    <p:sldId id="322" r:id="rId60"/>
    <p:sldId id="323" r:id="rId61"/>
    <p:sldId id="326" r:id="rId62"/>
    <p:sldId id="324" r:id="rId63"/>
    <p:sldId id="325" r:id="rId64"/>
    <p:sldId id="327" r:id="rId65"/>
    <p:sldId id="328" r:id="rId66"/>
    <p:sldId id="329" r:id="rId67"/>
    <p:sldId id="330" r:id="rId68"/>
    <p:sldId id="292" r:id="rId69"/>
    <p:sldId id="304" r:id="rId70"/>
    <p:sldId id="305" r:id="rId71"/>
    <p:sldId id="306" r:id="rId72"/>
    <p:sldId id="309" r:id="rId73"/>
    <p:sldId id="311" r:id="rId74"/>
    <p:sldId id="308" r:id="rId75"/>
    <p:sldId id="307"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4" autoAdjust="0"/>
    <p:restoredTop sz="94660"/>
  </p:normalViewPr>
  <p:slideViewPr>
    <p:cSldViewPr>
      <p:cViewPr varScale="1">
        <p:scale>
          <a:sx n="51" d="100"/>
          <a:sy n="51" d="100"/>
        </p:scale>
        <p:origin x="-98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56978-E5F7-4B5B-8FA0-5B69A4B067A1}" type="datetimeFigureOut">
              <a:rPr lang="en-US" smtClean="0"/>
              <a:pPr/>
              <a:t>1/15/2013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A41384-529C-429A-A7F8-0E1DDC1E08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Trypanosoma_brucei" TargetMode="External"/><Relationship Id="rId3" Type="http://schemas.openxmlformats.org/officeDocument/2006/relationships/hyperlink" Target="http://en.wikipedia.org/wiki/Entamoeba_histolytica" TargetMode="External"/><Relationship Id="rId7" Type="http://schemas.openxmlformats.org/officeDocument/2006/relationships/hyperlink" Target="http://en.wikipedia.org/wiki/Protozoan_infec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Giardia_lamblia" TargetMode="External"/><Relationship Id="rId5" Type="http://schemas.openxmlformats.org/officeDocument/2006/relationships/hyperlink" Target="http://en.wikipedia.org/wiki/Malaria" TargetMode="External"/><Relationship Id="rId10" Type="http://schemas.openxmlformats.org/officeDocument/2006/relationships/hyperlink" Target="http://en.wikipedia.org/wiki/African_trypanosomiasis" TargetMode="External"/><Relationship Id="rId4" Type="http://schemas.openxmlformats.org/officeDocument/2006/relationships/hyperlink" Target="http://en.wikipedia.org/wiki/Plasmodium" TargetMode="External"/><Relationship Id="rId9" Type="http://schemas.openxmlformats.org/officeDocument/2006/relationships/hyperlink" Target="http://en.wikipedia.org/wiki/Tsetse_fl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Mitochondria" TargetMode="External"/><Relationship Id="rId7" Type="http://schemas.openxmlformats.org/officeDocument/2006/relationships/hyperlink" Target="http://en.wikipedia.org/wiki/Axenic"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Coxiella_burnetii" TargetMode="External"/><Relationship Id="rId5" Type="http://schemas.openxmlformats.org/officeDocument/2006/relationships/hyperlink" Target="http://en.wikipedia.org/wiki/Q-fever" TargetMode="External"/><Relationship Id="rId4" Type="http://schemas.openxmlformats.org/officeDocument/2006/relationships/hyperlink" Target="http://en.wikipedia.org/wiki/Endosymbiotic_theo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Cystic fibrosis (CF) is due to a specific genotype that results in impaired transport of chloride ions across cell membranes, leading to the production of abnormally thick mucus. Thus, CF is most accurately called a </a:t>
            </a:r>
            <a:r>
              <a:rPr lang="en-US" i="1" dirty="0" smtClean="0"/>
              <a:t>genetic</a:t>
            </a:r>
            <a:r>
              <a:rPr lang="en-US" dirty="0" smtClean="0"/>
              <a:t> or </a:t>
            </a:r>
            <a:r>
              <a:rPr lang="en-US" i="1" dirty="0" smtClean="0"/>
              <a:t>metabolic</a:t>
            </a:r>
            <a:r>
              <a:rPr lang="en-US" dirty="0" smtClean="0"/>
              <a:t> disease. Atherosclerosis, which can lead to heart attacks and strokes, may be considered a disease of </a:t>
            </a:r>
            <a:r>
              <a:rPr lang="en-US" i="1" dirty="0" smtClean="0"/>
              <a:t>aging</a:t>
            </a:r>
            <a:r>
              <a:rPr lang="en-US" dirty="0" smtClean="0"/>
              <a:t>, because it typically becomes a problem later in life after plaques of cholesterol have built up and partially blocked arteries. In contrast, measles is an </a:t>
            </a:r>
            <a:r>
              <a:rPr lang="en-US" i="1" dirty="0" smtClean="0"/>
              <a:t>infectious</a:t>
            </a:r>
            <a:r>
              <a:rPr lang="en-US" dirty="0" smtClean="0"/>
              <a:t> disease because it occurs when an individual contracts an outside agent, the measles virus.</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known prion diseases frequently result in brain tissue that is riddled with holes. While some prion diseases are inherited, others are apparently due to infection by eating infected tissue or inadvertently through medical procedures such as tissue transplants. </a:t>
            </a:r>
          </a:p>
          <a:p>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p>
        </p:txBody>
      </p:sp>
      <p:sp>
        <p:nvSpPr>
          <p:cNvPr id="60420" name="Slide Number Placeholder 3"/>
          <p:cNvSpPr>
            <a:spLocks noGrp="1"/>
          </p:cNvSpPr>
          <p:nvPr>
            <p:ph type="sldNum" sz="quarter" idx="5"/>
          </p:nvPr>
        </p:nvSpPr>
        <p:spPr>
          <a:noFill/>
        </p:spPr>
        <p:txBody>
          <a:bodyPr/>
          <a:lstStyle/>
          <a:p>
            <a:fld id="{53A9304A-D609-4C90-8A56-0FAE1A3835D1}" type="slidenum">
              <a:rPr lang="en-US" smtClean="0"/>
              <a:pPr/>
              <a:t>37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endParaRPr lang="en-US" smtClean="0"/>
          </a:p>
        </p:txBody>
      </p:sp>
      <p:sp>
        <p:nvSpPr>
          <p:cNvPr id="62468" name="Slide Number Placeholder 3"/>
          <p:cNvSpPr>
            <a:spLocks noGrp="1"/>
          </p:cNvSpPr>
          <p:nvPr>
            <p:ph type="sldNum" sz="quarter" idx="5"/>
          </p:nvPr>
        </p:nvSpPr>
        <p:spPr>
          <a:noFill/>
        </p:spPr>
        <p:txBody>
          <a:bodyPr/>
          <a:lstStyle/>
          <a:p>
            <a:fld id="{B3C1EF4C-A324-4385-95A9-5A5586D56B4E}" type="slidenum">
              <a:rPr lang="en-US" smtClean="0"/>
              <a:pPr/>
              <a:t>41</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smtClean="0"/>
          </a:p>
        </p:txBody>
      </p:sp>
      <p:sp>
        <p:nvSpPr>
          <p:cNvPr id="63492" name="Slide Number Placeholder 3"/>
          <p:cNvSpPr>
            <a:spLocks noGrp="1"/>
          </p:cNvSpPr>
          <p:nvPr>
            <p:ph type="sldNum" sz="quarter" idx="5"/>
          </p:nvPr>
        </p:nvSpPr>
        <p:spPr>
          <a:noFill/>
        </p:spPr>
        <p:txBody>
          <a:bodyPr/>
          <a:lstStyle/>
          <a:p>
            <a:fld id="{304F3F02-E53A-42E7-A5C4-7B7311CD13C6}" type="slidenum">
              <a:rPr lang="en-US" smtClean="0"/>
              <a:pPr/>
              <a:t>43</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smtClean="0"/>
          </a:p>
        </p:txBody>
      </p:sp>
      <p:sp>
        <p:nvSpPr>
          <p:cNvPr id="88068" name="Slide Number Placeholder 3"/>
          <p:cNvSpPr>
            <a:spLocks noGrp="1"/>
          </p:cNvSpPr>
          <p:nvPr>
            <p:ph type="sldNum" sz="quarter" idx="5"/>
          </p:nvPr>
        </p:nvSpPr>
        <p:spPr>
          <a:noFill/>
        </p:spPr>
        <p:txBody>
          <a:bodyPr/>
          <a:lstStyle/>
          <a:p>
            <a:fld id="{CD6CDA3E-9B66-43D7-AA2C-7A468C8E2078}" type="slidenum">
              <a:rPr lang="en-US" smtClean="0"/>
              <a:pPr/>
              <a:t>44</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smtClean="0"/>
          </a:p>
        </p:txBody>
      </p:sp>
      <p:sp>
        <p:nvSpPr>
          <p:cNvPr id="76804" name="Slide Number Placeholder 3"/>
          <p:cNvSpPr>
            <a:spLocks noGrp="1"/>
          </p:cNvSpPr>
          <p:nvPr>
            <p:ph type="sldNum" sz="quarter" idx="5"/>
          </p:nvPr>
        </p:nvSpPr>
        <p:spPr>
          <a:noFill/>
        </p:spPr>
        <p:txBody>
          <a:bodyPr/>
          <a:lstStyle/>
          <a:p>
            <a:fld id="{C8016424-FACA-4E82-8D8F-0D21C9BD7AC0}" type="slidenum">
              <a:rPr lang="en-US" smtClean="0"/>
              <a:pPr/>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44D2908-01A0-4EC4-A294-731F27A09682}" type="slidenum">
              <a:rPr lang="en-US" smtClean="0"/>
              <a:pPr/>
              <a:t>49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1804A42-482C-4C9C-9887-0AF9D42883ED}" type="slidenum">
              <a:rPr lang="en-US" smtClean="0"/>
              <a:pPr/>
              <a:t>50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E1539519-4AA7-4F3C-8E67-D84B26B0BB47}" type="slidenum">
              <a:rPr lang="en-US" smtClean="0"/>
              <a:pPr/>
              <a:t>51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true pathogen is an infectious agent that causes disease in virtually any susceptible host. Opportunistic pathogens are potentially infectious agents that rarely cause disease in individuals with healthy immune systems. Diseases caused by opportunistic pathogens typically are found among groups such as the elderly (whose immune systems are failing), cancer patients receiving chemotherapy (which adversely affects the immune system), or people who have AIDS or are HIV-positive. An important clue to understanding the effect of HIV on the immune system was the observation of a rare type of pneumonia among young men caused by </a:t>
            </a:r>
            <a:r>
              <a:rPr lang="en-US" i="1" dirty="0" err="1" smtClean="0"/>
              <a:t>Pneumocystis</a:t>
            </a:r>
            <a:r>
              <a:rPr lang="en-US" i="1" dirty="0" smtClean="0"/>
              <a:t> </a:t>
            </a:r>
            <a:r>
              <a:rPr lang="en-US" i="1" dirty="0" err="1" smtClean="0"/>
              <a:t>carinii</a:t>
            </a:r>
            <a:r>
              <a:rPr lang="en-US" dirty="0" smtClean="0"/>
              <a:t>, an organism that causes disease only among the </a:t>
            </a:r>
            <a:r>
              <a:rPr lang="en-US" dirty="0" err="1" smtClean="0"/>
              <a:t>immunosuppressed</a:t>
            </a:r>
            <a:r>
              <a:rPr lang="en-US" dirty="0" smtClean="0"/>
              <a:t>.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smtClean="0"/>
          </a:p>
        </p:txBody>
      </p:sp>
      <p:sp>
        <p:nvSpPr>
          <p:cNvPr id="80900" name="Slide Number Placeholder 3"/>
          <p:cNvSpPr>
            <a:spLocks noGrp="1"/>
          </p:cNvSpPr>
          <p:nvPr>
            <p:ph type="sldNum" sz="quarter" idx="5"/>
          </p:nvPr>
        </p:nvSpPr>
        <p:spPr>
          <a:noFill/>
        </p:spPr>
        <p:txBody>
          <a:bodyPr/>
          <a:lstStyle/>
          <a:p>
            <a:fld id="{E5D8A7AA-F5F3-419F-B457-D27F9BAC23EA}" type="slidenum">
              <a:rPr lang="en-US" smtClean="0"/>
              <a:pPr/>
              <a:t>53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p>
        </p:txBody>
      </p:sp>
      <p:sp>
        <p:nvSpPr>
          <p:cNvPr id="77828" name="Slide Number Placeholder 3"/>
          <p:cNvSpPr>
            <a:spLocks noGrp="1"/>
          </p:cNvSpPr>
          <p:nvPr>
            <p:ph type="sldNum" sz="quarter" idx="5"/>
          </p:nvPr>
        </p:nvSpPr>
        <p:spPr>
          <a:noFill/>
        </p:spPr>
        <p:txBody>
          <a:bodyPr/>
          <a:lstStyle/>
          <a:p>
            <a:fld id="{7B4972E6-693B-4561-89A7-71D2D1DBCA79}" type="slidenum">
              <a:rPr lang="en-US" smtClean="0"/>
              <a:pPr/>
              <a:t>54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US" smtClean="0"/>
          </a:p>
        </p:txBody>
      </p:sp>
      <p:sp>
        <p:nvSpPr>
          <p:cNvPr id="64516" name="Slide Number Placeholder 3"/>
          <p:cNvSpPr>
            <a:spLocks noGrp="1"/>
          </p:cNvSpPr>
          <p:nvPr>
            <p:ph type="sldNum" sz="quarter" idx="5"/>
          </p:nvPr>
        </p:nvSpPr>
        <p:spPr>
          <a:noFill/>
        </p:spPr>
        <p:txBody>
          <a:bodyPr/>
          <a:lstStyle/>
          <a:p>
            <a:fld id="{FC0F5C61-1C19-4065-B35B-536C8E80A63A}" type="slidenum">
              <a:rPr lang="en-US" smtClean="0"/>
              <a:pPr/>
              <a:t>58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endParaRPr lang="en-US" smtClean="0"/>
          </a:p>
        </p:txBody>
      </p:sp>
      <p:sp>
        <p:nvSpPr>
          <p:cNvPr id="65540" name="Slide Number Placeholder 3"/>
          <p:cNvSpPr>
            <a:spLocks noGrp="1"/>
          </p:cNvSpPr>
          <p:nvPr>
            <p:ph type="sldNum" sz="quarter" idx="5"/>
          </p:nvPr>
        </p:nvSpPr>
        <p:spPr>
          <a:noFill/>
        </p:spPr>
        <p:txBody>
          <a:bodyPr/>
          <a:lstStyle/>
          <a:p>
            <a:fld id="{31C96401-C5C8-4036-9AC7-8F292B4FECE3}" type="slidenum">
              <a:rPr lang="en-US" smtClean="0"/>
              <a:pPr/>
              <a:t>59</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smtClean="0"/>
          </a:p>
        </p:txBody>
      </p:sp>
      <p:sp>
        <p:nvSpPr>
          <p:cNvPr id="67588" name="Slide Number Placeholder 3"/>
          <p:cNvSpPr>
            <a:spLocks noGrp="1"/>
          </p:cNvSpPr>
          <p:nvPr>
            <p:ph type="sldNum" sz="quarter" idx="5"/>
          </p:nvPr>
        </p:nvSpPr>
        <p:spPr>
          <a:noFill/>
        </p:spPr>
        <p:txBody>
          <a:bodyPr/>
          <a:lstStyle/>
          <a:p>
            <a:fld id="{0FBC12DA-60C5-4597-B497-C1885CDEEBB7}" type="slidenum">
              <a:rPr lang="en-US" smtClean="0"/>
              <a:pPr/>
              <a:t>60</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7DB70D9A-24A9-470D-877F-F0B2D34970DC}" type="slidenum">
              <a:rPr lang="en-US" smtClean="0"/>
              <a:pPr/>
              <a:t>61</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endParaRPr lang="en-US" smtClean="0"/>
          </a:p>
        </p:txBody>
      </p:sp>
      <p:sp>
        <p:nvSpPr>
          <p:cNvPr id="68612" name="Slide Number Placeholder 3"/>
          <p:cNvSpPr>
            <a:spLocks noGrp="1"/>
          </p:cNvSpPr>
          <p:nvPr>
            <p:ph type="sldNum" sz="quarter" idx="5"/>
          </p:nvPr>
        </p:nvSpPr>
        <p:spPr>
          <a:noFill/>
        </p:spPr>
        <p:txBody>
          <a:bodyPr/>
          <a:lstStyle/>
          <a:p>
            <a:fld id="{79B6AC6B-A971-489E-B108-8853A74AF46F}" type="slidenum">
              <a:rPr lang="en-US" smtClean="0"/>
              <a:pPr/>
              <a:t>62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p>
        </p:txBody>
      </p:sp>
      <p:sp>
        <p:nvSpPr>
          <p:cNvPr id="69636" name="Slide Number Placeholder 3"/>
          <p:cNvSpPr>
            <a:spLocks noGrp="1"/>
          </p:cNvSpPr>
          <p:nvPr>
            <p:ph type="sldNum" sz="quarter" idx="5"/>
          </p:nvPr>
        </p:nvSpPr>
        <p:spPr>
          <a:noFill/>
        </p:spPr>
        <p:txBody>
          <a:bodyPr/>
          <a:lstStyle/>
          <a:p>
            <a:fld id="{0CAF2769-3A7E-464F-9BBA-C52338F6546B}" type="slidenum">
              <a:rPr lang="en-US" smtClean="0"/>
              <a:pPr/>
              <a:t>63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smtClean="0"/>
          </a:p>
        </p:txBody>
      </p:sp>
      <p:sp>
        <p:nvSpPr>
          <p:cNvPr id="70660" name="Slide Number Placeholder 3"/>
          <p:cNvSpPr>
            <a:spLocks noGrp="1"/>
          </p:cNvSpPr>
          <p:nvPr>
            <p:ph type="sldNum" sz="quarter" idx="5"/>
          </p:nvPr>
        </p:nvSpPr>
        <p:spPr>
          <a:noFill/>
        </p:spPr>
        <p:txBody>
          <a:bodyPr/>
          <a:lstStyle/>
          <a:p>
            <a:fld id="{8E6A8796-9DEA-4329-81D8-5D37EC838D6F}" type="slidenum">
              <a:rPr lang="en-US" smtClean="0"/>
              <a:pPr/>
              <a:t>64</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smtClean="0"/>
          </a:p>
        </p:txBody>
      </p:sp>
      <p:sp>
        <p:nvSpPr>
          <p:cNvPr id="71684" name="Slide Number Placeholder 3"/>
          <p:cNvSpPr>
            <a:spLocks noGrp="1"/>
          </p:cNvSpPr>
          <p:nvPr>
            <p:ph type="sldNum" sz="quarter" idx="5"/>
          </p:nvPr>
        </p:nvSpPr>
        <p:spPr>
          <a:noFill/>
        </p:spPr>
        <p:txBody>
          <a:bodyPr/>
          <a:lstStyle/>
          <a:p>
            <a:fld id="{1F8200C4-CE4C-4AAD-B0F1-F62993BA3776}" type="slidenum">
              <a:rPr lang="en-US" smtClean="0"/>
              <a:pPr/>
              <a:t>65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pathogens then multiply between host cells or within body fluids, while others such as viruses and some bacterial species enter the host cells and grow there. Although the growth of pathogens may be enough to cause tissue damage in some cases, damage is usually due to the production of toxins or destructive enzymes by the pathogen. For example, </a:t>
            </a:r>
            <a:r>
              <a:rPr lang="en-US" i="1" dirty="0" err="1" smtClean="0"/>
              <a:t>Corynebacterium</a:t>
            </a:r>
            <a:r>
              <a:rPr lang="en-US" i="1" dirty="0" smtClean="0"/>
              <a:t> </a:t>
            </a:r>
            <a:r>
              <a:rPr lang="en-US" i="1" dirty="0" err="1" smtClean="0"/>
              <a:t>diphtheriae</a:t>
            </a:r>
            <a:r>
              <a:rPr lang="en-US" dirty="0" smtClean="0"/>
              <a:t>, the bacterium that causes diphtheria, grows only on nasal and throat surfaces. However, the toxin it produces is distributed to other tissues by the circulatory system, damaging heart, liver, and nerve tissues. </a:t>
            </a:r>
            <a:r>
              <a:rPr lang="en-US" i="1" dirty="0" smtClean="0"/>
              <a:t>Streptococcus </a:t>
            </a:r>
            <a:r>
              <a:rPr lang="en-US" i="1" dirty="0" err="1" smtClean="0"/>
              <a:t>pyogenes</a:t>
            </a:r>
            <a:r>
              <a:rPr lang="en-US" dirty="0" smtClean="0"/>
              <a:t>, the infectious agent associated with several diseases including strep throat and "flesh-eating disease," produces several enzymes that break down barriers between epithelial cells and remove fibrin clots, helping the bacteria invade tissues.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smtClean="0"/>
          </a:p>
        </p:txBody>
      </p:sp>
      <p:sp>
        <p:nvSpPr>
          <p:cNvPr id="72708" name="Slide Number Placeholder 3"/>
          <p:cNvSpPr>
            <a:spLocks noGrp="1"/>
          </p:cNvSpPr>
          <p:nvPr>
            <p:ph type="sldNum" sz="quarter" idx="5"/>
          </p:nvPr>
        </p:nvSpPr>
        <p:spPr>
          <a:noFill/>
        </p:spPr>
        <p:txBody>
          <a:bodyPr/>
          <a:lstStyle/>
          <a:p>
            <a:fld id="{0CB40EF8-DFF5-4184-9333-2CF12B9F8E71}" type="slidenum">
              <a:rPr lang="en-US" smtClean="0"/>
              <a:pPr/>
              <a:t>66</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dirty="0" smtClean="0"/>
          </a:p>
        </p:txBody>
      </p:sp>
      <p:sp>
        <p:nvSpPr>
          <p:cNvPr id="73732" name="Slide Number Placeholder 3"/>
          <p:cNvSpPr>
            <a:spLocks noGrp="1"/>
          </p:cNvSpPr>
          <p:nvPr>
            <p:ph type="sldNum" sz="quarter" idx="5"/>
          </p:nvPr>
        </p:nvSpPr>
        <p:spPr>
          <a:noFill/>
        </p:spPr>
        <p:txBody>
          <a:bodyPr/>
          <a:lstStyle/>
          <a:p>
            <a:fld id="{906852DA-7830-4405-9DDB-FFAF3A1B110F}" type="slidenum">
              <a:rPr lang="en-US" smtClean="0"/>
              <a:pPr/>
              <a:t>67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pathogens then multiply between host cells or within body fluids, while others such as viruses and some bacterial species enter the host cells and grow there. Although the growth of pathogens may be enough to cause tissue damage in some cases, damage is usually due to the production of toxins or destructive enzymes by the pathogen. For example, </a:t>
            </a:r>
            <a:r>
              <a:rPr lang="en-US" i="1" dirty="0" err="1" smtClean="0"/>
              <a:t>Corynebacterium</a:t>
            </a:r>
            <a:r>
              <a:rPr lang="en-US" i="1" dirty="0" smtClean="0"/>
              <a:t> </a:t>
            </a:r>
            <a:r>
              <a:rPr lang="en-US" i="1" dirty="0" err="1" smtClean="0"/>
              <a:t>diphtheriae</a:t>
            </a:r>
            <a:r>
              <a:rPr lang="en-US" dirty="0" smtClean="0"/>
              <a:t>, the bacterium that causes diphtheria, grows only on nasal and throat surfaces. However, the toxin it produces is distributed to other tissues by the circulatory system, damaging heart, liver, and nerve tissues. </a:t>
            </a:r>
            <a:r>
              <a:rPr lang="en-US" i="1" dirty="0" smtClean="0"/>
              <a:t>Streptococcus </a:t>
            </a:r>
            <a:r>
              <a:rPr lang="en-US" i="1" dirty="0" err="1" smtClean="0"/>
              <a:t>pyogenes</a:t>
            </a:r>
            <a:r>
              <a:rPr lang="en-US" dirty="0" smtClean="0"/>
              <a:t>, the infectious agent associated with several diseases including strep throat and "flesh-eating disease," produces several enzymes that break down barriers between epithelial cells and remove fibrin clots, helping the bacteria invade tissues.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bacteria are photosynthetic and obtain their energy directly from the sun. Others oxidize inorganic compounds to supply their energy needs. Still other bacteria generate energy by breaking down organic compounds such as amino acids and sugars in a respiratory process. Some bacteria require oxygen (aerobes), while others are unable to tolerate it (anaerobes). Some bacteria can grow either with or without oxygen (facultative anaerobes).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viruses make repressor proteins that stop the synthesis of the host cell's proteins, RNA, and DNA. Viral activity may weaken cell membranes and </a:t>
            </a:r>
            <a:r>
              <a:rPr lang="en-US" dirty="0" err="1" smtClean="0"/>
              <a:t>lysosomal</a:t>
            </a:r>
            <a:r>
              <a:rPr lang="en-US" dirty="0" smtClean="0"/>
              <a:t> membranes, leading to cell autolysis. Some viral proteins are toxic to cells, and the body's immune defenses also may kill virus-infected cells.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Antibiotics reduce the bacterial population normally present in the throat and vagina, allowing the yeast to grow unchecked. </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include </a:t>
            </a:r>
            <a:r>
              <a:rPr lang="en-US" i="1" dirty="0" err="1" smtClean="0">
                <a:hlinkClick r:id="rId3" tooltip="Entamoeba histolytica"/>
              </a:rPr>
              <a:t>Entamoeba</a:t>
            </a:r>
            <a:r>
              <a:rPr lang="en-US" i="1" dirty="0" smtClean="0">
                <a:hlinkClick r:id="rId3" tooltip="Entamoeba histolytica"/>
              </a:rPr>
              <a:t> </a:t>
            </a:r>
            <a:r>
              <a:rPr lang="en-US" i="1" dirty="0" err="1" smtClean="0">
                <a:hlinkClick r:id="rId3" tooltip="Entamoeba histolytica"/>
              </a:rPr>
              <a:t>histolytica</a:t>
            </a:r>
            <a:r>
              <a:rPr lang="en-US" dirty="0" smtClean="0"/>
              <a:t>, </a:t>
            </a:r>
            <a:r>
              <a:rPr lang="en-US" i="1" dirty="0" smtClean="0">
                <a:hlinkClick r:id="rId4" tooltip="Plasmodium"/>
              </a:rPr>
              <a:t>Plasmodium</a:t>
            </a:r>
            <a:r>
              <a:rPr lang="en-US" dirty="0" smtClean="0"/>
              <a:t> (some of which cause </a:t>
            </a:r>
            <a:r>
              <a:rPr lang="en-US" dirty="0" smtClean="0">
                <a:hlinkClick r:id="rId5" tooltip="Malaria"/>
              </a:rPr>
              <a:t>malaria</a:t>
            </a:r>
            <a:r>
              <a:rPr lang="en-US" dirty="0" smtClean="0"/>
              <a:t>), and </a:t>
            </a:r>
            <a:r>
              <a:rPr lang="en-US" i="1" dirty="0" err="1" smtClean="0">
                <a:hlinkClick r:id="rId6" tooltip="Giardia lamblia"/>
              </a:rPr>
              <a:t>Giardia</a:t>
            </a:r>
            <a:r>
              <a:rPr lang="en-US" i="1" dirty="0" smtClean="0">
                <a:hlinkClick r:id="rId6" tooltip="Giardia lamblia"/>
              </a:rPr>
              <a:t> </a:t>
            </a:r>
            <a:r>
              <a:rPr lang="en-US" i="1" dirty="0" err="1" smtClean="0">
                <a:hlinkClick r:id="rId6" tooltip="Giardia lamblia"/>
              </a:rPr>
              <a:t>lamblia</a:t>
            </a:r>
            <a:r>
              <a:rPr lang="en-US" dirty="0" smtClean="0"/>
              <a:t>.</a:t>
            </a:r>
            <a:r>
              <a:rPr lang="en-US" baseline="30000" dirty="0" smtClean="0">
                <a:hlinkClick r:id="rId7"/>
              </a:rPr>
              <a:t>[2]</a:t>
            </a:r>
            <a:r>
              <a:rPr lang="en-US" dirty="0" smtClean="0"/>
              <a:t> </a:t>
            </a:r>
            <a:r>
              <a:rPr lang="en-US" i="1" dirty="0" err="1" smtClean="0">
                <a:hlinkClick r:id="rId8" tooltip="Trypanosoma brucei"/>
              </a:rPr>
              <a:t>Trypanosoma</a:t>
            </a:r>
            <a:r>
              <a:rPr lang="en-US" i="1" dirty="0" smtClean="0">
                <a:hlinkClick r:id="rId8" tooltip="Trypanosoma brucei"/>
              </a:rPr>
              <a:t> </a:t>
            </a:r>
            <a:r>
              <a:rPr lang="en-US" i="1" dirty="0" err="1" smtClean="0">
                <a:hlinkClick r:id="rId8" tooltip="Trypanosoma brucei"/>
              </a:rPr>
              <a:t>brucei</a:t>
            </a:r>
            <a:r>
              <a:rPr lang="en-US" dirty="0" smtClean="0"/>
              <a:t>, transmitted by the </a:t>
            </a:r>
            <a:r>
              <a:rPr lang="en-US" dirty="0" smtClean="0">
                <a:hlinkClick r:id="rId9" tooltip="Tsetse fly"/>
              </a:rPr>
              <a:t>tsetse fly</a:t>
            </a:r>
            <a:r>
              <a:rPr lang="en-US" dirty="0" smtClean="0"/>
              <a:t> and the cause of </a:t>
            </a:r>
            <a:r>
              <a:rPr lang="en-US" dirty="0" smtClean="0">
                <a:hlinkClick r:id="rId10" tooltip="African trypanosomiasis"/>
              </a:rPr>
              <a:t>African sleeping sickness</a:t>
            </a:r>
            <a:endParaRPr lang="en-US" dirty="0"/>
          </a:p>
        </p:txBody>
      </p:sp>
      <p:sp>
        <p:nvSpPr>
          <p:cNvPr id="4" name="Slide Number Placeholder 3"/>
          <p:cNvSpPr>
            <a:spLocks noGrp="1"/>
          </p:cNvSpPr>
          <p:nvPr>
            <p:ph type="sldNum" sz="quarter" idx="10"/>
          </p:nvPr>
        </p:nvSpPr>
        <p:spPr/>
        <p:txBody>
          <a:bodyPr/>
          <a:lstStyle/>
          <a:p>
            <a:fld id="{1AA41384-529C-429A-A7F8-0E1DDC1E08A8}"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a:t>
            </a:r>
            <a:r>
              <a:rPr lang="en-US" sz="1200" dirty="0" smtClean="0">
                <a:hlinkClick r:id="rId3" tooltip="Mitochondria"/>
              </a:rPr>
              <a:t>mitochondria</a:t>
            </a:r>
            <a:r>
              <a:rPr lang="en-US" sz="1200" dirty="0" smtClean="0"/>
              <a:t> in eukaryotic cells may also have originally been such parasites, but ended up forming a </a:t>
            </a:r>
            <a:r>
              <a:rPr lang="en-US" sz="1200" dirty="0" err="1" smtClean="0"/>
              <a:t>mutualistic</a:t>
            </a:r>
            <a:r>
              <a:rPr lang="en-US" sz="1200" dirty="0" smtClean="0"/>
              <a:t> relationship (</a:t>
            </a:r>
            <a:r>
              <a:rPr lang="en-US" sz="1200" dirty="0" err="1" smtClean="0">
                <a:hlinkClick r:id="rId4" tooltip="Endosymbiotic theory"/>
              </a:rPr>
              <a:t>endosymbiotic</a:t>
            </a:r>
            <a:r>
              <a:rPr lang="en-US" sz="1200" dirty="0" smtClean="0">
                <a:hlinkClick r:id="rId4" tooltip="Endosymbiotic theory"/>
              </a:rPr>
              <a:t> theory</a:t>
            </a:r>
            <a:r>
              <a:rPr lang="en-US" sz="1200" dirty="0" smtClean="0"/>
              <a:t>).</a:t>
            </a:r>
          </a:p>
          <a:p>
            <a:r>
              <a:rPr lang="en-US" sz="1200" dirty="0" smtClean="0"/>
              <a:t>Study of obligate pathogens is difficult because they cannot usually be reproduced outside the host. However, in 2009 scientists reported a technique allowing the </a:t>
            </a:r>
            <a:r>
              <a:rPr lang="en-US" sz="1200" dirty="0" smtClean="0">
                <a:hlinkClick r:id="rId5" tooltip="Q-fever"/>
              </a:rPr>
              <a:t>Q-fever</a:t>
            </a:r>
            <a:r>
              <a:rPr lang="en-US" sz="1200" dirty="0" smtClean="0"/>
              <a:t> pathogen </a:t>
            </a:r>
            <a:r>
              <a:rPr lang="en-US" sz="1200" dirty="0" err="1" smtClean="0">
                <a:hlinkClick r:id="rId6" tooltip="Coxiella burnetii"/>
              </a:rPr>
              <a:t>Coxiella</a:t>
            </a:r>
            <a:r>
              <a:rPr lang="en-US" sz="1200" dirty="0" smtClean="0">
                <a:hlinkClick r:id="rId6" tooltip="Coxiella burnetii"/>
              </a:rPr>
              <a:t> </a:t>
            </a:r>
            <a:r>
              <a:rPr lang="en-US" sz="1200" dirty="0" err="1" smtClean="0">
                <a:hlinkClick r:id="rId6" tooltip="Coxiella burnetii"/>
              </a:rPr>
              <a:t>burnetii</a:t>
            </a:r>
            <a:r>
              <a:rPr lang="en-US" sz="1200" dirty="0" smtClean="0"/>
              <a:t> to grow in an </a:t>
            </a:r>
            <a:r>
              <a:rPr lang="en-US" sz="1200" dirty="0" err="1" smtClean="0">
                <a:hlinkClick r:id="rId7" tooltip="Axenic"/>
              </a:rPr>
              <a:t>axenic</a:t>
            </a:r>
            <a:r>
              <a:rPr lang="en-US" sz="1200" dirty="0" smtClean="0"/>
              <a:t> culture and suggested the technique may be useful for study of other pathogens.</a:t>
            </a:r>
            <a:endParaRPr lang="en-US" sz="1200" smtClean="0"/>
          </a:p>
          <a:p>
            <a:endParaRPr lang="en-US"/>
          </a:p>
        </p:txBody>
      </p:sp>
      <p:sp>
        <p:nvSpPr>
          <p:cNvPr id="4" name="Slide Number Placeholder 3"/>
          <p:cNvSpPr>
            <a:spLocks noGrp="1"/>
          </p:cNvSpPr>
          <p:nvPr>
            <p:ph type="sldNum" sz="quarter" idx="10"/>
          </p:nvPr>
        </p:nvSpPr>
        <p:spPr/>
        <p:txBody>
          <a:bodyPr/>
          <a:lstStyle/>
          <a:p>
            <a:fld id="{1AA41384-529C-429A-A7F8-0E1DDC1E08A8}"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8251EFF-19F4-4CF4-9CFA-427C62DE2E0D}" type="datetimeFigureOut">
              <a:rPr lang="en-US" smtClean="0"/>
              <a:pPr/>
              <a:t>1/15/2013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3C439B0-BBF5-49E7-8114-21CC57D77515}"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8251EFF-19F4-4CF4-9CFA-427C62DE2E0D}" type="datetimeFigureOut">
              <a:rPr lang="en-US" smtClean="0"/>
              <a:pPr/>
              <a:t>1/15/2013</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3C439B0-BBF5-49E7-8114-21CC57D77515}"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dreamstime.co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en.wikipedia.org/wiki/Yersinia" TargetMode="External"/><Relationship Id="rId13" Type="http://schemas.openxmlformats.org/officeDocument/2006/relationships/hyperlink" Target="http://en.wikipedia.org/wiki/Intracellular" TargetMode="External"/><Relationship Id="rId18" Type="http://schemas.openxmlformats.org/officeDocument/2006/relationships/hyperlink" Target="http://en.wikipedia.org/wiki/Rickettsia" TargetMode="External"/><Relationship Id="rId3" Type="http://schemas.openxmlformats.org/officeDocument/2006/relationships/hyperlink" Target="http://en.wikipedia.org/wiki/Francisella_tularensis" TargetMode="External"/><Relationship Id="rId21" Type="http://schemas.openxmlformats.org/officeDocument/2006/relationships/hyperlink" Target="http://en.wikipedia.org/wiki/Protozoa" TargetMode="External"/><Relationship Id="rId7" Type="http://schemas.openxmlformats.org/officeDocument/2006/relationships/hyperlink" Target="http://en.wikipedia.org/wiki/Mycobacterium" TargetMode="External"/><Relationship Id="rId12" Type="http://schemas.openxmlformats.org/officeDocument/2006/relationships/hyperlink" Target="http://en.wikipedia.org/wiki/Reproduction" TargetMode="External"/><Relationship Id="rId17" Type="http://schemas.openxmlformats.org/officeDocument/2006/relationships/hyperlink" Target="http://en.wikipedia.org/wiki/Chlamydia_(bacterium)" TargetMode="External"/><Relationship Id="rId25" Type="http://schemas.openxmlformats.org/officeDocument/2006/relationships/hyperlink" Target="http://en.wikipedia.org/wiki/Trypanosoma_cruzi" TargetMode="External"/><Relationship Id="rId2" Type="http://schemas.openxmlformats.org/officeDocument/2006/relationships/notesSlide" Target="../notesSlides/notesSlide9.xml"/><Relationship Id="rId16" Type="http://schemas.openxmlformats.org/officeDocument/2006/relationships/hyperlink" Target="http://en.wikipedia.org/wiki/Bacteria" TargetMode="External"/><Relationship Id="rId20" Type="http://schemas.openxmlformats.org/officeDocument/2006/relationships/hyperlink" Target="http://en.wikipedia.org/wiki/Mycobacterium_leprae" TargetMode="External"/><Relationship Id="rId1" Type="http://schemas.openxmlformats.org/officeDocument/2006/relationships/slideLayout" Target="../slideLayouts/slideLayout2.xml"/><Relationship Id="rId6" Type="http://schemas.openxmlformats.org/officeDocument/2006/relationships/hyperlink" Target="http://en.wikipedia.org/wiki/Legionella" TargetMode="External"/><Relationship Id="rId11" Type="http://schemas.openxmlformats.org/officeDocument/2006/relationships/hyperlink" Target="http://en.wikipedia.org/wiki/Histoplasma_capsulatum" TargetMode="External"/><Relationship Id="rId24" Type="http://schemas.openxmlformats.org/officeDocument/2006/relationships/hyperlink" Target="http://en.wikipedia.org/wiki/Toxoplasma_gondii" TargetMode="External"/><Relationship Id="rId5" Type="http://schemas.openxmlformats.org/officeDocument/2006/relationships/hyperlink" Target="http://en.wikipedia.org/wiki/Brucella" TargetMode="External"/><Relationship Id="rId15" Type="http://schemas.openxmlformats.org/officeDocument/2006/relationships/hyperlink" Target="http://en.wikipedia.org/wiki/Virus" TargetMode="External"/><Relationship Id="rId23" Type="http://schemas.openxmlformats.org/officeDocument/2006/relationships/hyperlink" Target="http://en.wikipedia.org/wiki/Leishmania" TargetMode="External"/><Relationship Id="rId10" Type="http://schemas.openxmlformats.org/officeDocument/2006/relationships/hyperlink" Target="http://en.wikipedia.org/wiki/Obligate_intracellular_parasites" TargetMode="External"/><Relationship Id="rId19" Type="http://schemas.openxmlformats.org/officeDocument/2006/relationships/hyperlink" Target="http://en.wikipedia.org/wiki/Coxiella" TargetMode="External"/><Relationship Id="rId4" Type="http://schemas.openxmlformats.org/officeDocument/2006/relationships/hyperlink" Target="http://en.wikipedia.org/wiki/Listeria_monocytogenes" TargetMode="External"/><Relationship Id="rId9" Type="http://schemas.openxmlformats.org/officeDocument/2006/relationships/hyperlink" Target="http://en.wikipedia.org/wiki/Neisseria_meningitidis" TargetMode="External"/><Relationship Id="rId14" Type="http://schemas.openxmlformats.org/officeDocument/2006/relationships/hyperlink" Target="http://en.wikipedia.org/wiki/Human" TargetMode="External"/><Relationship Id="rId22" Type="http://schemas.openxmlformats.org/officeDocument/2006/relationships/hyperlink" Target="http://en.wikipedia.org/wiki/Plasmodiu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dpd.cdc.gov/dpdx/HTML/Trichomoniasis.asp?body=Frames/S-Z/Trichomoniasis/body_Trichomoniasis_page1.ht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abeautifulbedroom.com/Illustrated-Bed-Linens-Dictionary.htm"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recyclingthepast.com/hardware.ht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hyperlink" Target="http://www.shea-online.org/handwashing.html"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econ.ucla.edu/doepke/spontax/disease/rb.ht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ph.ucla.edu/epi/snow/snowmap1_1854.html"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hyperlink" Target="http://dir.niehs.nih.gov/direb/"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hyperlink" Target="http://www.pitt.edu/~super1/lecture/lec1151/018.ht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hyperlink" Target="http://www.nlm.nih.gov/exhibition/ephemera/pubhlth2.htm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hyperlink" Target="http://www.engenderhealth.org/res/onc/hiv/introduction/hiv1p3.html"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hyperlink" Target="http://4thmoon.com/styx/blackdeath.ht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hyperlink" Target="http://www.in.gov/boah/rabies/guidebook/ins_outs.html"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hyperlink" Target="http://www.dpd.cdc.gov/dpdx/HTML/Toxoplasmosis.ht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7406640" cy="1545102"/>
          </a:xfrm>
        </p:spPr>
        <p:txBody>
          <a:bodyPr>
            <a:noAutofit/>
          </a:bodyPr>
          <a:lstStyle/>
          <a:p>
            <a:pPr algn="ctr"/>
            <a:r>
              <a:rPr lang="en-US" sz="4800" dirty="0" smtClean="0"/>
              <a:t>Understanding Infectious Disease</a:t>
            </a:r>
            <a:endParaRPr lang="en-US" sz="4800" dirty="0"/>
          </a:p>
        </p:txBody>
      </p:sp>
      <p:sp>
        <p:nvSpPr>
          <p:cNvPr id="3" name="Subtitle 2"/>
          <p:cNvSpPr>
            <a:spLocks noGrp="1"/>
          </p:cNvSpPr>
          <p:nvPr>
            <p:ph type="subTitle" idx="1"/>
          </p:nvPr>
        </p:nvSpPr>
        <p:spPr>
          <a:xfrm>
            <a:off x="1432560" y="2057400"/>
            <a:ext cx="7406640" cy="4343400"/>
          </a:xfrm>
        </p:spPr>
        <p:txBody>
          <a:bodyPr>
            <a:noAutofit/>
          </a:bodyPr>
          <a:lstStyle/>
          <a:p>
            <a:pPr>
              <a:buBlip>
                <a:blip r:embed="rId3"/>
              </a:buBlip>
            </a:pPr>
            <a:r>
              <a:rPr lang="en-US" sz="3200" dirty="0" smtClean="0"/>
              <a:t>The term: "disease" refers to conditions that </a:t>
            </a:r>
            <a:r>
              <a:rPr lang="en-US" sz="3200" i="1" u="sng" dirty="0" smtClean="0"/>
              <a:t>impair normal tissue function</a:t>
            </a:r>
          </a:p>
          <a:p>
            <a:pPr lvl="1" algn="l">
              <a:buFont typeface="Arial" pitchFamily="34" charset="0"/>
              <a:buChar char="•"/>
            </a:pPr>
            <a:r>
              <a:rPr lang="en-US" sz="3200" dirty="0" smtClean="0"/>
              <a:t>Examples: cystic fibrosis, atherosclerosis, and measles…However, there are fundamentally different causes for each</a:t>
            </a:r>
          </a:p>
          <a:p>
            <a:pPr lvl="1" algn="l">
              <a:buFont typeface="Arial" pitchFamily="34" charset="0"/>
              <a:buChar char="•"/>
            </a:pPr>
            <a:r>
              <a:rPr lang="en-US" sz="3200" dirty="0" smtClean="0"/>
              <a:t>CF – genetic</a:t>
            </a:r>
          </a:p>
          <a:p>
            <a:pPr lvl="1" algn="l">
              <a:buFont typeface="Arial" pitchFamily="34" charset="0"/>
              <a:buChar char="•"/>
            </a:pPr>
            <a:r>
              <a:rPr lang="en-US" sz="3200" dirty="0" smtClean="0"/>
              <a:t>Atherosclerosis – aging/diet</a:t>
            </a:r>
          </a:p>
          <a:p>
            <a:pPr lvl="1" algn="l">
              <a:buFont typeface="Arial" pitchFamily="34" charset="0"/>
              <a:buChar char="•"/>
            </a:pPr>
            <a:r>
              <a:rPr lang="en-US" sz="3200" dirty="0" smtClean="0"/>
              <a:t>Measles - infectious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 come in many shapes</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2438400" y="4038600"/>
            <a:ext cx="5110050" cy="2308860"/>
          </a:xfrm>
          <a:prstGeom prst="rect">
            <a:avLst/>
          </a:prstGeom>
          <a:noFill/>
          <a:ln w="9525">
            <a:noFill/>
            <a:miter lim="800000"/>
            <a:headEnd/>
            <a:tailEnd/>
          </a:ln>
        </p:spPr>
      </p:pic>
      <p:sp>
        <p:nvSpPr>
          <p:cNvPr id="5" name="Rectangle 4"/>
          <p:cNvSpPr/>
          <p:nvPr/>
        </p:nvSpPr>
        <p:spPr>
          <a:xfrm>
            <a:off x="1905000" y="1600200"/>
            <a:ext cx="6553200" cy="2308324"/>
          </a:xfrm>
          <a:prstGeom prst="rect">
            <a:avLst/>
          </a:prstGeom>
        </p:spPr>
        <p:txBody>
          <a:bodyPr wrap="square">
            <a:spAutoFit/>
          </a:bodyPr>
          <a:lstStyle/>
          <a:p>
            <a:r>
              <a:rPr lang="en-US" sz="3600" dirty="0" smtClean="0"/>
              <a:t>three of the most common are</a:t>
            </a:r>
          </a:p>
          <a:p>
            <a:pPr lvl="1">
              <a:buFont typeface="Arial" pitchFamily="34" charset="0"/>
              <a:buChar char="•"/>
            </a:pPr>
            <a:r>
              <a:rPr lang="en-US" sz="3600" dirty="0" smtClean="0"/>
              <a:t>bacillus (</a:t>
            </a:r>
            <a:r>
              <a:rPr lang="en-US" sz="3600" dirty="0" err="1" smtClean="0"/>
              <a:t>rodshaped</a:t>
            </a:r>
            <a:r>
              <a:rPr lang="en-US" sz="3600" dirty="0" smtClean="0"/>
              <a:t>)</a:t>
            </a:r>
          </a:p>
          <a:p>
            <a:pPr lvl="1">
              <a:buFont typeface="Arial" pitchFamily="34" charset="0"/>
              <a:buChar char="•"/>
            </a:pPr>
            <a:r>
              <a:rPr lang="en-US" sz="3600" dirty="0" err="1" smtClean="0"/>
              <a:t>coccus</a:t>
            </a:r>
            <a:r>
              <a:rPr lang="en-US" sz="3600" dirty="0" smtClean="0"/>
              <a:t> (spherical) </a:t>
            </a:r>
          </a:p>
          <a:p>
            <a:pPr lvl="1">
              <a:buFont typeface="Arial" pitchFamily="34" charset="0"/>
              <a:buChar char="•"/>
            </a:pPr>
            <a:r>
              <a:rPr lang="en-US" sz="3600" dirty="0" err="1" smtClean="0"/>
              <a:t>spirillum</a:t>
            </a:r>
            <a:r>
              <a:rPr lang="en-US" sz="3600" dirty="0" smtClean="0"/>
              <a:t> (helical rods)</a:t>
            </a:r>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Gram Staining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Bacteria are divided into two broad classes based on their cell wall structures, which influences their Gram stain reaction. </a:t>
            </a:r>
          </a:p>
          <a:p>
            <a:pPr lvl="1"/>
            <a:r>
              <a:rPr lang="en-US" sz="3300" b="1" dirty="0" smtClean="0"/>
              <a:t>Gram-negative bacteria appear pink after the staining procedure</a:t>
            </a:r>
            <a:r>
              <a:rPr lang="en-US" sz="3300" dirty="0" smtClean="0"/>
              <a:t>.</a:t>
            </a:r>
          </a:p>
          <a:p>
            <a:pPr lvl="1"/>
            <a:r>
              <a:rPr lang="en-US" dirty="0" smtClean="0"/>
              <a:t>pathogenic gram-negative organisms are </a:t>
            </a:r>
            <a:r>
              <a:rPr lang="en-US" i="1" dirty="0" smtClean="0"/>
              <a:t>Salmonella </a:t>
            </a:r>
            <a:r>
              <a:rPr lang="en-US" i="1" dirty="0" err="1" smtClean="0"/>
              <a:t>typhi</a:t>
            </a:r>
            <a:r>
              <a:rPr lang="en-US" dirty="0" smtClean="0"/>
              <a:t>, which causes typhoid fever, and </a:t>
            </a:r>
            <a:r>
              <a:rPr lang="en-US" i="1" dirty="0" err="1" smtClean="0"/>
              <a:t>Yersinia</a:t>
            </a:r>
            <a:r>
              <a:rPr lang="en-US" i="1" dirty="0" smtClean="0"/>
              <a:t> </a:t>
            </a:r>
            <a:r>
              <a:rPr lang="en-US" i="1" dirty="0" err="1" smtClean="0"/>
              <a:t>pestis</a:t>
            </a:r>
            <a:r>
              <a:rPr lang="en-US" dirty="0" smtClean="0"/>
              <a:t>, which causes plague. </a:t>
            </a:r>
          </a:p>
          <a:p>
            <a:pPr lvl="1"/>
            <a:r>
              <a:rPr lang="en-US" sz="3300" b="1" dirty="0" smtClean="0"/>
              <a:t>Gram-positive bacteria appear purple after the Gram stain procedure</a:t>
            </a:r>
            <a:r>
              <a:rPr lang="en-US" sz="3300" dirty="0" smtClean="0"/>
              <a:t>. </a:t>
            </a:r>
          </a:p>
          <a:p>
            <a:pPr lvl="1"/>
            <a:r>
              <a:rPr lang="en-US" dirty="0" smtClean="0"/>
              <a:t>pathogenic gram-positive bacteria are </a:t>
            </a:r>
            <a:r>
              <a:rPr lang="en-US" i="1" dirty="0" smtClean="0"/>
              <a:t>Staphylococcus </a:t>
            </a:r>
            <a:r>
              <a:rPr lang="en-US" i="1" dirty="0" err="1" smtClean="0"/>
              <a:t>aureus</a:t>
            </a:r>
            <a:r>
              <a:rPr lang="en-US" dirty="0" smtClean="0"/>
              <a:t>, which causes skin, respiratory, and wound infections, and </a:t>
            </a:r>
            <a:r>
              <a:rPr lang="en-US" i="1" dirty="0" smtClean="0"/>
              <a:t>Clostridium </a:t>
            </a:r>
            <a:r>
              <a:rPr lang="en-US" i="1" dirty="0" err="1" smtClean="0"/>
              <a:t>tetani</a:t>
            </a:r>
            <a:r>
              <a:rPr lang="en-US" dirty="0" smtClean="0"/>
              <a:t>, which produces a toxin that can be lethal for humans. </a:t>
            </a:r>
          </a:p>
          <a:p>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5943600" y="1295400"/>
            <a:ext cx="2286000" cy="1077218"/>
          </a:xfrm>
          <a:prstGeom prst="rect">
            <a:avLst/>
          </a:prstGeom>
          <a:noFill/>
        </p:spPr>
        <p:txBody>
          <a:bodyPr wrap="square" rtlCol="0">
            <a:spAutoFit/>
          </a:bodyPr>
          <a:lstStyle/>
          <a:p>
            <a:r>
              <a:rPr lang="en-US" sz="3200" dirty="0" smtClean="0"/>
              <a:t>Gram negative</a:t>
            </a:r>
            <a:endParaRPr lang="en-US" sz="3200" dirty="0"/>
          </a:p>
        </p:txBody>
      </p:sp>
      <p:sp>
        <p:nvSpPr>
          <p:cNvPr id="6" name="TextBox 5"/>
          <p:cNvSpPr txBox="1"/>
          <p:nvPr/>
        </p:nvSpPr>
        <p:spPr>
          <a:xfrm>
            <a:off x="6096000" y="4648200"/>
            <a:ext cx="1676400" cy="1077218"/>
          </a:xfrm>
          <a:prstGeom prst="rect">
            <a:avLst/>
          </a:prstGeom>
          <a:noFill/>
        </p:spPr>
        <p:txBody>
          <a:bodyPr wrap="square" rtlCol="0">
            <a:spAutoFit/>
          </a:bodyPr>
          <a:lstStyle/>
          <a:p>
            <a:r>
              <a:rPr lang="en-US" sz="3200" dirty="0" smtClean="0"/>
              <a:t>Gram positive</a:t>
            </a:r>
            <a:endParaRPr lang="en-US" sz="3200"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524000" y="3723052"/>
            <a:ext cx="4191000" cy="3134948"/>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1600200" y="609600"/>
            <a:ext cx="4094135"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Viruses </a:t>
            </a:r>
            <a:br>
              <a:rPr lang="en-US" b="1" dirty="0" smtClean="0"/>
            </a:br>
            <a:endParaRPr lang="en-US" dirty="0"/>
          </a:p>
        </p:txBody>
      </p:sp>
      <p:sp>
        <p:nvSpPr>
          <p:cNvPr id="3" name="Content Placeholder 2"/>
          <p:cNvSpPr>
            <a:spLocks noGrp="1"/>
          </p:cNvSpPr>
          <p:nvPr>
            <p:ph idx="1"/>
          </p:nvPr>
        </p:nvSpPr>
        <p:spPr>
          <a:xfrm>
            <a:off x="1435608" y="1066800"/>
            <a:ext cx="7498080" cy="5181600"/>
          </a:xfrm>
        </p:spPr>
        <p:txBody>
          <a:bodyPr>
            <a:normAutofit fontScale="92500"/>
          </a:bodyPr>
          <a:lstStyle/>
          <a:p>
            <a:r>
              <a:rPr lang="en-US" dirty="0" smtClean="0"/>
              <a:t>Microbiologists have found viruses that infect all organisms, from plants and animals to fungi and bacteria. </a:t>
            </a:r>
          </a:p>
          <a:p>
            <a:r>
              <a:rPr lang="en-US" dirty="0" smtClean="0"/>
              <a:t>Viruses, however, are not true organisms themselves </a:t>
            </a:r>
          </a:p>
          <a:p>
            <a:pPr lvl="1"/>
            <a:r>
              <a:rPr lang="en-US" dirty="0" smtClean="0"/>
              <a:t> they have no metabolism and cannot reproduce. </a:t>
            </a:r>
          </a:p>
          <a:p>
            <a:pPr lvl="1"/>
            <a:r>
              <a:rPr lang="en-US" b="1" u="sng" dirty="0" smtClean="0"/>
              <a:t>A virus particle is composed of a viral genome of nucleic acid (DNA or RNA)_that is surrounded by a protein coat</a:t>
            </a:r>
          </a:p>
          <a:p>
            <a:r>
              <a:rPr lang="en-US" dirty="0" smtClean="0"/>
              <a:t>viruses cause disease by disrupting normal cell function. They do this in a variety of ways.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lstStyle/>
          <a:p>
            <a:r>
              <a:rPr lang="en-US" dirty="0" smtClean="0"/>
              <a:t>Adenovirus           Influenza virus</a:t>
            </a:r>
            <a:endParaRPr lang="en-US"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1295401" y="1828801"/>
            <a:ext cx="4038599" cy="3028949"/>
          </a:xfrm>
          <a:prstGeom prst="rect">
            <a:avLst/>
          </a:prstGeom>
          <a:noFill/>
          <a:ln w="9525">
            <a:noFill/>
            <a:miter lim="800000"/>
            <a:headEnd/>
            <a:tailEnd/>
          </a:ln>
        </p:spPr>
      </p:pic>
      <p:sp>
        <p:nvSpPr>
          <p:cNvPr id="6" name="Rectangle 5"/>
          <p:cNvSpPr/>
          <p:nvPr/>
        </p:nvSpPr>
        <p:spPr>
          <a:xfrm>
            <a:off x="1219200" y="5257800"/>
            <a:ext cx="4572000" cy="646331"/>
          </a:xfrm>
          <a:prstGeom prst="rect">
            <a:avLst/>
          </a:prstGeom>
        </p:spPr>
        <p:txBody>
          <a:bodyPr>
            <a:spAutoFit/>
          </a:bodyPr>
          <a:lstStyle/>
          <a:p>
            <a:r>
              <a:rPr lang="en-US" dirty="0" smtClean="0"/>
              <a:t>Photographer: Sebastian </a:t>
            </a:r>
            <a:r>
              <a:rPr lang="en-US" dirty="0" err="1" smtClean="0"/>
              <a:t>Kaulitzki</a:t>
            </a:r>
            <a:r>
              <a:rPr lang="en-US" dirty="0" smtClean="0"/>
              <a:t> | Agency: </a:t>
            </a:r>
            <a:r>
              <a:rPr lang="en-US" dirty="0" smtClean="0">
                <a:hlinkClick r:id="rId3"/>
              </a:rPr>
              <a:t>Dreamstime.com</a:t>
            </a:r>
            <a:endParaRPr lang="en-US" dirty="0"/>
          </a:p>
        </p:txBody>
      </p:sp>
      <p:pic>
        <p:nvPicPr>
          <p:cNvPr id="7172" name="Picture 4"/>
          <p:cNvPicPr>
            <a:picLocks noChangeAspect="1" noChangeArrowheads="1"/>
          </p:cNvPicPr>
          <p:nvPr/>
        </p:nvPicPr>
        <p:blipFill>
          <a:blip r:embed="rId4" cstate="print"/>
          <a:srcRect/>
          <a:stretch>
            <a:fillRect/>
          </a:stretch>
        </p:blipFill>
        <p:spPr bwMode="auto">
          <a:xfrm>
            <a:off x="5384800" y="1828800"/>
            <a:ext cx="3759200" cy="2819400"/>
          </a:xfrm>
          <a:prstGeom prst="rect">
            <a:avLst/>
          </a:prstGeom>
          <a:noFill/>
          <a:ln w="9525">
            <a:noFill/>
            <a:miter lim="800000"/>
            <a:headEnd/>
            <a:tailEnd/>
          </a:ln>
        </p:spPr>
      </p:pic>
      <p:sp>
        <p:nvSpPr>
          <p:cNvPr id="8" name="Rectangle 7"/>
          <p:cNvSpPr/>
          <p:nvPr/>
        </p:nvSpPr>
        <p:spPr>
          <a:xfrm>
            <a:off x="6172200" y="5334000"/>
            <a:ext cx="1265090" cy="369332"/>
          </a:xfrm>
          <a:prstGeom prst="rect">
            <a:avLst/>
          </a:prstGeom>
        </p:spPr>
        <p:txBody>
          <a:bodyPr wrap="none">
            <a:spAutoFit/>
          </a:bodyPr>
          <a:lstStyle/>
          <a:p>
            <a:r>
              <a:rPr lang="en-US" dirty="0" smtClean="0"/>
              <a:t>foxnews.com</a:t>
            </a:r>
            <a:endParaRPr lang="en-US" dirty="0"/>
          </a:p>
        </p:txBody>
      </p:sp>
      <p:sp>
        <p:nvSpPr>
          <p:cNvPr id="7" name="TextBox 6"/>
          <p:cNvSpPr txBox="1"/>
          <p:nvPr/>
        </p:nvSpPr>
        <p:spPr>
          <a:xfrm>
            <a:off x="1447800" y="1447800"/>
            <a:ext cx="7315200" cy="461665"/>
          </a:xfrm>
          <a:prstGeom prst="rect">
            <a:avLst/>
          </a:prstGeom>
          <a:noFill/>
        </p:spPr>
        <p:txBody>
          <a:bodyPr wrap="square" rtlCol="0">
            <a:spAutoFit/>
          </a:bodyPr>
          <a:lstStyle/>
          <a:p>
            <a:r>
              <a:rPr lang="en-US" sz="2400" dirty="0" smtClean="0"/>
              <a:t>Causes colds                              Causes the flu</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Fungi </a:t>
            </a:r>
            <a:br>
              <a:rPr lang="en-US" b="1" dirty="0" smtClean="0"/>
            </a:br>
            <a:endParaRPr lang="en-US" dirty="0"/>
          </a:p>
        </p:txBody>
      </p:sp>
      <p:sp>
        <p:nvSpPr>
          <p:cNvPr id="3" name="Content Placeholder 2"/>
          <p:cNvSpPr>
            <a:spLocks noGrp="1"/>
          </p:cNvSpPr>
          <p:nvPr>
            <p:ph idx="1"/>
          </p:nvPr>
        </p:nvSpPr>
        <p:spPr>
          <a:xfrm>
            <a:off x="1435608" y="990600"/>
            <a:ext cx="7498080" cy="3886200"/>
          </a:xfrm>
        </p:spPr>
        <p:txBody>
          <a:bodyPr>
            <a:normAutofit fontScale="92500" lnSpcReduction="10000"/>
          </a:bodyPr>
          <a:lstStyle/>
          <a:p>
            <a:r>
              <a:rPr lang="en-US" b="1" dirty="0" smtClean="0"/>
              <a:t>Fungi are </a:t>
            </a:r>
            <a:r>
              <a:rPr lang="en-US" b="1" i="1" dirty="0" smtClean="0"/>
              <a:t>eukaryotic</a:t>
            </a:r>
            <a:r>
              <a:rPr lang="en-US" b="1" dirty="0" smtClean="0"/>
              <a:t>, </a:t>
            </a:r>
            <a:r>
              <a:rPr lang="en-US" b="1" i="1" dirty="0" smtClean="0"/>
              <a:t>heterotrophic</a:t>
            </a:r>
            <a:r>
              <a:rPr lang="en-US" b="1" dirty="0" smtClean="0"/>
              <a:t> organisms</a:t>
            </a:r>
          </a:p>
          <a:p>
            <a:pPr>
              <a:buNone/>
            </a:pPr>
            <a:r>
              <a:rPr lang="en-US" b="1" dirty="0" smtClean="0"/>
              <a:t> -have rigid cellulose- or chitin-based cell walls</a:t>
            </a:r>
          </a:p>
          <a:p>
            <a:pPr>
              <a:buNone/>
            </a:pPr>
            <a:r>
              <a:rPr lang="en-US" b="1" dirty="0" smtClean="0"/>
              <a:t> -reproduce primarily by forming </a:t>
            </a:r>
            <a:r>
              <a:rPr lang="en-US" b="1" i="1" dirty="0" smtClean="0"/>
              <a:t>spores</a:t>
            </a:r>
            <a:r>
              <a:rPr lang="en-US" b="1" dirty="0" smtClean="0"/>
              <a:t>. </a:t>
            </a:r>
          </a:p>
          <a:p>
            <a:r>
              <a:rPr lang="en-US" dirty="0" smtClean="0"/>
              <a:t>Most fungi are </a:t>
            </a:r>
            <a:r>
              <a:rPr lang="en-US" dirty="0" err="1" smtClean="0"/>
              <a:t>multicellular</a:t>
            </a:r>
            <a:r>
              <a:rPr lang="en-US" dirty="0" smtClean="0"/>
              <a:t>, although some, such as yeasts, are unicellular. </a:t>
            </a:r>
          </a:p>
          <a:p>
            <a:r>
              <a:rPr lang="en-US" dirty="0" smtClean="0"/>
              <a:t>Together with bacteria, fungi fulfill the indispensable role of decomposers in the environment. </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886200" y="4191000"/>
            <a:ext cx="486696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Fungi - examples</a:t>
            </a:r>
            <a:endParaRPr lang="en-US" sz="4800"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Examples of diseases caused by fungi are:</a:t>
            </a:r>
          </a:p>
          <a:p>
            <a:r>
              <a:rPr lang="en-US" dirty="0" smtClean="0"/>
              <a:t> </a:t>
            </a:r>
            <a:r>
              <a:rPr lang="en-US" b="1" dirty="0" smtClean="0"/>
              <a:t>R</a:t>
            </a:r>
            <a:r>
              <a:rPr lang="en-US" b="1" dirty="0" smtClean="0"/>
              <a:t>ingworm</a:t>
            </a:r>
            <a:endParaRPr lang="en-US" b="1" dirty="0" smtClean="0"/>
          </a:p>
          <a:p>
            <a:r>
              <a:rPr lang="en-US" dirty="0" smtClean="0"/>
              <a:t> </a:t>
            </a:r>
            <a:r>
              <a:rPr lang="en-US" b="1" dirty="0" err="1" smtClean="0"/>
              <a:t>H</a:t>
            </a:r>
            <a:r>
              <a:rPr lang="en-US" b="1" dirty="0" err="1" smtClean="0"/>
              <a:t>istoplasmosis</a:t>
            </a:r>
            <a:r>
              <a:rPr lang="en-US" dirty="0" smtClean="0"/>
              <a:t> </a:t>
            </a:r>
            <a:r>
              <a:rPr lang="en-US" dirty="0" smtClean="0"/>
              <a:t>(a mild to severe lung infection transmitted by bat or bird droppings). </a:t>
            </a:r>
          </a:p>
          <a:p>
            <a:r>
              <a:rPr lang="en-US" b="1" dirty="0" smtClean="0"/>
              <a:t>Yeasts</a:t>
            </a:r>
            <a:r>
              <a:rPr lang="en-US" dirty="0" smtClean="0"/>
              <a:t> of the </a:t>
            </a:r>
            <a:r>
              <a:rPr lang="en-US" i="1" dirty="0" smtClean="0"/>
              <a:t>Candida</a:t>
            </a:r>
            <a:r>
              <a:rPr lang="en-US" dirty="0" smtClean="0"/>
              <a:t> genus are opportunistic pathogens that may cause diseases such as vaginal yeast infections and thrush (a throat infection) among people who are immunocompromised or undergoing antibiotic therapy.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rmAutofit fontScale="90000"/>
          </a:bodyPr>
          <a:lstStyle/>
          <a:p>
            <a:r>
              <a:rPr lang="en-US" dirty="0" smtClean="0"/>
              <a:t>RINGWORM is not a worm!</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066800" y="1447800"/>
            <a:ext cx="4114800" cy="4787411"/>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5105400" y="838200"/>
            <a:ext cx="4038600" cy="323409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953000" y="3419914"/>
            <a:ext cx="4191000" cy="3438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smtClean="0"/>
              <a:t>Protozoa</a:t>
            </a:r>
            <a:r>
              <a:rPr lang="en-US" b="1" dirty="0" smtClean="0"/>
              <a:t> </a:t>
            </a:r>
            <a:br>
              <a:rPr lang="en-US" b="1" dirty="0" smtClean="0"/>
            </a:br>
            <a:endParaRPr lang="en-US" dirty="0"/>
          </a:p>
        </p:txBody>
      </p:sp>
      <p:sp>
        <p:nvSpPr>
          <p:cNvPr id="3" name="Content Placeholder 2"/>
          <p:cNvSpPr>
            <a:spLocks noGrp="1"/>
          </p:cNvSpPr>
          <p:nvPr>
            <p:ph idx="1"/>
          </p:nvPr>
        </p:nvSpPr>
        <p:spPr>
          <a:xfrm>
            <a:off x="1435608" y="838200"/>
            <a:ext cx="7498080" cy="5410200"/>
          </a:xfrm>
        </p:spPr>
        <p:txBody>
          <a:bodyPr>
            <a:normAutofit/>
          </a:bodyPr>
          <a:lstStyle/>
          <a:p>
            <a:r>
              <a:rPr lang="en-US" b="1" dirty="0" smtClean="0"/>
              <a:t>Protozoa are </a:t>
            </a:r>
            <a:r>
              <a:rPr lang="en-US" b="1" i="1" u="sng" dirty="0" smtClean="0"/>
              <a:t>unicellular</a:t>
            </a:r>
            <a:r>
              <a:rPr lang="en-US" b="1" dirty="0" smtClean="0"/>
              <a:t>, </a:t>
            </a:r>
            <a:r>
              <a:rPr lang="en-US" b="1" i="1" u="sng" dirty="0" smtClean="0"/>
              <a:t>heterotrophic</a:t>
            </a:r>
            <a:r>
              <a:rPr lang="en-US" b="1" dirty="0" smtClean="0"/>
              <a:t> </a:t>
            </a:r>
            <a:r>
              <a:rPr lang="en-US" b="1" i="1" u="sng" dirty="0" smtClean="0"/>
              <a:t>eukaryotes</a:t>
            </a:r>
            <a:r>
              <a:rPr lang="en-US" b="1" dirty="0" smtClean="0"/>
              <a:t> </a:t>
            </a:r>
            <a:r>
              <a:rPr lang="en-US" b="1" dirty="0" smtClean="0"/>
              <a:t> </a:t>
            </a:r>
            <a:r>
              <a:rPr lang="en-US" dirty="0" smtClean="0"/>
              <a:t>that </a:t>
            </a:r>
            <a:r>
              <a:rPr lang="en-US" dirty="0" smtClean="0"/>
              <a:t>include the familiar </a:t>
            </a:r>
            <a:r>
              <a:rPr lang="en-US" i="1" dirty="0" smtClean="0"/>
              <a:t>Amoeba</a:t>
            </a:r>
            <a:r>
              <a:rPr lang="en-US" dirty="0" smtClean="0"/>
              <a:t> </a:t>
            </a:r>
            <a:r>
              <a:rPr lang="en-US" dirty="0" smtClean="0"/>
              <a:t>and </a:t>
            </a:r>
            <a:r>
              <a:rPr lang="en-US" i="1" dirty="0" smtClean="0"/>
              <a:t>P</a:t>
            </a:r>
            <a:r>
              <a:rPr lang="en-US" i="1" dirty="0" smtClean="0"/>
              <a:t>aramecium</a:t>
            </a:r>
            <a:r>
              <a:rPr lang="en-US" dirty="0" smtClean="0"/>
              <a:t>. </a:t>
            </a:r>
          </a:p>
          <a:p>
            <a:r>
              <a:rPr lang="en-US" b="1" i="1" dirty="0" smtClean="0"/>
              <a:t>No cell walls</a:t>
            </a:r>
            <a:r>
              <a:rPr lang="en-US" b="1" dirty="0" smtClean="0"/>
              <a:t>: </a:t>
            </a:r>
            <a:r>
              <a:rPr lang="en-US" b="1" dirty="0" smtClean="0"/>
              <a:t> </a:t>
            </a:r>
            <a:r>
              <a:rPr lang="en-US" b="1" dirty="0" smtClean="0"/>
              <a:t>as a result…</a:t>
            </a:r>
            <a:r>
              <a:rPr lang="en-US" dirty="0" smtClean="0"/>
              <a:t> </a:t>
            </a:r>
            <a:r>
              <a:rPr lang="en-US" dirty="0" smtClean="0"/>
              <a:t>they are capable of a variety of rapid and flexible movements. </a:t>
            </a:r>
          </a:p>
          <a:p>
            <a:r>
              <a:rPr lang="en-US" dirty="0" smtClean="0"/>
              <a:t>Protozoa can be acquired through contaminated food or water or by the bite of an infected arthropod such as a mosquito.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t>Protozoa</a:t>
            </a:r>
            <a:r>
              <a:rPr lang="en-US" dirty="0" smtClean="0"/>
              <a:t> - Examples: </a:t>
            </a:r>
            <a:br>
              <a:rPr lang="en-US" dirty="0" smtClean="0"/>
            </a:br>
            <a:endParaRPr lang="en-US" dirty="0"/>
          </a:p>
        </p:txBody>
      </p:sp>
      <p:sp>
        <p:nvSpPr>
          <p:cNvPr id="3" name="Content Placeholder 2"/>
          <p:cNvSpPr>
            <a:spLocks noGrp="1"/>
          </p:cNvSpPr>
          <p:nvPr>
            <p:ph idx="1"/>
          </p:nvPr>
        </p:nvSpPr>
        <p:spPr/>
        <p:txBody>
          <a:bodyPr/>
          <a:lstStyle/>
          <a:p>
            <a:r>
              <a:rPr lang="en-US" u="sng" dirty="0" smtClean="0"/>
              <a:t>Diarrheal disease </a:t>
            </a:r>
            <a:r>
              <a:rPr lang="en-US" dirty="0" smtClean="0"/>
              <a:t>in the United States can be caused by two common protozoan parasites, </a:t>
            </a:r>
            <a:r>
              <a:rPr lang="en-US" i="1" dirty="0" err="1" smtClean="0"/>
              <a:t>Giardia</a:t>
            </a:r>
            <a:r>
              <a:rPr lang="en-US" i="1" dirty="0" smtClean="0"/>
              <a:t> </a:t>
            </a:r>
            <a:r>
              <a:rPr lang="en-US" i="1" dirty="0" err="1" smtClean="0"/>
              <a:t>lamblia</a:t>
            </a:r>
            <a:r>
              <a:rPr lang="en-US" dirty="0" smtClean="0"/>
              <a:t> and </a:t>
            </a:r>
            <a:r>
              <a:rPr lang="en-US" i="1" dirty="0" smtClean="0"/>
              <a:t>Cryptosporidium </a:t>
            </a:r>
            <a:r>
              <a:rPr lang="en-US" i="1" dirty="0" err="1" smtClean="0"/>
              <a:t>parvum</a:t>
            </a:r>
            <a:r>
              <a:rPr lang="en-US" dirty="0" smtClean="0"/>
              <a:t>.</a:t>
            </a:r>
          </a:p>
          <a:p>
            <a:pPr>
              <a:buNone/>
            </a:pPr>
            <a:r>
              <a:rPr lang="en-US" dirty="0" smtClean="0"/>
              <a:t> </a:t>
            </a:r>
          </a:p>
          <a:p>
            <a:r>
              <a:rPr lang="en-US" u="sng" dirty="0" smtClean="0"/>
              <a:t>Malaria,</a:t>
            </a:r>
            <a:r>
              <a:rPr lang="en-US" dirty="0" smtClean="0"/>
              <a:t> a tropical illness that causes 300 million to 500 million cases of disease annually, is caused by several species of the protozoan </a:t>
            </a:r>
            <a:r>
              <a:rPr lang="en-US" i="1" dirty="0" smtClean="0"/>
              <a:t>Plasmodium</a:t>
            </a:r>
            <a:r>
              <a:rPr lang="en-US" dirty="0" smtClean="0"/>
              <a:t>.</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Pathogens:</a:t>
            </a:r>
            <a:endParaRPr lang="en-US" dirty="0"/>
          </a:p>
        </p:txBody>
      </p:sp>
      <p:sp>
        <p:nvSpPr>
          <p:cNvPr id="3" name="Content Placeholder 2"/>
          <p:cNvSpPr>
            <a:spLocks noGrp="1"/>
          </p:cNvSpPr>
          <p:nvPr>
            <p:ph idx="1"/>
          </p:nvPr>
        </p:nvSpPr>
        <p:spPr/>
        <p:txBody>
          <a:bodyPr/>
          <a:lstStyle/>
          <a:p>
            <a:r>
              <a:rPr lang="en-US" b="1" dirty="0" smtClean="0"/>
              <a:t>microorganisms that are capable of causing disease</a:t>
            </a:r>
          </a:p>
          <a:p>
            <a:pPr lvl="1"/>
            <a:r>
              <a:rPr lang="en-US" dirty="0" smtClean="0"/>
              <a:t>most microorganisms do </a:t>
            </a:r>
            <a:r>
              <a:rPr lang="en-US" i="1" dirty="0" smtClean="0"/>
              <a:t>not</a:t>
            </a:r>
            <a:r>
              <a:rPr lang="en-US" dirty="0" smtClean="0"/>
              <a:t> cause disease</a:t>
            </a:r>
          </a:p>
          <a:p>
            <a:pPr lvl="1"/>
            <a:r>
              <a:rPr lang="en-US" dirty="0" smtClean="0"/>
              <a:t>many probably provide some protection against harmful microorganisms because they effectively compete with the harmful organisms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715962"/>
          </a:xfrm>
        </p:spPr>
        <p:txBody>
          <a:bodyPr>
            <a:noAutofit/>
          </a:bodyPr>
          <a:lstStyle/>
          <a:p>
            <a:r>
              <a:rPr lang="en-US" sz="3600" dirty="0" smtClean="0"/>
              <a:t>Malaria protozoan carried by mosquito host</a:t>
            </a:r>
            <a:endParaRPr lang="en-US" sz="3600" dirty="0"/>
          </a:p>
        </p:txBody>
      </p:sp>
      <p:pic>
        <p:nvPicPr>
          <p:cNvPr id="4099" name="Picture 3"/>
          <p:cNvPicPr>
            <a:picLocks noGrp="1" noChangeAspect="1" noChangeArrowheads="1"/>
          </p:cNvPicPr>
          <p:nvPr>
            <p:ph idx="1"/>
          </p:nvPr>
        </p:nvPicPr>
        <p:blipFill>
          <a:blip r:embed="rId2" cstate="print"/>
          <a:srcRect/>
          <a:stretch>
            <a:fillRect/>
          </a:stretch>
        </p:blipFill>
        <p:spPr bwMode="auto">
          <a:xfrm>
            <a:off x="990600" y="1219200"/>
            <a:ext cx="3965575" cy="3370739"/>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208016" y="1143000"/>
            <a:ext cx="3935984" cy="297180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2819400" y="3886200"/>
            <a:ext cx="5334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Helminths</a:t>
            </a:r>
            <a:r>
              <a:rPr lang="en-US" b="1" dirty="0" smtClean="0"/>
              <a:t> </a:t>
            </a:r>
            <a:br>
              <a:rPr lang="en-US" b="1" dirty="0" smtClean="0"/>
            </a:br>
            <a:endParaRPr lang="en-US" dirty="0"/>
          </a:p>
        </p:txBody>
      </p:sp>
      <p:sp>
        <p:nvSpPr>
          <p:cNvPr id="3" name="Content Placeholder 2"/>
          <p:cNvSpPr>
            <a:spLocks noGrp="1"/>
          </p:cNvSpPr>
          <p:nvPr>
            <p:ph idx="1"/>
          </p:nvPr>
        </p:nvSpPr>
        <p:spPr/>
        <p:txBody>
          <a:bodyPr>
            <a:normAutofit/>
          </a:bodyPr>
          <a:lstStyle/>
          <a:p>
            <a:r>
              <a:rPr lang="en-US" b="1" dirty="0" smtClean="0"/>
              <a:t>simple, </a:t>
            </a:r>
            <a:r>
              <a:rPr lang="en-US" b="1" i="1" dirty="0" smtClean="0"/>
              <a:t>invertebrate animals</a:t>
            </a:r>
            <a:r>
              <a:rPr lang="en-US" dirty="0" smtClean="0"/>
              <a:t>, some of which are infectious parasites. </a:t>
            </a:r>
          </a:p>
          <a:p>
            <a:r>
              <a:rPr lang="en-US" dirty="0" smtClean="0"/>
              <a:t>They are </a:t>
            </a:r>
            <a:r>
              <a:rPr lang="en-US" b="1" i="1" dirty="0" err="1" smtClean="0"/>
              <a:t>multicellular</a:t>
            </a:r>
            <a:r>
              <a:rPr lang="en-US" b="1" dirty="0" smtClean="0"/>
              <a:t> and have </a:t>
            </a:r>
            <a:r>
              <a:rPr lang="en-US" b="1" i="1" dirty="0" smtClean="0"/>
              <a:t>differentiated</a:t>
            </a:r>
            <a:r>
              <a:rPr lang="en-US" b="1" dirty="0" smtClean="0"/>
              <a:t> </a:t>
            </a:r>
            <a:r>
              <a:rPr lang="en-US" b="1" i="1" dirty="0" smtClean="0"/>
              <a:t>tissues.</a:t>
            </a:r>
            <a:r>
              <a:rPr lang="en-US" dirty="0" smtClean="0"/>
              <a:t> </a:t>
            </a:r>
            <a:r>
              <a:rPr lang="en-US" dirty="0" smtClean="0"/>
              <a:t> </a:t>
            </a:r>
          </a:p>
          <a:p>
            <a:r>
              <a:rPr lang="en-US" dirty="0" smtClean="0"/>
              <a:t>Because </a:t>
            </a:r>
            <a:r>
              <a:rPr lang="en-US" dirty="0" smtClean="0"/>
              <a:t>they are animals, their </a:t>
            </a:r>
            <a:r>
              <a:rPr lang="en-US" b="1" dirty="0" smtClean="0"/>
              <a:t>physiology is similar in some ways to o</a:t>
            </a:r>
            <a:r>
              <a:rPr lang="en-US" dirty="0" smtClean="0"/>
              <a:t>urs. This makes parasitic </a:t>
            </a:r>
            <a:r>
              <a:rPr lang="en-US" dirty="0" err="1" smtClean="0"/>
              <a:t>helminth</a:t>
            </a:r>
            <a:r>
              <a:rPr lang="en-US" dirty="0" smtClean="0"/>
              <a:t> infections difficult to treat because </a:t>
            </a:r>
            <a:r>
              <a:rPr lang="en-US" u="sng" dirty="0" smtClean="0"/>
              <a:t>drugs that kill </a:t>
            </a:r>
            <a:r>
              <a:rPr lang="en-US" u="sng" dirty="0" err="1" smtClean="0"/>
              <a:t>helminths</a:t>
            </a:r>
            <a:r>
              <a:rPr lang="en-US" u="sng" dirty="0" smtClean="0"/>
              <a:t> are frequently very toxic to human cells. </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Hookworm attached to intestinal wall</a:t>
            </a:r>
            <a:endParaRPr lang="en-US" dirty="0"/>
          </a:p>
        </p:txBody>
      </p:sp>
      <p:pic>
        <p:nvPicPr>
          <p:cNvPr id="19459" name="Picture 3"/>
          <p:cNvPicPr>
            <a:picLocks noGrp="1" noChangeAspect="1" noChangeArrowheads="1"/>
          </p:cNvPicPr>
          <p:nvPr>
            <p:ph idx="1"/>
          </p:nvPr>
        </p:nvPicPr>
        <p:blipFill>
          <a:blip r:embed="rId2" cstate="print"/>
          <a:srcRect/>
          <a:stretch>
            <a:fillRect/>
          </a:stretch>
        </p:blipFill>
        <p:spPr bwMode="auto">
          <a:xfrm>
            <a:off x="2209800" y="1981200"/>
            <a:ext cx="6370368" cy="42565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Cutaneous</a:t>
            </a:r>
            <a:r>
              <a:rPr lang="en-US" dirty="0" smtClean="0"/>
              <a:t> larval </a:t>
            </a:r>
            <a:r>
              <a:rPr lang="en-US" dirty="0" err="1" smtClean="0"/>
              <a:t>migrans</a:t>
            </a:r>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3886200" y="3352800"/>
            <a:ext cx="4322885" cy="3211286"/>
          </a:xfrm>
          <a:prstGeom prst="rect">
            <a:avLst/>
          </a:prstGeom>
          <a:noFill/>
          <a:ln w="9525">
            <a:noFill/>
            <a:miter lim="800000"/>
            <a:headEnd/>
            <a:tailEnd/>
          </a:ln>
        </p:spPr>
      </p:pic>
      <p:sp>
        <p:nvSpPr>
          <p:cNvPr id="5" name="Rectangle 4"/>
          <p:cNvSpPr/>
          <p:nvPr/>
        </p:nvSpPr>
        <p:spPr>
          <a:xfrm>
            <a:off x="1371600" y="1371600"/>
            <a:ext cx="6629400" cy="2246769"/>
          </a:xfrm>
          <a:prstGeom prst="rect">
            <a:avLst/>
          </a:prstGeom>
        </p:spPr>
        <p:txBody>
          <a:bodyPr wrap="square">
            <a:spAutoFit/>
          </a:bodyPr>
          <a:lstStyle/>
          <a:p>
            <a:r>
              <a:rPr lang="en-US" sz="2800" dirty="0" smtClean="0"/>
              <a:t>results when roundworms that normally infect dogs or cats infect a human instead. The roundworm cannot develop normally because it is in the wrong host. Thus it wanders around under the skin. </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563562"/>
          </a:xfrm>
        </p:spPr>
        <p:txBody>
          <a:bodyPr>
            <a:noAutofit/>
          </a:bodyPr>
          <a:lstStyle/>
          <a:p>
            <a:r>
              <a:rPr lang="en-US" sz="2800" dirty="0" smtClean="0"/>
              <a:t>Pathogens may reproduce Inside or Outside cells</a:t>
            </a:r>
            <a:endParaRPr lang="en-US" sz="2800" dirty="0"/>
          </a:p>
        </p:txBody>
      </p:sp>
      <p:sp>
        <p:nvSpPr>
          <p:cNvPr id="3" name="Content Placeholder 2"/>
          <p:cNvSpPr>
            <a:spLocks noGrp="1"/>
          </p:cNvSpPr>
          <p:nvPr>
            <p:ph idx="1"/>
          </p:nvPr>
        </p:nvSpPr>
        <p:spPr>
          <a:xfrm>
            <a:off x="1295400" y="1066800"/>
            <a:ext cx="7714488" cy="5410200"/>
          </a:xfrm>
        </p:spPr>
        <p:txBody>
          <a:bodyPr>
            <a:normAutofit fontScale="32500" lnSpcReduction="20000"/>
          </a:bodyPr>
          <a:lstStyle/>
          <a:p>
            <a:r>
              <a:rPr lang="en-US" sz="4800" b="1" dirty="0" smtClean="0"/>
              <a:t>Facultative</a:t>
            </a:r>
          </a:p>
          <a:p>
            <a:r>
              <a:rPr lang="en-US" sz="4800" i="1" dirty="0" smtClean="0"/>
              <a:t>Facultative intracellular parasites</a:t>
            </a:r>
            <a:r>
              <a:rPr lang="en-US" sz="4800" dirty="0" smtClean="0"/>
              <a:t> are capable of living and reproducing either inside or outside cells.</a:t>
            </a:r>
          </a:p>
          <a:p>
            <a:r>
              <a:rPr lang="en-US" sz="4800" dirty="0" smtClean="0">
                <a:solidFill>
                  <a:schemeClr val="tx1">
                    <a:lumMod val="95000"/>
                    <a:lumOff val="5000"/>
                  </a:schemeClr>
                </a:solidFill>
              </a:rPr>
              <a:t>Bacterial examples include </a:t>
            </a:r>
            <a:r>
              <a:rPr lang="en-US" sz="4800" i="1" dirty="0" err="1" smtClean="0">
                <a:solidFill>
                  <a:schemeClr val="tx1">
                    <a:lumMod val="95000"/>
                    <a:lumOff val="5000"/>
                  </a:schemeClr>
                </a:solidFill>
                <a:hlinkClick r:id="rId3" tooltip="Francisella tularensis"/>
              </a:rPr>
              <a:t>Francisella</a:t>
            </a:r>
            <a:r>
              <a:rPr lang="en-US" sz="4800" i="1" dirty="0" smtClean="0">
                <a:solidFill>
                  <a:schemeClr val="tx1">
                    <a:lumMod val="95000"/>
                    <a:lumOff val="5000"/>
                  </a:schemeClr>
                </a:solidFill>
                <a:hlinkClick r:id="rId3" tooltip="Francisella tularensis"/>
              </a:rPr>
              <a:t> </a:t>
            </a:r>
            <a:r>
              <a:rPr lang="en-US" sz="4800" i="1" dirty="0" err="1" smtClean="0">
                <a:solidFill>
                  <a:schemeClr val="tx1">
                    <a:lumMod val="95000"/>
                    <a:lumOff val="5000"/>
                  </a:schemeClr>
                </a:solidFill>
                <a:hlinkClick r:id="rId3" tooltip="Francisella tularensis"/>
              </a:rPr>
              <a:t>tularensis</a:t>
            </a:r>
            <a:r>
              <a:rPr lang="en-US" sz="4800" dirty="0" smtClean="0">
                <a:solidFill>
                  <a:schemeClr val="tx1">
                    <a:lumMod val="95000"/>
                    <a:lumOff val="5000"/>
                  </a:schemeClr>
                </a:solidFill>
              </a:rPr>
              <a:t> and </a:t>
            </a:r>
            <a:r>
              <a:rPr lang="en-US" sz="4800" i="1" dirty="0" err="1" smtClean="0">
                <a:solidFill>
                  <a:schemeClr val="tx1">
                    <a:lumMod val="95000"/>
                    <a:lumOff val="5000"/>
                  </a:schemeClr>
                </a:solidFill>
                <a:hlinkClick r:id="rId4" tooltip="Listeria monocytogenes"/>
              </a:rPr>
              <a:t>Listeria</a:t>
            </a:r>
            <a:r>
              <a:rPr lang="en-US" sz="4800" i="1" dirty="0" smtClean="0">
                <a:solidFill>
                  <a:schemeClr val="tx1">
                    <a:lumMod val="95000"/>
                    <a:lumOff val="5000"/>
                  </a:schemeClr>
                </a:solidFill>
                <a:hlinkClick r:id="rId4" tooltip="Listeria monocytogenes"/>
              </a:rPr>
              <a:t> </a:t>
            </a:r>
            <a:r>
              <a:rPr lang="en-US" sz="4800" i="1" dirty="0" err="1" smtClean="0">
                <a:solidFill>
                  <a:schemeClr val="tx1">
                    <a:lumMod val="95000"/>
                    <a:lumOff val="5000"/>
                  </a:schemeClr>
                </a:solidFill>
                <a:hlinkClick r:id="rId4" tooltip="Listeria monocytogenes"/>
              </a:rPr>
              <a:t>monocytogenes</a:t>
            </a:r>
            <a:r>
              <a:rPr lang="en-US" sz="4800" dirty="0" smtClean="0">
                <a:solidFill>
                  <a:schemeClr val="tx1">
                    <a:lumMod val="95000"/>
                    <a:lumOff val="5000"/>
                  </a:schemeClr>
                </a:solidFill>
              </a:rPr>
              <a:t>. Other examples include </a:t>
            </a:r>
            <a:r>
              <a:rPr lang="en-US" sz="4800" i="1" dirty="0" err="1" smtClean="0">
                <a:solidFill>
                  <a:schemeClr val="tx1">
                    <a:lumMod val="95000"/>
                    <a:lumOff val="5000"/>
                  </a:schemeClr>
                </a:solidFill>
                <a:hlinkClick r:id="rId5" tooltip="Brucella"/>
              </a:rPr>
              <a:t>Brucella</a:t>
            </a:r>
            <a:r>
              <a:rPr lang="en-US" sz="4800" dirty="0" smtClean="0">
                <a:solidFill>
                  <a:schemeClr val="tx1">
                    <a:lumMod val="95000"/>
                    <a:lumOff val="5000"/>
                  </a:schemeClr>
                </a:solidFill>
              </a:rPr>
              <a:t>, </a:t>
            </a:r>
            <a:r>
              <a:rPr lang="en-US" sz="4800" i="1" dirty="0" err="1" smtClean="0">
                <a:solidFill>
                  <a:schemeClr val="tx1">
                    <a:lumMod val="95000"/>
                    <a:lumOff val="5000"/>
                  </a:schemeClr>
                </a:solidFill>
                <a:hlinkClick r:id="rId6" tooltip="Legionella"/>
              </a:rPr>
              <a:t>Legionella</a:t>
            </a:r>
            <a:r>
              <a:rPr lang="en-US" sz="4800" dirty="0" smtClean="0">
                <a:solidFill>
                  <a:schemeClr val="tx1">
                    <a:lumMod val="95000"/>
                    <a:lumOff val="5000"/>
                  </a:schemeClr>
                </a:solidFill>
              </a:rPr>
              <a:t>, </a:t>
            </a:r>
            <a:r>
              <a:rPr lang="en-US" sz="4800" i="1" dirty="0" smtClean="0">
                <a:solidFill>
                  <a:schemeClr val="tx1">
                    <a:lumMod val="95000"/>
                    <a:lumOff val="5000"/>
                  </a:schemeClr>
                </a:solidFill>
                <a:hlinkClick r:id="rId7" tooltip="Mycobacterium"/>
              </a:rPr>
              <a:t>Mycobacterium</a:t>
            </a:r>
            <a:r>
              <a:rPr lang="en-US" sz="4800" dirty="0" smtClean="0">
                <a:solidFill>
                  <a:schemeClr val="tx1">
                    <a:lumMod val="95000"/>
                    <a:lumOff val="5000"/>
                  </a:schemeClr>
                </a:solidFill>
              </a:rPr>
              <a:t>, and </a:t>
            </a:r>
            <a:r>
              <a:rPr lang="en-US" sz="4800" i="1" dirty="0" err="1" smtClean="0">
                <a:solidFill>
                  <a:schemeClr val="tx1">
                    <a:lumMod val="95000"/>
                    <a:lumOff val="5000"/>
                  </a:schemeClr>
                </a:solidFill>
                <a:hlinkClick r:id="rId8" tooltip="Yersinia"/>
              </a:rPr>
              <a:t>Yersinia</a:t>
            </a:r>
            <a:r>
              <a:rPr lang="en-US" sz="4800" dirty="0" smtClean="0">
                <a:solidFill>
                  <a:schemeClr val="tx1">
                    <a:lumMod val="95000"/>
                    <a:lumOff val="5000"/>
                  </a:schemeClr>
                </a:solidFill>
              </a:rPr>
              <a:t>. The gram negative bacterium </a:t>
            </a:r>
            <a:r>
              <a:rPr lang="en-US" sz="4800" i="1" dirty="0" err="1" smtClean="0">
                <a:solidFill>
                  <a:schemeClr val="tx1">
                    <a:lumMod val="95000"/>
                    <a:lumOff val="5000"/>
                  </a:schemeClr>
                </a:solidFill>
                <a:hlinkClick r:id="rId9" tooltip="Neisseria meningitidis"/>
              </a:rPr>
              <a:t>Neisseria</a:t>
            </a:r>
            <a:r>
              <a:rPr lang="en-US" sz="4800" i="1" dirty="0" smtClean="0">
                <a:solidFill>
                  <a:schemeClr val="tx1">
                    <a:lumMod val="95000"/>
                    <a:lumOff val="5000"/>
                  </a:schemeClr>
                </a:solidFill>
                <a:hlinkClick r:id="rId9" tooltip="Neisseria meningitidis"/>
              </a:rPr>
              <a:t> </a:t>
            </a:r>
            <a:r>
              <a:rPr lang="en-US" sz="4800" i="1" dirty="0" err="1" smtClean="0">
                <a:solidFill>
                  <a:schemeClr val="tx1">
                    <a:lumMod val="95000"/>
                    <a:lumOff val="5000"/>
                  </a:schemeClr>
                </a:solidFill>
                <a:hlinkClick r:id="rId9" tooltip="Neisseria meningitidis"/>
              </a:rPr>
              <a:t>meningitidis</a:t>
            </a:r>
            <a:r>
              <a:rPr lang="en-US" sz="4800" dirty="0" smtClean="0">
                <a:solidFill>
                  <a:schemeClr val="tx1">
                    <a:lumMod val="95000"/>
                    <a:lumOff val="5000"/>
                  </a:schemeClr>
                </a:solidFill>
              </a:rPr>
              <a:t> can reproduce </a:t>
            </a:r>
            <a:r>
              <a:rPr lang="en-US" sz="4800" dirty="0" err="1" smtClean="0">
                <a:solidFill>
                  <a:schemeClr val="tx1">
                    <a:lumMod val="95000"/>
                    <a:lumOff val="5000"/>
                  </a:schemeClr>
                </a:solidFill>
              </a:rPr>
              <a:t>intracellularly</a:t>
            </a:r>
            <a:r>
              <a:rPr lang="en-US" sz="4800" dirty="0" smtClean="0">
                <a:solidFill>
                  <a:schemeClr val="tx1">
                    <a:lumMod val="95000"/>
                    <a:lumOff val="5000"/>
                  </a:schemeClr>
                </a:solidFill>
              </a:rPr>
              <a:t> but is not obligate.</a:t>
            </a:r>
            <a:r>
              <a:rPr lang="en-US" sz="4800" baseline="30000" dirty="0" smtClean="0">
                <a:solidFill>
                  <a:schemeClr val="tx1">
                    <a:lumMod val="95000"/>
                    <a:lumOff val="5000"/>
                  </a:schemeClr>
                </a:solidFill>
                <a:hlinkClick r:id="rId10"/>
              </a:rPr>
              <a:t>[1]</a:t>
            </a:r>
            <a:endParaRPr lang="en-US" sz="4800" dirty="0" smtClean="0">
              <a:solidFill>
                <a:schemeClr val="tx1">
                  <a:lumMod val="95000"/>
                  <a:lumOff val="5000"/>
                </a:schemeClr>
              </a:solidFill>
            </a:endParaRPr>
          </a:p>
          <a:p>
            <a:r>
              <a:rPr lang="en-US" sz="4800" dirty="0" smtClean="0">
                <a:solidFill>
                  <a:schemeClr val="tx1">
                    <a:lumMod val="95000"/>
                    <a:lumOff val="5000"/>
                  </a:schemeClr>
                </a:solidFill>
              </a:rPr>
              <a:t>A fungal example is </a:t>
            </a:r>
            <a:r>
              <a:rPr lang="en-US" sz="4800" i="1" dirty="0" err="1" smtClean="0">
                <a:solidFill>
                  <a:schemeClr val="tx1">
                    <a:lumMod val="95000"/>
                    <a:lumOff val="5000"/>
                  </a:schemeClr>
                </a:solidFill>
                <a:hlinkClick r:id="rId11" tooltip="Histoplasma capsulatum"/>
              </a:rPr>
              <a:t>Histoplasma</a:t>
            </a:r>
            <a:r>
              <a:rPr lang="en-US" sz="4800" i="1" dirty="0" smtClean="0">
                <a:solidFill>
                  <a:schemeClr val="tx1">
                    <a:lumMod val="95000"/>
                    <a:lumOff val="5000"/>
                  </a:schemeClr>
                </a:solidFill>
                <a:hlinkClick r:id="rId11" tooltip="Histoplasma capsulatum"/>
              </a:rPr>
              <a:t> </a:t>
            </a:r>
            <a:r>
              <a:rPr lang="en-US" sz="4800" i="1" dirty="0" err="1" smtClean="0">
                <a:solidFill>
                  <a:schemeClr val="tx1">
                    <a:lumMod val="95000"/>
                    <a:lumOff val="5000"/>
                  </a:schemeClr>
                </a:solidFill>
                <a:hlinkClick r:id="rId11" tooltip="Histoplasma capsulatum"/>
              </a:rPr>
              <a:t>capsulatum</a:t>
            </a:r>
            <a:r>
              <a:rPr lang="en-US" sz="4800" dirty="0" smtClean="0">
                <a:solidFill>
                  <a:schemeClr val="tx1">
                    <a:lumMod val="95000"/>
                    <a:lumOff val="5000"/>
                  </a:schemeClr>
                </a:solidFill>
              </a:rPr>
              <a:t>.</a:t>
            </a:r>
            <a:r>
              <a:rPr lang="en-US" sz="4800" baseline="30000" dirty="0" smtClean="0">
                <a:solidFill>
                  <a:schemeClr val="tx1">
                    <a:lumMod val="95000"/>
                    <a:lumOff val="5000"/>
                  </a:schemeClr>
                </a:solidFill>
                <a:hlinkClick r:id="rId10"/>
              </a:rPr>
              <a:t>[2]</a:t>
            </a:r>
            <a:endParaRPr lang="en-US" sz="4800" dirty="0" smtClean="0">
              <a:solidFill>
                <a:schemeClr val="tx1">
                  <a:lumMod val="95000"/>
                  <a:lumOff val="5000"/>
                </a:schemeClr>
              </a:solidFill>
            </a:endParaRPr>
          </a:p>
          <a:p>
            <a:r>
              <a:rPr lang="en-US" sz="4800" b="1" dirty="0" smtClean="0">
                <a:solidFill>
                  <a:schemeClr val="tx1">
                    <a:lumMod val="95000"/>
                    <a:lumOff val="5000"/>
                  </a:schemeClr>
                </a:solidFill>
              </a:rPr>
              <a:t>Obligate</a:t>
            </a:r>
          </a:p>
          <a:p>
            <a:r>
              <a:rPr lang="en-US" sz="4800" i="1" dirty="0" smtClean="0">
                <a:solidFill>
                  <a:schemeClr val="tx1">
                    <a:lumMod val="95000"/>
                    <a:lumOff val="5000"/>
                  </a:schemeClr>
                </a:solidFill>
              </a:rPr>
              <a:t>Obligate intracellular parasites</a:t>
            </a:r>
            <a:r>
              <a:rPr lang="en-US" sz="4800" dirty="0" smtClean="0">
                <a:solidFill>
                  <a:schemeClr val="tx1">
                    <a:lumMod val="95000"/>
                    <a:lumOff val="5000"/>
                  </a:schemeClr>
                </a:solidFill>
              </a:rPr>
              <a:t> cannot reproduce outside their host cell, meaning that the parasite's </a:t>
            </a:r>
            <a:r>
              <a:rPr lang="en-US" sz="4800" dirty="0" smtClean="0">
                <a:solidFill>
                  <a:schemeClr val="tx1">
                    <a:lumMod val="95000"/>
                    <a:lumOff val="5000"/>
                  </a:schemeClr>
                </a:solidFill>
                <a:hlinkClick r:id="rId12" tooltip="Reproduction"/>
              </a:rPr>
              <a:t>reproduction</a:t>
            </a:r>
            <a:r>
              <a:rPr lang="en-US" sz="4800" dirty="0" smtClean="0">
                <a:solidFill>
                  <a:schemeClr val="tx1">
                    <a:lumMod val="95000"/>
                    <a:lumOff val="5000"/>
                  </a:schemeClr>
                </a:solidFill>
              </a:rPr>
              <a:t> is entirely reliant on </a:t>
            </a:r>
            <a:r>
              <a:rPr lang="en-US" sz="4800" dirty="0" smtClean="0">
                <a:solidFill>
                  <a:schemeClr val="tx1">
                    <a:lumMod val="95000"/>
                    <a:lumOff val="5000"/>
                  </a:schemeClr>
                </a:solidFill>
                <a:hlinkClick r:id="rId13" tooltip="Intracellular"/>
              </a:rPr>
              <a:t>intracellular</a:t>
            </a:r>
            <a:r>
              <a:rPr lang="en-US" sz="4800" dirty="0" smtClean="0">
                <a:solidFill>
                  <a:schemeClr val="tx1">
                    <a:lumMod val="95000"/>
                    <a:lumOff val="5000"/>
                  </a:schemeClr>
                </a:solidFill>
              </a:rPr>
              <a:t> resources.</a:t>
            </a:r>
          </a:p>
          <a:p>
            <a:r>
              <a:rPr lang="en-US" sz="4800" dirty="0" smtClean="0">
                <a:solidFill>
                  <a:schemeClr val="tx1">
                    <a:lumMod val="95000"/>
                    <a:lumOff val="5000"/>
                  </a:schemeClr>
                </a:solidFill>
              </a:rPr>
              <a:t>Obligate intracellular parasites of </a:t>
            </a:r>
            <a:r>
              <a:rPr lang="en-US" sz="4800" dirty="0" smtClean="0">
                <a:solidFill>
                  <a:schemeClr val="tx1">
                    <a:lumMod val="95000"/>
                    <a:lumOff val="5000"/>
                  </a:schemeClr>
                </a:solidFill>
                <a:hlinkClick r:id="rId14" tooltip="Human"/>
              </a:rPr>
              <a:t>humans</a:t>
            </a:r>
            <a:r>
              <a:rPr lang="en-US" sz="4800" dirty="0" smtClean="0">
                <a:solidFill>
                  <a:schemeClr val="tx1">
                    <a:lumMod val="95000"/>
                    <a:lumOff val="5000"/>
                  </a:schemeClr>
                </a:solidFill>
              </a:rPr>
              <a:t> include:</a:t>
            </a:r>
          </a:p>
          <a:p>
            <a:r>
              <a:rPr lang="en-US" sz="4800" dirty="0" smtClean="0">
                <a:solidFill>
                  <a:schemeClr val="tx1">
                    <a:lumMod val="95000"/>
                    <a:lumOff val="5000"/>
                  </a:schemeClr>
                </a:solidFill>
                <a:hlinkClick r:id="rId15" tooltip="Virus"/>
              </a:rPr>
              <a:t>Viruses</a:t>
            </a:r>
            <a:endParaRPr lang="en-US" sz="4800" dirty="0" smtClean="0">
              <a:solidFill>
                <a:schemeClr val="tx1">
                  <a:lumMod val="95000"/>
                  <a:lumOff val="5000"/>
                </a:schemeClr>
              </a:solidFill>
            </a:endParaRPr>
          </a:p>
          <a:p>
            <a:r>
              <a:rPr lang="en-US" sz="4800" dirty="0" smtClean="0">
                <a:solidFill>
                  <a:schemeClr val="tx1">
                    <a:lumMod val="95000"/>
                    <a:lumOff val="5000"/>
                  </a:schemeClr>
                </a:solidFill>
              </a:rPr>
              <a:t>Certain </a:t>
            </a:r>
            <a:r>
              <a:rPr lang="en-US" sz="4800" dirty="0" smtClean="0">
                <a:solidFill>
                  <a:schemeClr val="tx1">
                    <a:lumMod val="95000"/>
                    <a:lumOff val="5000"/>
                  </a:schemeClr>
                </a:solidFill>
                <a:hlinkClick r:id="rId16" tooltip="Bacteria"/>
              </a:rPr>
              <a:t>bacteria</a:t>
            </a:r>
            <a:r>
              <a:rPr lang="en-US" sz="4800" dirty="0" smtClean="0">
                <a:solidFill>
                  <a:schemeClr val="tx1">
                    <a:lumMod val="95000"/>
                    <a:lumOff val="5000"/>
                  </a:schemeClr>
                </a:solidFill>
              </a:rPr>
              <a:t>, including: </a:t>
            </a:r>
          </a:p>
          <a:p>
            <a:pPr lvl="1"/>
            <a:r>
              <a:rPr lang="en-US" sz="4000" dirty="0" smtClean="0">
                <a:solidFill>
                  <a:schemeClr val="tx1">
                    <a:lumMod val="95000"/>
                    <a:lumOff val="5000"/>
                  </a:schemeClr>
                </a:solidFill>
                <a:hlinkClick r:id="rId17" tooltip="Chlamydia (bacterium)"/>
              </a:rPr>
              <a:t>Chlamydia</a:t>
            </a:r>
            <a:r>
              <a:rPr lang="en-US" sz="4000" dirty="0" smtClean="0">
                <a:solidFill>
                  <a:schemeClr val="tx1">
                    <a:lumMod val="95000"/>
                    <a:lumOff val="5000"/>
                  </a:schemeClr>
                </a:solidFill>
              </a:rPr>
              <a:t>, and closely related species.</a:t>
            </a:r>
            <a:r>
              <a:rPr lang="en-US" sz="4000" baseline="30000" dirty="0" smtClean="0">
                <a:solidFill>
                  <a:schemeClr val="tx1">
                    <a:lumMod val="95000"/>
                    <a:lumOff val="5000"/>
                  </a:schemeClr>
                </a:solidFill>
                <a:hlinkClick r:id="rId10"/>
              </a:rPr>
              <a:t>[3]</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18" tooltip="Rickettsia"/>
              </a:rPr>
              <a:t>Rickettsia</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19" tooltip="Coxiella"/>
              </a:rPr>
              <a:t>Coxiella</a:t>
            </a:r>
            <a:endParaRPr lang="en-US" sz="4000" dirty="0" smtClean="0">
              <a:solidFill>
                <a:schemeClr val="tx1">
                  <a:lumMod val="95000"/>
                  <a:lumOff val="5000"/>
                </a:schemeClr>
              </a:solidFill>
            </a:endParaRPr>
          </a:p>
          <a:p>
            <a:pPr lvl="1"/>
            <a:r>
              <a:rPr lang="en-US" sz="4000" dirty="0" smtClean="0">
                <a:solidFill>
                  <a:schemeClr val="tx1">
                    <a:lumMod val="95000"/>
                    <a:lumOff val="5000"/>
                  </a:schemeClr>
                </a:solidFill>
              </a:rPr>
              <a:t>Certain species of </a:t>
            </a:r>
            <a:r>
              <a:rPr lang="en-US" sz="4000" dirty="0" smtClean="0">
                <a:solidFill>
                  <a:schemeClr val="tx1">
                    <a:lumMod val="95000"/>
                    <a:lumOff val="5000"/>
                  </a:schemeClr>
                </a:solidFill>
                <a:hlinkClick r:id="rId7" tooltip="Mycobacterium"/>
              </a:rPr>
              <a:t>Mycobacterium</a:t>
            </a:r>
            <a:r>
              <a:rPr lang="en-US" sz="4000" dirty="0" smtClean="0">
                <a:solidFill>
                  <a:schemeClr val="tx1">
                    <a:lumMod val="95000"/>
                    <a:lumOff val="5000"/>
                  </a:schemeClr>
                </a:solidFill>
              </a:rPr>
              <a:t> such as </a:t>
            </a:r>
            <a:r>
              <a:rPr lang="en-US" sz="4000" dirty="0" smtClean="0">
                <a:solidFill>
                  <a:schemeClr val="tx1">
                    <a:lumMod val="95000"/>
                    <a:lumOff val="5000"/>
                  </a:schemeClr>
                </a:solidFill>
                <a:hlinkClick r:id="rId20" tooltip="Mycobacterium leprae"/>
              </a:rPr>
              <a:t>Mycobacterium </a:t>
            </a:r>
            <a:r>
              <a:rPr lang="en-US" sz="4000" dirty="0" err="1" smtClean="0">
                <a:solidFill>
                  <a:schemeClr val="tx1">
                    <a:lumMod val="95000"/>
                    <a:lumOff val="5000"/>
                  </a:schemeClr>
                </a:solidFill>
                <a:hlinkClick r:id="rId20" tooltip="Mycobacterium leprae"/>
              </a:rPr>
              <a:t>leprae</a:t>
            </a:r>
            <a:endParaRPr lang="en-US" sz="4000" dirty="0" smtClean="0">
              <a:solidFill>
                <a:schemeClr val="tx1">
                  <a:lumMod val="95000"/>
                  <a:lumOff val="5000"/>
                </a:schemeClr>
              </a:solidFill>
            </a:endParaRPr>
          </a:p>
          <a:p>
            <a:r>
              <a:rPr lang="en-US" sz="4800" dirty="0" smtClean="0">
                <a:solidFill>
                  <a:schemeClr val="tx1">
                    <a:lumMod val="95000"/>
                    <a:lumOff val="5000"/>
                  </a:schemeClr>
                </a:solidFill>
              </a:rPr>
              <a:t>Certain </a:t>
            </a:r>
            <a:r>
              <a:rPr lang="en-US" sz="4800" dirty="0" smtClean="0">
                <a:solidFill>
                  <a:schemeClr val="tx1">
                    <a:lumMod val="95000"/>
                    <a:lumOff val="5000"/>
                  </a:schemeClr>
                </a:solidFill>
                <a:hlinkClick r:id="rId21" tooltip="Protozoa"/>
              </a:rPr>
              <a:t>protozoa</a:t>
            </a:r>
            <a:r>
              <a:rPr lang="en-US" sz="4800" dirty="0" smtClean="0">
                <a:solidFill>
                  <a:schemeClr val="tx1">
                    <a:lumMod val="95000"/>
                    <a:lumOff val="5000"/>
                  </a:schemeClr>
                </a:solidFill>
              </a:rPr>
              <a:t>, including: </a:t>
            </a:r>
          </a:p>
          <a:p>
            <a:pPr lvl="1"/>
            <a:r>
              <a:rPr lang="en-US" sz="4000" dirty="0" smtClean="0">
                <a:solidFill>
                  <a:schemeClr val="tx1">
                    <a:lumMod val="95000"/>
                    <a:lumOff val="5000"/>
                  </a:schemeClr>
                </a:solidFill>
                <a:hlinkClick r:id="rId22" tooltip="Plasmodium"/>
              </a:rPr>
              <a:t>Plasmodia</a:t>
            </a:r>
            <a:r>
              <a:rPr lang="en-US" sz="4000" dirty="0" smtClean="0">
                <a:solidFill>
                  <a:schemeClr val="tx1">
                    <a:lumMod val="95000"/>
                    <a:lumOff val="5000"/>
                  </a:schemeClr>
                </a:solidFill>
              </a:rPr>
              <a:t> species</a:t>
            </a:r>
          </a:p>
          <a:p>
            <a:pPr lvl="1"/>
            <a:r>
              <a:rPr lang="en-US" sz="4000" dirty="0" err="1" smtClean="0">
                <a:solidFill>
                  <a:schemeClr val="tx1">
                    <a:lumMod val="95000"/>
                    <a:lumOff val="5000"/>
                  </a:schemeClr>
                </a:solidFill>
                <a:hlinkClick r:id="rId23" tooltip="Leishmania"/>
              </a:rPr>
              <a:t>Leishmania</a:t>
            </a:r>
            <a:r>
              <a:rPr lang="en-US" sz="4000" dirty="0" smtClean="0">
                <a:solidFill>
                  <a:schemeClr val="tx1">
                    <a:lumMod val="95000"/>
                    <a:lumOff val="5000"/>
                  </a:schemeClr>
                </a:solidFill>
              </a:rPr>
              <a:t> spp.</a:t>
            </a:r>
          </a:p>
          <a:p>
            <a:pPr lvl="1"/>
            <a:r>
              <a:rPr lang="en-US" sz="4000" dirty="0" err="1" smtClean="0">
                <a:solidFill>
                  <a:schemeClr val="tx1">
                    <a:lumMod val="95000"/>
                    <a:lumOff val="5000"/>
                  </a:schemeClr>
                </a:solidFill>
                <a:hlinkClick r:id="rId24" tooltip="Toxoplasma gondii"/>
              </a:rPr>
              <a:t>Toxoplasma</a:t>
            </a:r>
            <a:r>
              <a:rPr lang="en-US" sz="4000" dirty="0" smtClean="0">
                <a:solidFill>
                  <a:schemeClr val="tx1">
                    <a:lumMod val="95000"/>
                    <a:lumOff val="5000"/>
                  </a:schemeClr>
                </a:solidFill>
                <a:hlinkClick r:id="rId24" tooltip="Toxoplasma gondii"/>
              </a:rPr>
              <a:t> </a:t>
            </a:r>
            <a:r>
              <a:rPr lang="en-US" sz="4000" dirty="0" err="1" smtClean="0">
                <a:solidFill>
                  <a:schemeClr val="tx1">
                    <a:lumMod val="95000"/>
                    <a:lumOff val="5000"/>
                  </a:schemeClr>
                </a:solidFill>
                <a:hlinkClick r:id="rId24" tooltip="Toxoplasma gondii"/>
              </a:rPr>
              <a:t>gondii</a:t>
            </a:r>
            <a:endParaRPr lang="en-US" sz="4000" dirty="0" smtClean="0">
              <a:solidFill>
                <a:schemeClr val="tx1">
                  <a:lumMod val="95000"/>
                  <a:lumOff val="5000"/>
                </a:schemeClr>
              </a:solidFill>
            </a:endParaRPr>
          </a:p>
          <a:p>
            <a:pPr lvl="1"/>
            <a:r>
              <a:rPr lang="en-US" sz="4000" dirty="0" err="1" smtClean="0">
                <a:solidFill>
                  <a:schemeClr val="tx1">
                    <a:lumMod val="95000"/>
                    <a:lumOff val="5000"/>
                  </a:schemeClr>
                </a:solidFill>
                <a:hlinkClick r:id="rId25" tooltip="Trypanosoma cruzi"/>
              </a:rPr>
              <a:t>Trypanosoma</a:t>
            </a:r>
            <a:r>
              <a:rPr lang="en-US" sz="4000" dirty="0" smtClean="0">
                <a:solidFill>
                  <a:schemeClr val="tx1">
                    <a:lumMod val="95000"/>
                    <a:lumOff val="5000"/>
                  </a:schemeClr>
                </a:solidFill>
                <a:hlinkClick r:id="rId25" tooltip="Trypanosoma cruzi"/>
              </a:rPr>
              <a:t> </a:t>
            </a:r>
            <a:r>
              <a:rPr lang="en-US" sz="4000" dirty="0" err="1" smtClean="0">
                <a:solidFill>
                  <a:schemeClr val="tx1">
                    <a:lumMod val="95000"/>
                    <a:lumOff val="5000"/>
                  </a:schemeClr>
                </a:solidFill>
                <a:hlinkClick r:id="rId25" tooltip="Trypanosoma cruzi"/>
              </a:rPr>
              <a:t>cruzi</a:t>
            </a:r>
            <a:endParaRPr lang="en-US" sz="4000" dirty="0" smtClean="0">
              <a:solidFill>
                <a:schemeClr val="tx1">
                  <a:lumMod val="95000"/>
                  <a:lumOff val="5000"/>
                </a:schemeClr>
              </a:solidFill>
            </a:endParaRPr>
          </a:p>
          <a:p>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err="1" smtClean="0"/>
              <a:t>Helminths</a:t>
            </a:r>
            <a:r>
              <a:rPr lang="en-US" dirty="0" smtClean="0"/>
              <a:t> - examples</a:t>
            </a:r>
            <a:endParaRPr lang="en-US" dirty="0"/>
          </a:p>
        </p:txBody>
      </p:sp>
      <p:sp>
        <p:nvSpPr>
          <p:cNvPr id="3" name="Content Placeholder 2"/>
          <p:cNvSpPr>
            <a:spLocks noGrp="1"/>
          </p:cNvSpPr>
          <p:nvPr>
            <p:ph idx="1"/>
          </p:nvPr>
        </p:nvSpPr>
        <p:spPr/>
        <p:txBody>
          <a:bodyPr>
            <a:normAutofit/>
          </a:bodyPr>
          <a:lstStyle/>
          <a:p>
            <a:r>
              <a:rPr lang="en-US" dirty="0" smtClean="0"/>
              <a:t>Many </a:t>
            </a:r>
            <a:r>
              <a:rPr lang="en-US" dirty="0" err="1" smtClean="0"/>
              <a:t>helminths</a:t>
            </a:r>
            <a:r>
              <a:rPr lang="en-US" dirty="0" smtClean="0"/>
              <a:t> have complex reproductive cycles that include multiple stages, many or all of which require a host. </a:t>
            </a:r>
          </a:p>
          <a:p>
            <a:r>
              <a:rPr lang="en-US" i="1" dirty="0" err="1" smtClean="0"/>
              <a:t>Schistosoma</a:t>
            </a:r>
            <a:r>
              <a:rPr lang="en-US" dirty="0" smtClean="0"/>
              <a:t>, a flatworm, causes the mild disease swimmer's itch in the United States</a:t>
            </a:r>
          </a:p>
          <a:p>
            <a:r>
              <a:rPr lang="en-US" dirty="0" smtClean="0"/>
              <a:t> another species of </a:t>
            </a:r>
            <a:r>
              <a:rPr lang="en-US" i="1" dirty="0" err="1" smtClean="0"/>
              <a:t>Schistosoma</a:t>
            </a:r>
            <a:r>
              <a:rPr lang="en-US" dirty="0" smtClean="0"/>
              <a:t> causes the much more serious disease </a:t>
            </a:r>
            <a:r>
              <a:rPr lang="en-US" b="1" dirty="0" err="1" smtClean="0"/>
              <a:t>schistosomiasis</a:t>
            </a:r>
            <a:r>
              <a:rPr lang="en-US" dirty="0" smtClean="0"/>
              <a:t>, which is endemic in Africa and Latin America. </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3669792" cy="563562"/>
          </a:xfrm>
        </p:spPr>
        <p:txBody>
          <a:bodyPr>
            <a:normAutofit fontScale="90000"/>
          </a:bodyPr>
          <a:lstStyle/>
          <a:p>
            <a:r>
              <a:rPr lang="en-US" dirty="0" smtClean="0"/>
              <a:t>    Swimmer’s itch</a:t>
            </a:r>
            <a:endParaRPr lang="en-US"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1905000" y="1524000"/>
            <a:ext cx="3200400" cy="4942703"/>
          </a:xfrm>
          <a:prstGeom prst="rect">
            <a:avLst/>
          </a:prstGeom>
          <a:noFill/>
          <a:ln w="9525">
            <a:noFill/>
            <a:miter lim="800000"/>
            <a:headEnd/>
            <a:tailEnd/>
          </a:ln>
        </p:spPr>
      </p:pic>
      <p:sp>
        <p:nvSpPr>
          <p:cNvPr id="5" name="Rectangle 4"/>
          <p:cNvSpPr/>
          <p:nvPr/>
        </p:nvSpPr>
        <p:spPr>
          <a:xfrm>
            <a:off x="5410200" y="381000"/>
            <a:ext cx="3048000" cy="5847755"/>
          </a:xfrm>
          <a:prstGeom prst="rect">
            <a:avLst/>
          </a:prstGeom>
        </p:spPr>
        <p:txBody>
          <a:bodyPr wrap="square">
            <a:spAutoFit/>
          </a:bodyPr>
          <a:lstStyle/>
          <a:p>
            <a:r>
              <a:rPr lang="en-US" sz="2400" dirty="0" smtClean="0"/>
              <a:t>is </a:t>
            </a:r>
            <a:r>
              <a:rPr lang="en-US" sz="2400" dirty="0" err="1" smtClean="0"/>
              <a:t>Cercarial</a:t>
            </a:r>
            <a:r>
              <a:rPr lang="en-US" sz="2400" dirty="0" smtClean="0"/>
              <a:t> Dermatitis</a:t>
            </a:r>
            <a:r>
              <a:rPr lang="en-US" dirty="0" smtClean="0"/>
              <a:t>. </a:t>
            </a:r>
          </a:p>
          <a:p>
            <a:r>
              <a:rPr lang="en-US" dirty="0" smtClean="0"/>
              <a:t>It results when bird (usually ducks, geese) </a:t>
            </a:r>
            <a:r>
              <a:rPr lang="en-US" dirty="0" err="1" smtClean="0"/>
              <a:t>schistosome</a:t>
            </a:r>
            <a:r>
              <a:rPr lang="en-US" dirty="0" smtClean="0"/>
              <a:t> eggs hatch and the resulting larvae infect a particular type of snail. </a:t>
            </a:r>
            <a:r>
              <a:rPr lang="en-US" dirty="0" err="1" smtClean="0"/>
              <a:t>Cercaria</a:t>
            </a:r>
            <a:r>
              <a:rPr lang="en-US" dirty="0" smtClean="0"/>
              <a:t>, from infected snails, are released into the water waiting to infect an unsuspecting duck. </a:t>
            </a:r>
          </a:p>
          <a:p>
            <a:r>
              <a:rPr lang="en-US" sz="2800" dirty="0" smtClean="0"/>
              <a:t>When the </a:t>
            </a:r>
            <a:r>
              <a:rPr lang="en-US" sz="2800" dirty="0" err="1" smtClean="0"/>
              <a:t>cercaria</a:t>
            </a:r>
            <a:r>
              <a:rPr lang="en-US" sz="2800" dirty="0" smtClean="0"/>
              <a:t> infect humans (the wrong host) a skin eruption occurs because the bird </a:t>
            </a:r>
            <a:r>
              <a:rPr lang="en-US" sz="2800" dirty="0" err="1" smtClean="0"/>
              <a:t>schistosome</a:t>
            </a:r>
            <a:r>
              <a:rPr lang="en-US" sz="2800" dirty="0" smtClean="0"/>
              <a:t> </a:t>
            </a:r>
            <a:r>
              <a:rPr lang="en-US" sz="2800" dirty="0" err="1" smtClean="0"/>
              <a:t>cercaria</a:t>
            </a:r>
            <a:r>
              <a:rPr lang="en-US" sz="2800" dirty="0" smtClean="0"/>
              <a:t> cannot develop further.</a:t>
            </a:r>
            <a:endParaRPr lang="en-US" sz="28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Schistosomiasis</a:t>
            </a:r>
            <a:endParaRPr lang="en-US" sz="4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143000" y="1752600"/>
            <a:ext cx="3200400" cy="3200400"/>
          </a:xfrm>
          <a:prstGeom prst="rect">
            <a:avLst/>
          </a:prstGeom>
          <a:noFill/>
          <a:ln w="9525">
            <a:noFill/>
            <a:miter lim="800000"/>
            <a:headEnd/>
            <a:tailEnd/>
          </a:ln>
        </p:spPr>
      </p:pic>
      <p:sp>
        <p:nvSpPr>
          <p:cNvPr id="6" name="Rectangle 5"/>
          <p:cNvSpPr/>
          <p:nvPr/>
        </p:nvSpPr>
        <p:spPr>
          <a:xfrm>
            <a:off x="4572000" y="1752600"/>
            <a:ext cx="4572000" cy="4524315"/>
          </a:xfrm>
          <a:prstGeom prst="rect">
            <a:avLst/>
          </a:prstGeom>
        </p:spPr>
        <p:txBody>
          <a:bodyPr wrap="square">
            <a:spAutoFit/>
          </a:bodyPr>
          <a:lstStyle/>
          <a:p>
            <a:r>
              <a:rPr lang="en-US" sz="3200" dirty="0" err="1" smtClean="0"/>
              <a:t>Schistosomiasis</a:t>
            </a:r>
            <a:r>
              <a:rPr lang="en-US" sz="3200" dirty="0" smtClean="0"/>
              <a:t> infects more than 200 million people worldwide resulting in severe morbidity and mortality. </a:t>
            </a:r>
            <a:r>
              <a:rPr lang="en-US" sz="3200" dirty="0" err="1" smtClean="0"/>
              <a:t>Schistosomes</a:t>
            </a:r>
            <a:r>
              <a:rPr lang="en-US" sz="3200" dirty="0" smtClean="0"/>
              <a:t> have complex life cycles involving specific freshwater snail species as intermediate hosts.</a:t>
            </a:r>
            <a:endParaRPr 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3600" dirty="0" err="1" smtClean="0"/>
              <a:t>Schistosomiasis</a:t>
            </a:r>
            <a:endParaRPr lang="en-US" sz="3600" dirty="0"/>
          </a:p>
        </p:txBody>
      </p:sp>
      <p:sp>
        <p:nvSpPr>
          <p:cNvPr id="8" name="Content Placeholder 7"/>
          <p:cNvSpPr>
            <a:spLocks noGrp="1"/>
          </p:cNvSpPr>
          <p:nvPr>
            <p:ph sz="quarter" idx="4"/>
          </p:nvPr>
        </p:nvSpPr>
        <p:spPr>
          <a:xfrm>
            <a:off x="4663440" y="969336"/>
            <a:ext cx="4023360" cy="4898064"/>
          </a:xfrm>
        </p:spPr>
        <p:txBody>
          <a:bodyPr>
            <a:normAutofit lnSpcReduction="10000"/>
          </a:bodyPr>
          <a:lstStyle/>
          <a:p>
            <a:r>
              <a:rPr lang="en-US" i="1" dirty="0" smtClean="0"/>
              <a:t>This image depicts </a:t>
            </a:r>
            <a:r>
              <a:rPr lang="en-US" i="1" dirty="0" err="1" smtClean="0"/>
              <a:t>hepatosplenic</a:t>
            </a:r>
            <a:r>
              <a:rPr lang="en-US" i="1" dirty="0" smtClean="0"/>
              <a:t> </a:t>
            </a:r>
            <a:r>
              <a:rPr lang="en-US" i="1" dirty="0" err="1" smtClean="0"/>
              <a:t>schistosomiasis</a:t>
            </a:r>
            <a:r>
              <a:rPr lang="en-US" i="1" dirty="0" smtClean="0"/>
              <a:t>. The eggs in the liver have a reaction which result in an enlarged liver and spleen leading to portal hypertension which thus causes the fluid back-up in the abdomen.  At this point the liver damage becomes irreversible. This can occur anywhere from 18 months to 20 years after infection</a:t>
            </a:r>
            <a:r>
              <a:rPr lang="en-US" dirty="0" smtClean="0"/>
              <a:t> (Cambridge Dept. of Pathology, 2009)</a:t>
            </a:r>
            <a:endParaRPr lang="en-US" dirty="0"/>
          </a:p>
        </p:txBody>
      </p:sp>
      <p:pic>
        <p:nvPicPr>
          <p:cNvPr id="1026" name="Picture 2"/>
          <p:cNvPicPr>
            <a:picLocks noGrp="1" noChangeAspect="1" noChangeArrowheads="1"/>
          </p:cNvPicPr>
          <p:nvPr>
            <p:ph sz="quarter" idx="2"/>
          </p:nvPr>
        </p:nvPicPr>
        <p:blipFill>
          <a:blip r:embed="rId2" cstate="print"/>
          <a:srcRect/>
          <a:stretch>
            <a:fillRect/>
          </a:stretch>
        </p:blipFill>
        <p:spPr bwMode="auto">
          <a:xfrm>
            <a:off x="762000" y="1371600"/>
            <a:ext cx="3062922" cy="45294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Trichinosis</a:t>
            </a:r>
            <a:endParaRPr lang="en-US" dirty="0"/>
          </a:p>
        </p:txBody>
      </p:sp>
      <p:sp>
        <p:nvSpPr>
          <p:cNvPr id="3" name="Content Placeholder 2"/>
          <p:cNvSpPr>
            <a:spLocks noGrp="1"/>
          </p:cNvSpPr>
          <p:nvPr>
            <p:ph idx="1"/>
          </p:nvPr>
        </p:nvSpPr>
        <p:spPr/>
        <p:txBody>
          <a:bodyPr>
            <a:normAutofit/>
          </a:bodyPr>
          <a:lstStyle/>
          <a:p>
            <a:r>
              <a:rPr lang="en-US" dirty="0" smtClean="0"/>
              <a:t>caused by the roundworm </a:t>
            </a:r>
            <a:r>
              <a:rPr lang="en-US" i="1" dirty="0" err="1" smtClean="0"/>
              <a:t>Trichinella</a:t>
            </a:r>
            <a:r>
              <a:rPr lang="en-US" i="1" dirty="0" smtClean="0"/>
              <a:t> </a:t>
            </a:r>
            <a:r>
              <a:rPr lang="en-US" i="1" dirty="0" err="1" smtClean="0"/>
              <a:t>spiralis</a:t>
            </a:r>
            <a:r>
              <a:rPr lang="en-US" dirty="0" smtClean="0"/>
              <a:t>. </a:t>
            </a:r>
          </a:p>
          <a:p>
            <a:r>
              <a:rPr lang="en-US" dirty="0" smtClean="0"/>
              <a:t>This infectious agent is typically ingested in improperly cooked pork from infected pigs. </a:t>
            </a:r>
          </a:p>
          <a:p>
            <a:r>
              <a:rPr lang="en-US" sz="2400" dirty="0" smtClean="0"/>
              <a:t>Early disease symptoms include vomiting, diarrhea, and fever; later symptoms include intense muscle pain because the larvae grow and mature in those tissues. Fatal cases often show congestive heart failure and respiratory paralysis. </a:t>
            </a:r>
          </a:p>
          <a:p>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smtClean="0"/>
              <a:t>The terms "infection" and "disease" are not synonymous. </a:t>
            </a:r>
            <a:endParaRPr lang="en-US" sz="4000" b="1" dirty="0"/>
          </a:p>
        </p:txBody>
      </p:sp>
      <p:sp>
        <p:nvSpPr>
          <p:cNvPr id="3" name="Content Placeholder 2"/>
          <p:cNvSpPr>
            <a:spLocks noGrp="1"/>
          </p:cNvSpPr>
          <p:nvPr>
            <p:ph idx="1"/>
          </p:nvPr>
        </p:nvSpPr>
        <p:spPr/>
        <p:txBody>
          <a:bodyPr/>
          <a:lstStyle/>
          <a:p>
            <a:r>
              <a:rPr lang="en-US" dirty="0" smtClean="0"/>
              <a:t>An </a:t>
            </a:r>
            <a:r>
              <a:rPr lang="en-US" b="1" i="1" u="sng" dirty="0" smtClean="0"/>
              <a:t>infection</a:t>
            </a:r>
            <a:r>
              <a:rPr lang="en-US" i="1" u="sng" dirty="0" smtClean="0"/>
              <a:t>  </a:t>
            </a:r>
            <a:r>
              <a:rPr lang="en-US" dirty="0" smtClean="0"/>
              <a:t>results when a pathogen invades and begins growing within a host. </a:t>
            </a:r>
          </a:p>
          <a:p>
            <a:r>
              <a:rPr lang="en-US" b="1" i="1" u="sng" dirty="0" smtClean="0"/>
              <a:t>Disease</a:t>
            </a:r>
            <a:r>
              <a:rPr lang="en-US" dirty="0" smtClean="0"/>
              <a:t>  results only if and when, as a consequence of the invasion and growth of a pathogen, </a:t>
            </a:r>
            <a:r>
              <a:rPr lang="en-US" i="1" u="sng" dirty="0" smtClean="0"/>
              <a:t>tissue function is impaired</a:t>
            </a:r>
            <a:r>
              <a:rPr lang="en-US" dirty="0" smtClean="0"/>
              <a:t>. </a:t>
            </a:r>
          </a:p>
          <a:p>
            <a:pPr>
              <a:buNone/>
            </a:pPr>
            <a:endParaRPr lang="en-US" dirty="0" smtClean="0"/>
          </a:p>
          <a:p>
            <a:r>
              <a:rPr lang="en-US" sz="2800" dirty="0" smtClean="0"/>
              <a:t>Our bodies have defense mechanisms to prevent infection however, sometimes those mechanisms fail and disease results.</a:t>
            </a:r>
            <a:endParaRPr lang="en-US"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err="1" smtClean="0"/>
              <a:t>Prions</a:t>
            </a:r>
            <a:r>
              <a:rPr lang="en-US" sz="6000" b="1" dirty="0" smtClean="0"/>
              <a:t> </a:t>
            </a:r>
            <a:br>
              <a:rPr lang="en-US" sz="6000" b="1" dirty="0" smtClean="0"/>
            </a:br>
            <a:endParaRPr lang="en-US" sz="4400" dirty="0"/>
          </a:p>
        </p:txBody>
      </p:sp>
      <p:sp>
        <p:nvSpPr>
          <p:cNvPr id="3" name="Content Placeholder 2"/>
          <p:cNvSpPr>
            <a:spLocks noGrp="1"/>
          </p:cNvSpPr>
          <p:nvPr>
            <p:ph idx="1"/>
          </p:nvPr>
        </p:nvSpPr>
        <p:spPr/>
        <p:txBody>
          <a:bodyPr>
            <a:normAutofit/>
          </a:bodyPr>
          <a:lstStyle/>
          <a:p>
            <a:r>
              <a:rPr lang="en-US" dirty="0" smtClean="0"/>
              <a:t>During the past two decades, evidence has linked some degenerative disorders of the central nervous system to infectious particles that </a:t>
            </a:r>
            <a:r>
              <a:rPr lang="en-US" b="1" i="1" u="sng" dirty="0" smtClean="0"/>
              <a:t>consist only of protein</a:t>
            </a:r>
            <a:r>
              <a:rPr lang="en-US" dirty="0" smtClean="0"/>
              <a:t>. </a:t>
            </a:r>
          </a:p>
          <a:p>
            <a:endParaRPr lang="en-US" dirty="0" smtClean="0"/>
          </a:p>
          <a:p>
            <a:r>
              <a:rPr lang="en-US" dirty="0" smtClean="0"/>
              <a:t>These "</a:t>
            </a:r>
            <a:r>
              <a:rPr lang="en-US" u="sng" dirty="0" err="1" smtClean="0"/>
              <a:t>proteinaceous</a:t>
            </a:r>
            <a:r>
              <a:rPr lang="en-US" u="sng" dirty="0" smtClean="0"/>
              <a:t> infectious particles</a:t>
            </a:r>
            <a:r>
              <a:rPr lang="en-US" dirty="0" smtClean="0"/>
              <a:t>" have been named </a:t>
            </a:r>
            <a:r>
              <a:rPr lang="en-US" dirty="0" err="1" smtClean="0"/>
              <a:t>prions</a:t>
            </a:r>
            <a:r>
              <a:rPr lang="en-US" dirty="0" smtClean="0"/>
              <a:t> (“</a:t>
            </a:r>
            <a:r>
              <a:rPr lang="en-US" dirty="0" err="1" smtClean="0"/>
              <a:t>pree-ons</a:t>
            </a:r>
            <a:r>
              <a:rPr lang="en-US" dirty="0" smtClean="0"/>
              <a:t>”). </a:t>
            </a:r>
          </a:p>
          <a:p>
            <a:endParaRPr 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457200"/>
            <a:ext cx="7498080" cy="3124200"/>
          </a:xfrm>
        </p:spPr>
        <p:txBody>
          <a:bodyPr/>
          <a:lstStyle/>
          <a:p>
            <a:r>
              <a:rPr lang="en-US" dirty="0" smtClean="0"/>
              <a:t>The known prion diseases include:</a:t>
            </a:r>
          </a:p>
          <a:p>
            <a:pPr lvl="1"/>
            <a:r>
              <a:rPr lang="en-US" u="sng" dirty="0" smtClean="0"/>
              <a:t>Creutzfeldt-Jakob disease </a:t>
            </a:r>
            <a:r>
              <a:rPr lang="en-US" dirty="0" smtClean="0"/>
              <a:t>(in humans) </a:t>
            </a:r>
          </a:p>
          <a:p>
            <a:pPr lvl="1"/>
            <a:r>
              <a:rPr lang="en-US" u="sng" dirty="0" err="1" smtClean="0"/>
              <a:t>Scrapie</a:t>
            </a:r>
            <a:r>
              <a:rPr lang="en-US" dirty="0" smtClean="0"/>
              <a:t> (in sheep)</a:t>
            </a:r>
          </a:p>
          <a:p>
            <a:pPr lvl="1"/>
            <a:r>
              <a:rPr lang="en-US" u="sng" dirty="0" smtClean="0"/>
              <a:t>Bovine spongiform encephalopathy, BSE </a:t>
            </a:r>
            <a:r>
              <a:rPr lang="en-US" dirty="0" smtClean="0"/>
              <a:t>=</a:t>
            </a:r>
          </a:p>
          <a:p>
            <a:pPr lvl="1">
              <a:buNone/>
            </a:pPr>
            <a:r>
              <a:rPr lang="en-US" dirty="0" smtClean="0"/>
              <a:t>                         ("</a:t>
            </a:r>
            <a:r>
              <a:rPr lang="en-US" b="1" dirty="0" smtClean="0"/>
              <a:t>mad cow disease</a:t>
            </a:r>
            <a:r>
              <a:rPr lang="en-US" dirty="0" smtClean="0"/>
              <a:t>" in cattle) </a:t>
            </a:r>
          </a:p>
          <a:p>
            <a:endParaRPr lang="en-US" dirty="0"/>
          </a:p>
        </p:txBody>
      </p:sp>
      <p:pic>
        <p:nvPicPr>
          <p:cNvPr id="3076" name="Picture 4"/>
          <p:cNvPicPr>
            <a:picLocks noChangeAspect="1" noChangeArrowheads="1"/>
          </p:cNvPicPr>
          <p:nvPr/>
        </p:nvPicPr>
        <p:blipFill>
          <a:blip r:embed="rId2" cstate="print"/>
          <a:srcRect/>
          <a:stretch>
            <a:fillRect/>
          </a:stretch>
        </p:blipFill>
        <p:spPr bwMode="auto">
          <a:xfrm>
            <a:off x="3627398" y="3429000"/>
            <a:ext cx="5268951" cy="34290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143000" y="3122676"/>
            <a:ext cx="2819400" cy="32141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Transmissible spongiform </a:t>
            </a:r>
            <a:r>
              <a:rPr lang="en-US" sz="3600" dirty="0" err="1" smtClean="0"/>
              <a:t>encephalopathies</a:t>
            </a:r>
            <a:r>
              <a:rPr lang="en-US" sz="3600" dirty="0" smtClean="0"/>
              <a:t>,</a:t>
            </a:r>
            <a:br>
              <a:rPr lang="en-US" sz="3600" dirty="0" smtClean="0"/>
            </a:br>
            <a:r>
              <a:rPr lang="en-US" sz="3100" dirty="0" smtClean="0"/>
              <a:t>(TSEs)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895600" y="914400"/>
            <a:ext cx="6054301" cy="5661126"/>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Prions</a:t>
            </a:r>
            <a:r>
              <a:rPr lang="en-US" dirty="0" smtClean="0"/>
              <a:t> lack nucleic acid and propagate by transmission of protein </a:t>
            </a:r>
            <a:r>
              <a:rPr lang="en-US" b="1" dirty="0" err="1" smtClean="0"/>
              <a:t>misfolding</a:t>
            </a:r>
            <a:endParaRPr lang="en-US" b="1"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1143000" y="1905000"/>
            <a:ext cx="7547472" cy="474717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98080" cy="1143000"/>
          </a:xfrm>
        </p:spPr>
        <p:txBody>
          <a:bodyPr/>
          <a:lstStyle/>
          <a:p>
            <a:r>
              <a:rPr lang="en-US" dirty="0" smtClean="0"/>
              <a:t>Mad Cow: BSE</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048000" y="653589"/>
            <a:ext cx="5867400" cy="607351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28600" y="2743200"/>
            <a:ext cx="3193143" cy="24384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t>Occurrence of Infectious Diseases</a:t>
            </a:r>
            <a:r>
              <a:rPr lang="en-US" b="1" dirty="0" smtClean="0"/>
              <a:t/>
            </a:r>
            <a:br>
              <a:rPr lang="en-US" b="1" dirty="0" smtClean="0"/>
            </a:br>
            <a:endParaRPr lang="en-US" dirty="0"/>
          </a:p>
        </p:txBody>
      </p:sp>
      <p:sp>
        <p:nvSpPr>
          <p:cNvPr id="3" name="Content Placeholder 2"/>
          <p:cNvSpPr>
            <a:spLocks noGrp="1"/>
          </p:cNvSpPr>
          <p:nvPr>
            <p:ph idx="1"/>
          </p:nvPr>
        </p:nvSpPr>
        <p:spPr>
          <a:xfrm>
            <a:off x="1435608" y="838200"/>
            <a:ext cx="7498080" cy="5410200"/>
          </a:xfrm>
        </p:spPr>
        <p:txBody>
          <a:bodyPr>
            <a:normAutofit/>
          </a:bodyPr>
          <a:lstStyle/>
          <a:p>
            <a:pPr>
              <a:buNone/>
            </a:pPr>
            <a:r>
              <a:rPr lang="en-US" sz="5700" b="1" dirty="0" smtClean="0"/>
              <a:t>Epidemiology </a:t>
            </a:r>
          </a:p>
          <a:p>
            <a:r>
              <a:rPr lang="en-US" sz="3600" b="1" dirty="0" smtClean="0">
                <a:solidFill>
                  <a:schemeClr val="bg2">
                    <a:lumMod val="10000"/>
                  </a:schemeClr>
                </a:solidFill>
              </a:rPr>
              <a:t>=the study of the occurrence of disease in populations. </a:t>
            </a:r>
          </a:p>
          <a:p>
            <a:r>
              <a:rPr lang="en-US" dirty="0" smtClean="0"/>
              <a:t>Epidemiologists are concerned not only with infectious diseases, but also with noninfectious diseases such as cancer and atherosclerosis, and with environmental diseases such as lead poisoning. </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Vocabulary:</a:t>
            </a:r>
            <a:endParaRPr lang="en-US" dirty="0"/>
          </a:p>
        </p:txBody>
      </p:sp>
      <p:sp>
        <p:nvSpPr>
          <p:cNvPr id="3" name="Content Placeholder 2"/>
          <p:cNvSpPr>
            <a:spLocks noGrp="1"/>
          </p:cNvSpPr>
          <p:nvPr>
            <p:ph idx="1"/>
          </p:nvPr>
        </p:nvSpPr>
        <p:spPr/>
        <p:txBody>
          <a:bodyPr>
            <a:normAutofit lnSpcReduction="10000"/>
          </a:bodyPr>
          <a:lstStyle/>
          <a:p>
            <a:r>
              <a:rPr lang="en-US" dirty="0" smtClean="0"/>
              <a:t>Epidemiology</a:t>
            </a:r>
          </a:p>
          <a:p>
            <a:r>
              <a:rPr lang="en-US" dirty="0" smtClean="0"/>
              <a:t>Reservoir</a:t>
            </a:r>
          </a:p>
          <a:p>
            <a:r>
              <a:rPr lang="en-US" dirty="0" smtClean="0"/>
              <a:t>Transmission</a:t>
            </a:r>
          </a:p>
          <a:p>
            <a:pPr lvl="1"/>
            <a:r>
              <a:rPr lang="en-US" dirty="0" smtClean="0"/>
              <a:t>Indirect and direct contact</a:t>
            </a:r>
          </a:p>
          <a:p>
            <a:pPr lvl="1"/>
            <a:r>
              <a:rPr lang="en-US" dirty="0" smtClean="0"/>
              <a:t>Vertical </a:t>
            </a:r>
            <a:r>
              <a:rPr lang="en-US" dirty="0" err="1" smtClean="0"/>
              <a:t>vs</a:t>
            </a:r>
            <a:r>
              <a:rPr lang="en-US" dirty="0" smtClean="0"/>
              <a:t> horizontal transmission</a:t>
            </a:r>
          </a:p>
          <a:p>
            <a:r>
              <a:rPr lang="en-US" dirty="0" smtClean="0"/>
              <a:t>Vector</a:t>
            </a:r>
          </a:p>
          <a:p>
            <a:r>
              <a:rPr lang="en-US" dirty="0" smtClean="0"/>
              <a:t>Outbreak </a:t>
            </a:r>
            <a:r>
              <a:rPr lang="en-US" dirty="0" err="1" smtClean="0"/>
              <a:t>vs</a:t>
            </a:r>
            <a:r>
              <a:rPr lang="en-US" dirty="0" smtClean="0"/>
              <a:t> Epidemic </a:t>
            </a:r>
            <a:r>
              <a:rPr lang="en-US" dirty="0" err="1" smtClean="0"/>
              <a:t>vs</a:t>
            </a:r>
            <a:r>
              <a:rPr lang="en-US" dirty="0" smtClean="0"/>
              <a:t> Pandemic</a:t>
            </a:r>
          </a:p>
          <a:p>
            <a:r>
              <a:rPr lang="en-US" dirty="0" smtClean="0"/>
              <a:t>Morbidity </a:t>
            </a:r>
            <a:r>
              <a:rPr lang="en-US" dirty="0" err="1" smtClean="0"/>
              <a:t>vs</a:t>
            </a:r>
            <a:r>
              <a:rPr lang="en-US" dirty="0" smtClean="0"/>
              <a:t> Mortality</a:t>
            </a:r>
          </a:p>
          <a:p>
            <a:r>
              <a:rPr lang="en-US" smtClean="0"/>
              <a:t>CDC, WHO, USAMRID</a:t>
            </a:r>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74913" y="141288"/>
            <a:ext cx="41989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Common Terms</a:t>
            </a:r>
          </a:p>
        </p:txBody>
      </p:sp>
      <p:pic>
        <p:nvPicPr>
          <p:cNvPr id="584713" name="Picture 9" descr="20_01"/>
          <p:cNvPicPr>
            <a:picLocks noChangeArrowheads="1"/>
          </p:cNvPicPr>
          <p:nvPr/>
        </p:nvPicPr>
        <p:blipFill>
          <a:blip r:embed="rId3" cstate="print"/>
          <a:srcRect/>
          <a:stretch>
            <a:fillRect/>
          </a:stretch>
        </p:blipFill>
        <p:spPr bwMode="auto">
          <a:xfrm>
            <a:off x="228600" y="1122363"/>
            <a:ext cx="8683625" cy="5484812"/>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84713"/>
                                        </p:tgtEl>
                                        <p:attrNameLst>
                                          <p:attrName>style.visibility</p:attrName>
                                        </p:attrNameLst>
                                      </p:cBhvr>
                                      <p:to>
                                        <p:strVal val="visible"/>
                                      </p:to>
                                    </p:set>
                                    <p:animEffect transition="in" filter="dissolve">
                                      <p:cBhvr>
                                        <p:cTn id="7" dur="5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of epidemiologists includes:</a:t>
            </a:r>
            <a:endParaRPr lang="en-US" dirty="0"/>
          </a:p>
        </p:txBody>
      </p:sp>
      <p:sp>
        <p:nvSpPr>
          <p:cNvPr id="3" name="Content Placeholder 2"/>
          <p:cNvSpPr>
            <a:spLocks noGrp="1"/>
          </p:cNvSpPr>
          <p:nvPr>
            <p:ph idx="1"/>
          </p:nvPr>
        </p:nvSpPr>
        <p:spPr/>
        <p:txBody>
          <a:bodyPr>
            <a:normAutofit lnSpcReduction="10000"/>
          </a:bodyPr>
          <a:lstStyle/>
          <a:p>
            <a:r>
              <a:rPr lang="en-US" dirty="0" smtClean="0"/>
              <a:t>identifying unusually high incidences of a particular disease</a:t>
            </a:r>
          </a:p>
          <a:p>
            <a:r>
              <a:rPr lang="en-US" dirty="0" smtClean="0"/>
              <a:t>determining the effectiveness of a vaccine</a:t>
            </a:r>
          </a:p>
          <a:p>
            <a:r>
              <a:rPr lang="en-US" dirty="0" smtClean="0"/>
              <a:t>calculating the cost effectiveness of various means of controlling disease transmission. </a:t>
            </a:r>
          </a:p>
          <a:p>
            <a:r>
              <a:rPr lang="en-US" dirty="0" smtClean="0"/>
              <a:t>Being "detectives" who track down the cause of a "new" disease, determine its reservoir and mode of transmission, and help organize various health care workers to bring the disease under control.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Disease reservoir: </a:t>
            </a:r>
            <a:br>
              <a:rPr lang="en-US" b="1" dirty="0" smtClean="0"/>
            </a:br>
            <a:endParaRPr lang="en-US" dirty="0"/>
          </a:p>
        </p:txBody>
      </p:sp>
      <p:sp>
        <p:nvSpPr>
          <p:cNvPr id="3" name="Content Placeholder 2"/>
          <p:cNvSpPr>
            <a:spLocks noGrp="1"/>
          </p:cNvSpPr>
          <p:nvPr>
            <p:ph idx="1"/>
          </p:nvPr>
        </p:nvSpPr>
        <p:spPr>
          <a:xfrm>
            <a:off x="1435608" y="914400"/>
            <a:ext cx="7498080" cy="5334000"/>
          </a:xfrm>
        </p:spPr>
        <p:txBody>
          <a:bodyPr>
            <a:normAutofit fontScale="92500" lnSpcReduction="20000"/>
          </a:bodyPr>
          <a:lstStyle/>
          <a:p>
            <a:r>
              <a:rPr lang="en-US" dirty="0" smtClean="0"/>
              <a:t>is </a:t>
            </a:r>
            <a:r>
              <a:rPr lang="en-US" b="1" u="sng" dirty="0" smtClean="0"/>
              <a:t>the site where the infectious agent survives</a:t>
            </a:r>
            <a:r>
              <a:rPr lang="en-US" b="1" u="sng" dirty="0" smtClean="0"/>
              <a:t>.</a:t>
            </a:r>
          </a:p>
          <a:p>
            <a:pPr>
              <a:buNone/>
            </a:pPr>
            <a:r>
              <a:rPr lang="en-US" dirty="0" smtClean="0"/>
              <a:t>  =long-term host of </a:t>
            </a:r>
            <a:r>
              <a:rPr lang="en-US" dirty="0" smtClean="0"/>
              <a:t>the </a:t>
            </a:r>
            <a:r>
              <a:rPr lang="en-US" dirty="0" smtClean="0"/>
              <a:t>pathogen </a:t>
            </a:r>
            <a:r>
              <a:rPr lang="en-US" dirty="0" smtClean="0"/>
              <a:t>of an </a:t>
            </a:r>
            <a:r>
              <a:rPr lang="en-US" dirty="0" smtClean="0"/>
              <a:t>infectious disease. </a:t>
            </a:r>
            <a:r>
              <a:rPr lang="en-US" dirty="0" smtClean="0"/>
              <a:t>It is often the case that hosts do not get the disease carried by the pathogen</a:t>
            </a:r>
            <a:r>
              <a:rPr lang="en-US" b="1" dirty="0" smtClean="0"/>
              <a:t> </a:t>
            </a:r>
            <a:endParaRPr lang="en-US" b="1" dirty="0" smtClean="0"/>
          </a:p>
          <a:p>
            <a:r>
              <a:rPr lang="en-US" u="sng" dirty="0" smtClean="0"/>
              <a:t>Animals </a:t>
            </a:r>
            <a:r>
              <a:rPr lang="en-US" u="sng" dirty="0" smtClean="0"/>
              <a:t>often serve as reservoirs </a:t>
            </a:r>
            <a:r>
              <a:rPr lang="en-US" dirty="0" smtClean="0"/>
              <a:t>for diseases that infect humans. </a:t>
            </a:r>
          </a:p>
          <a:p>
            <a:pPr lvl="1"/>
            <a:r>
              <a:rPr lang="en-US" dirty="0" smtClean="0"/>
              <a:t>The major reservoir for </a:t>
            </a:r>
            <a:r>
              <a:rPr lang="en-US" i="1" dirty="0" err="1" smtClean="0"/>
              <a:t>Yersinia</a:t>
            </a:r>
            <a:r>
              <a:rPr lang="en-US" i="1" dirty="0" smtClean="0"/>
              <a:t> </a:t>
            </a:r>
            <a:r>
              <a:rPr lang="en-US" i="1" dirty="0" err="1" smtClean="0"/>
              <a:t>pestis</a:t>
            </a:r>
            <a:r>
              <a:rPr lang="en-US" dirty="0" smtClean="0"/>
              <a:t>, the bacteria that causes plague, is wild rodents. </a:t>
            </a:r>
            <a:endParaRPr lang="en-US" dirty="0" smtClean="0"/>
          </a:p>
          <a:p>
            <a:pPr lvl="1"/>
            <a:r>
              <a:rPr lang="en-US" dirty="0" smtClean="0"/>
              <a:t>Snails = reservoir for </a:t>
            </a:r>
            <a:r>
              <a:rPr lang="en-US" dirty="0" err="1" smtClean="0"/>
              <a:t>Schistosomiasis</a:t>
            </a:r>
            <a:r>
              <a:rPr lang="en-US" dirty="0" smtClean="0"/>
              <a:t>.</a:t>
            </a:r>
            <a:endParaRPr lang="en-US" dirty="0" smtClean="0"/>
          </a:p>
          <a:p>
            <a:r>
              <a:rPr lang="en-US" dirty="0" smtClean="0"/>
              <a:t>There are also </a:t>
            </a:r>
            <a:r>
              <a:rPr lang="en-US" u="sng" dirty="0" smtClean="0"/>
              <a:t>nonliving reservoirs</a:t>
            </a:r>
            <a:r>
              <a:rPr lang="en-US" dirty="0" smtClean="0"/>
              <a:t>. </a:t>
            </a:r>
          </a:p>
          <a:p>
            <a:pPr lvl="1"/>
            <a:r>
              <a:rPr lang="en-US" dirty="0" smtClean="0"/>
              <a:t>Soil is the reservoir for many pathogenic fungi as well as some pathogenic bacteria such as </a:t>
            </a:r>
            <a:r>
              <a:rPr lang="en-US" i="1" dirty="0" smtClean="0"/>
              <a:t>Clostridium </a:t>
            </a:r>
            <a:r>
              <a:rPr lang="en-US" i="1" dirty="0" err="1" smtClean="0"/>
              <a:t>tetani</a:t>
            </a:r>
            <a:r>
              <a:rPr lang="en-US" dirty="0" smtClean="0"/>
              <a:t>, which causes tetanus. </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a:t>
            </a:r>
            <a:r>
              <a:rPr lang="en-US" b="1" dirty="0" smtClean="0"/>
              <a:t>nfectious Disease</a:t>
            </a:r>
            <a:r>
              <a:rPr lang="en-US" dirty="0" smtClean="0"/>
              <a:t> …</a:t>
            </a:r>
            <a:endParaRPr lang="en-US" dirty="0"/>
          </a:p>
        </p:txBody>
      </p:sp>
      <p:sp>
        <p:nvSpPr>
          <p:cNvPr id="3" name="Content Placeholder 2"/>
          <p:cNvSpPr>
            <a:spLocks noGrp="1"/>
          </p:cNvSpPr>
          <p:nvPr>
            <p:ph idx="1"/>
          </p:nvPr>
        </p:nvSpPr>
        <p:spPr>
          <a:xfrm>
            <a:off x="1435608" y="1981200"/>
            <a:ext cx="7498080" cy="4267200"/>
          </a:xfrm>
        </p:spPr>
        <p:txBody>
          <a:bodyPr/>
          <a:lstStyle/>
          <a:p>
            <a:r>
              <a:rPr lang="en-US" dirty="0" smtClean="0"/>
              <a:t>is a disease that is caused by the </a:t>
            </a:r>
            <a:r>
              <a:rPr lang="en-US" u="sng" dirty="0" smtClean="0"/>
              <a:t>invasion of a host by pathogenic agents whose activities harm the host's tissues </a:t>
            </a:r>
            <a:r>
              <a:rPr lang="en-US" dirty="0" smtClean="0"/>
              <a:t>(that is, they cause </a:t>
            </a:r>
            <a:r>
              <a:rPr lang="en-US" i="1" dirty="0" smtClean="0"/>
              <a:t>disease</a:t>
            </a:r>
            <a:r>
              <a:rPr lang="en-US" dirty="0" smtClean="0"/>
              <a:t>) and </a:t>
            </a:r>
            <a:r>
              <a:rPr lang="en-US" u="sng" dirty="0" smtClean="0"/>
              <a:t>can be transmitted </a:t>
            </a:r>
            <a:r>
              <a:rPr lang="en-US" dirty="0" smtClean="0"/>
              <a:t>to other individuals (that is, they are </a:t>
            </a:r>
            <a:r>
              <a:rPr lang="en-US" i="1" dirty="0" smtClean="0"/>
              <a:t>infectious</a:t>
            </a:r>
            <a:r>
              <a:rPr lang="en-US" dirty="0" smtClean="0"/>
              <a:t>). </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3441192" cy="1143000"/>
          </a:xfrm>
        </p:spPr>
        <p:txBody>
          <a:bodyPr>
            <a:normAutofit fontScale="90000"/>
          </a:bodyPr>
          <a:lstStyle/>
          <a:p>
            <a:r>
              <a:rPr lang="en-US" dirty="0" smtClean="0"/>
              <a:t>Living </a:t>
            </a:r>
            <a:br>
              <a:rPr lang="en-US" dirty="0" smtClean="0"/>
            </a:br>
            <a:r>
              <a:rPr lang="en-US" dirty="0" smtClean="0"/>
              <a:t>reservoir </a:t>
            </a:r>
            <a:r>
              <a:rPr lang="en-US" dirty="0" smtClean="0">
                <a:sym typeface="Wingdings" pitchFamily="2" charset="2"/>
              </a:rPr>
              <a:t></a:t>
            </a:r>
            <a:endParaRPr lang="en-US" dirty="0"/>
          </a:p>
        </p:txBody>
      </p:sp>
      <p:sp>
        <p:nvSpPr>
          <p:cNvPr id="5" name="TextBox 4"/>
          <p:cNvSpPr txBox="1"/>
          <p:nvPr/>
        </p:nvSpPr>
        <p:spPr>
          <a:xfrm>
            <a:off x="4648200" y="4724400"/>
            <a:ext cx="1981200" cy="1200329"/>
          </a:xfrm>
          <a:prstGeom prst="rect">
            <a:avLst/>
          </a:prstGeom>
          <a:noFill/>
        </p:spPr>
        <p:txBody>
          <a:bodyPr wrap="square" rtlCol="0">
            <a:spAutoFit/>
          </a:bodyPr>
          <a:lstStyle/>
          <a:p>
            <a:r>
              <a:rPr lang="en-US" sz="3600" dirty="0" smtClean="0"/>
              <a:t>Nonliving reservoirs</a:t>
            </a:r>
            <a:endParaRPr lang="en-US" sz="3600" dirty="0"/>
          </a:p>
        </p:txBody>
      </p:sp>
      <p:pic>
        <p:nvPicPr>
          <p:cNvPr id="13315" name="Picture 3"/>
          <p:cNvPicPr>
            <a:picLocks noChangeAspect="1" noChangeArrowheads="1"/>
          </p:cNvPicPr>
          <p:nvPr/>
        </p:nvPicPr>
        <p:blipFill>
          <a:blip r:embed="rId2" cstate="print"/>
          <a:srcRect/>
          <a:stretch>
            <a:fillRect/>
          </a:stretch>
        </p:blipFill>
        <p:spPr bwMode="auto">
          <a:xfrm>
            <a:off x="1066800" y="2877883"/>
            <a:ext cx="3651483" cy="3980117"/>
          </a:xfrm>
          <a:prstGeom prst="rect">
            <a:avLst/>
          </a:prstGeom>
          <a:noFill/>
          <a:ln w="9525">
            <a:noFill/>
            <a:miter lim="800000"/>
            <a:headEnd/>
            <a:tailEnd/>
          </a:ln>
        </p:spPr>
      </p:pic>
      <p:pic>
        <p:nvPicPr>
          <p:cNvPr id="13314" name="Picture 2"/>
          <p:cNvPicPr>
            <a:picLocks noGrp="1" noChangeAspect="1" noChangeArrowheads="1"/>
          </p:cNvPicPr>
          <p:nvPr>
            <p:ph idx="1"/>
          </p:nvPr>
        </p:nvPicPr>
        <p:blipFill>
          <a:blip r:embed="rId3" cstate="print"/>
          <a:srcRect/>
          <a:stretch>
            <a:fillRect/>
          </a:stretch>
        </p:blipFill>
        <p:spPr bwMode="auto">
          <a:xfrm>
            <a:off x="3962400" y="609600"/>
            <a:ext cx="4697858" cy="3200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552738" y="4191000"/>
            <a:ext cx="259126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rot="16200000">
            <a:off x="-2013743" y="3031331"/>
            <a:ext cx="5414962"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Pathogen Reservoirs</a:t>
            </a:r>
            <a:endParaRPr lang="en-US" sz="3200" smtClean="0">
              <a:solidFill>
                <a:srgbClr val="0000FF"/>
              </a:solidFill>
              <a:latin typeface="Arial" charset="0"/>
            </a:endParaRPr>
          </a:p>
        </p:txBody>
      </p:sp>
      <p:pic>
        <p:nvPicPr>
          <p:cNvPr id="564231" name="Picture 7" descr="20_01A"/>
          <p:cNvPicPr>
            <a:picLocks noChangeAspect="1" noChangeArrowheads="1"/>
          </p:cNvPicPr>
          <p:nvPr/>
        </p:nvPicPr>
        <p:blipFill>
          <a:blip r:embed="rId3" cstate="print"/>
          <a:srcRect/>
          <a:stretch>
            <a:fillRect/>
          </a:stretch>
        </p:blipFill>
        <p:spPr bwMode="auto">
          <a:xfrm>
            <a:off x="1284288" y="230188"/>
            <a:ext cx="5237162" cy="6397625"/>
          </a:xfrm>
          <a:prstGeom prst="rect">
            <a:avLst/>
          </a:prstGeom>
          <a:noFill/>
          <a:ln w="9525">
            <a:noFill/>
            <a:miter lim="800000"/>
            <a:headEnd/>
            <a:tailEnd/>
          </a:ln>
        </p:spPr>
      </p:pic>
      <p:sp>
        <p:nvSpPr>
          <p:cNvPr id="564230" name="AutoShape 6"/>
          <p:cNvSpPr>
            <a:spLocks noChangeArrowheads="1"/>
          </p:cNvSpPr>
          <p:nvPr/>
        </p:nvSpPr>
        <p:spPr bwMode="auto">
          <a:xfrm>
            <a:off x="6737350" y="230188"/>
            <a:ext cx="2209800" cy="2884825"/>
          </a:xfrm>
          <a:prstGeom prst="wedgeRoundRectCallout">
            <a:avLst>
              <a:gd name="adj1" fmla="val -69972"/>
              <a:gd name="adj2" fmla="val 17574"/>
              <a:gd name="adj3" fmla="val 16667"/>
            </a:avLst>
          </a:prstGeom>
          <a:solidFill>
            <a:schemeClr val="bg1"/>
          </a:solidFill>
          <a:ln w="9525">
            <a:solidFill>
              <a:schemeClr val="tx1"/>
            </a:solidFill>
            <a:miter lim="800000"/>
            <a:headEnd/>
            <a:tailEnd/>
          </a:ln>
        </p:spPr>
        <p:txBody>
          <a:bodyPr>
            <a:spAutoFit/>
          </a:bodyPr>
          <a:lstStyle/>
          <a:p>
            <a:r>
              <a:rPr lang="en-US" sz="2400" dirty="0">
                <a:solidFill>
                  <a:srgbClr val="0000FF"/>
                </a:solidFill>
              </a:rPr>
              <a:t>Humans are the most important reservoir of human infectious disease</a:t>
            </a:r>
            <a:r>
              <a:rPr lang="en-US" sz="2400" dirty="0" smtClean="0">
                <a:solidFill>
                  <a:srgbClr val="0000FF"/>
                </a:solidFill>
              </a:rPr>
              <a:t>. </a:t>
            </a:r>
          </a:p>
          <a:p>
            <a:r>
              <a:rPr lang="en-US" sz="2400" dirty="0" smtClean="0">
                <a:solidFill>
                  <a:srgbClr val="0000FF"/>
                </a:solidFill>
              </a:rPr>
              <a:t>Ex. measles</a:t>
            </a: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64231"/>
                                        </p:tgtEl>
                                        <p:attrNameLst>
                                          <p:attrName>style.visibility</p:attrName>
                                        </p:attrNameLst>
                                      </p:cBhvr>
                                      <p:to>
                                        <p:strVal val="visible"/>
                                      </p:to>
                                    </p:set>
                                    <p:animEffect transition="in" filter="strips(downRight)">
                                      <p:cBhvr>
                                        <p:cTn id="7" dur="500"/>
                                        <p:tgtEl>
                                          <p:spTgt spid="56423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4230"/>
                                        </p:tgtEl>
                                        <p:attrNameLst>
                                          <p:attrName>style.visibility</p:attrName>
                                        </p:attrNameLst>
                                      </p:cBhvr>
                                      <p:to>
                                        <p:strVal val="visible"/>
                                      </p:to>
                                    </p:set>
                                    <p:animEffect transition="in" filter="dissolve">
                                      <p:cBhvr>
                                        <p:cTn id="11" dur="500"/>
                                        <p:tgtEl>
                                          <p:spTgt spid="564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b="1" dirty="0" smtClean="0"/>
              <a:t>Modes of transmission </a:t>
            </a:r>
            <a:br>
              <a:rPr lang="en-US" sz="5300" b="1" dirty="0" smtClean="0"/>
            </a:br>
            <a:endParaRPr lang="en-US" dirty="0"/>
          </a:p>
        </p:txBody>
      </p:sp>
      <p:sp>
        <p:nvSpPr>
          <p:cNvPr id="3" name="Content Placeholder 2"/>
          <p:cNvSpPr>
            <a:spLocks noGrp="1"/>
          </p:cNvSpPr>
          <p:nvPr>
            <p:ph idx="1"/>
          </p:nvPr>
        </p:nvSpPr>
        <p:spPr>
          <a:xfrm>
            <a:off x="1435608" y="1066800"/>
            <a:ext cx="7498080" cy="5181600"/>
          </a:xfrm>
        </p:spPr>
        <p:txBody>
          <a:bodyPr>
            <a:normAutofit/>
          </a:bodyPr>
          <a:lstStyle/>
          <a:p>
            <a:pPr algn="ctr">
              <a:buNone/>
            </a:pPr>
            <a:r>
              <a:rPr lang="en-US" sz="3500" dirty="0" smtClean="0"/>
              <a:t>Infectious agents may be transmitted through either </a:t>
            </a:r>
          </a:p>
          <a:p>
            <a:pPr algn="ctr">
              <a:buNone/>
            </a:pPr>
            <a:endParaRPr lang="en-US" sz="3500" b="1" u="sng" dirty="0" smtClean="0"/>
          </a:p>
          <a:p>
            <a:pPr algn="ctr">
              <a:buNone/>
            </a:pPr>
            <a:r>
              <a:rPr lang="en-US" sz="4800" b="1" u="sng" dirty="0" smtClean="0"/>
              <a:t>direct</a:t>
            </a:r>
            <a:r>
              <a:rPr lang="en-US" sz="4800" dirty="0" smtClean="0"/>
              <a:t> or </a:t>
            </a:r>
            <a:r>
              <a:rPr lang="en-US" sz="4800" b="1" u="sng" dirty="0" smtClean="0"/>
              <a:t>indirect contact</a:t>
            </a:r>
            <a:r>
              <a:rPr lang="en-US" sz="3500" dirty="0" smtClean="0"/>
              <a:t>.</a:t>
            </a:r>
          </a:p>
          <a:p>
            <a:pPr algn="ctr">
              <a:buNone/>
            </a:pPr>
            <a:r>
              <a:rPr lang="en-US" sz="3500" dirty="0" smtClean="0"/>
              <a:t> </a:t>
            </a:r>
          </a:p>
          <a:p>
            <a:pPr marL="0" lvl="1" indent="0">
              <a:spcBef>
                <a:spcPts val="0"/>
              </a:spcBef>
              <a:buClrTx/>
              <a:buNone/>
              <a:defRPr/>
            </a:pPr>
            <a:endParaRPr lang="en-US" dirty="0" smtClean="0"/>
          </a:p>
          <a:p>
            <a:pPr marL="0" lvl="1" indent="0">
              <a:spcBef>
                <a:spcPts val="0"/>
              </a:spcBef>
              <a:buClrTx/>
              <a:defRPr/>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rot="16200000">
            <a:off x="-2339975" y="3030538"/>
            <a:ext cx="6067425"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Pathogen Transmission</a:t>
            </a:r>
            <a:endParaRPr lang="en-US" sz="3200" smtClean="0">
              <a:solidFill>
                <a:srgbClr val="0000FF"/>
              </a:solidFill>
              <a:latin typeface="Arial" charset="0"/>
            </a:endParaRPr>
          </a:p>
        </p:txBody>
      </p:sp>
      <p:pic>
        <p:nvPicPr>
          <p:cNvPr id="660485" name="Picture 5" descr="20_01B"/>
          <p:cNvPicPr>
            <a:picLocks noChangeAspect="1" noChangeArrowheads="1"/>
          </p:cNvPicPr>
          <p:nvPr/>
        </p:nvPicPr>
        <p:blipFill>
          <a:blip r:embed="rId3" cstate="print"/>
          <a:srcRect/>
          <a:stretch>
            <a:fillRect/>
          </a:stretch>
        </p:blipFill>
        <p:spPr bwMode="auto">
          <a:xfrm>
            <a:off x="2679700" y="212725"/>
            <a:ext cx="4606925" cy="6399213"/>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60485"/>
                                        </p:tgtEl>
                                        <p:attrNameLst>
                                          <p:attrName>style.visibility</p:attrName>
                                        </p:attrNameLst>
                                      </p:cBhvr>
                                      <p:to>
                                        <p:strVal val="visible"/>
                                      </p:to>
                                    </p:set>
                                    <p:animEffect transition="in" filter="dissolve">
                                      <p:cBhvr>
                                        <p:cTn id="7" dur="500"/>
                                        <p:tgtEl>
                                          <p:spTgt spid="66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rot="16200000">
            <a:off x="-1609725" y="2981325"/>
            <a:ext cx="5972175"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Modes of Transmission</a:t>
            </a:r>
            <a:endParaRPr lang="en-US" sz="4000" dirty="0" smtClean="0">
              <a:solidFill>
                <a:srgbClr val="0000FF"/>
              </a:solidFill>
              <a:latin typeface="Arial" charset="0"/>
            </a:endParaRPr>
          </a:p>
        </p:txBody>
      </p:sp>
      <p:pic>
        <p:nvPicPr>
          <p:cNvPr id="621571" name="Picture 1027"/>
          <p:cNvPicPr>
            <a:picLocks noChangeAspect="1" noChangeArrowheads="1"/>
          </p:cNvPicPr>
          <p:nvPr/>
        </p:nvPicPr>
        <p:blipFill>
          <a:blip r:embed="rId3" cstate="print"/>
          <a:srcRect/>
          <a:stretch>
            <a:fillRect/>
          </a:stretch>
        </p:blipFill>
        <p:spPr bwMode="auto">
          <a:xfrm>
            <a:off x="2514600" y="223837"/>
            <a:ext cx="5368163" cy="6634163"/>
          </a:xfrm>
          <a:prstGeom prst="rect">
            <a:avLst/>
          </a:prstGeom>
          <a:noFill/>
          <a:ln w="9525">
            <a:noFill/>
            <a:miter lim="800000"/>
            <a:headEnd/>
            <a:tailEnd/>
          </a:ln>
        </p:spPr>
      </p:pic>
      <p:sp>
        <p:nvSpPr>
          <p:cNvPr id="621572" name="Rectangle 1028"/>
          <p:cNvSpPr>
            <a:spLocks noChangeArrowheads="1"/>
          </p:cNvSpPr>
          <p:nvPr/>
        </p:nvSpPr>
        <p:spPr bwMode="auto">
          <a:xfrm>
            <a:off x="2513013" y="4429125"/>
            <a:ext cx="5183187" cy="2205038"/>
          </a:xfrm>
          <a:prstGeom prst="rect">
            <a:avLst/>
          </a:prstGeom>
          <a:noFill/>
          <a:ln w="38100">
            <a:solidFill>
              <a:schemeClr val="tx1"/>
            </a:solidFill>
            <a:prstDash val="dash"/>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21571"/>
                                        </p:tgtEl>
                                        <p:attrNameLst>
                                          <p:attrName>style.visibility</p:attrName>
                                        </p:attrNameLst>
                                      </p:cBhvr>
                                      <p:to>
                                        <p:strVal val="visible"/>
                                      </p:to>
                                    </p:set>
                                    <p:animEffect transition="in" filter="strips(downRight)">
                                      <p:cBhvr>
                                        <p:cTn id="7" dur="500"/>
                                        <p:tgtEl>
                                          <p:spTgt spid="6215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621572"/>
                                        </p:tgtEl>
                                        <p:attrNameLst>
                                          <p:attrName>style.visibility</p:attrName>
                                        </p:attrNameLst>
                                      </p:cBhvr>
                                      <p:to>
                                        <p:strVal val="visible"/>
                                      </p:to>
                                    </p:set>
                                    <p:anim calcmode="lin" valueType="num">
                                      <p:cBhvr>
                                        <p:cTn id="12" dur="500" fill="hold"/>
                                        <p:tgtEl>
                                          <p:spTgt spid="621572"/>
                                        </p:tgtEl>
                                        <p:attrNameLst>
                                          <p:attrName>ppt_w</p:attrName>
                                        </p:attrNameLst>
                                      </p:cBhvr>
                                      <p:tavLst>
                                        <p:tav tm="0">
                                          <p:val>
                                            <p:strVal val="(6*min(max(#ppt_w*#ppt_h,.3),1)-7.4)/-.7*#ppt_w"/>
                                          </p:val>
                                        </p:tav>
                                        <p:tav tm="100000">
                                          <p:val>
                                            <p:strVal val="#ppt_w"/>
                                          </p:val>
                                        </p:tav>
                                      </p:tavLst>
                                    </p:anim>
                                    <p:anim calcmode="lin" valueType="num">
                                      <p:cBhvr>
                                        <p:cTn id="13" dur="500" fill="hold"/>
                                        <p:tgtEl>
                                          <p:spTgt spid="621572"/>
                                        </p:tgtEl>
                                        <p:attrNameLst>
                                          <p:attrName>ppt_h</p:attrName>
                                        </p:attrNameLst>
                                      </p:cBhvr>
                                      <p:tavLst>
                                        <p:tav tm="0">
                                          <p:val>
                                            <p:strVal val="(6*min(max(#ppt_w*#ppt_h,.3),1)-7.4)/-.7*#ppt_h"/>
                                          </p:val>
                                        </p:tav>
                                        <p:tav tm="100000">
                                          <p:val>
                                            <p:strVal val="#ppt_h"/>
                                          </p:val>
                                        </p:tav>
                                      </p:tavLst>
                                    </p:anim>
                                    <p:anim calcmode="lin" valueType="num">
                                      <p:cBhvr>
                                        <p:cTn id="14" dur="500" fill="hold"/>
                                        <p:tgtEl>
                                          <p:spTgt spid="621572"/>
                                        </p:tgtEl>
                                        <p:attrNameLst>
                                          <p:attrName>ppt_x</p:attrName>
                                        </p:attrNameLst>
                                      </p:cBhvr>
                                      <p:tavLst>
                                        <p:tav tm="0">
                                          <p:val>
                                            <p:fltVal val="0.5"/>
                                          </p:val>
                                        </p:tav>
                                        <p:tav tm="100000">
                                          <p:val>
                                            <p:strVal val="#ppt_x"/>
                                          </p:val>
                                        </p:tav>
                                      </p:tavLst>
                                    </p:anim>
                                    <p:anim calcmode="lin" valueType="num">
                                      <p:cBhvr>
                                        <p:cTn id="15" dur="500" fill="hold"/>
                                        <p:tgtEl>
                                          <p:spTgt spid="62157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u="sng" dirty="0" smtClean="0"/>
              <a:t>Direct contact </a:t>
            </a:r>
            <a:endParaRPr lang="en-US" dirty="0"/>
          </a:p>
        </p:txBody>
      </p:sp>
      <p:sp>
        <p:nvSpPr>
          <p:cNvPr id="3" name="Content Placeholder 2"/>
          <p:cNvSpPr>
            <a:spLocks noGrp="1"/>
          </p:cNvSpPr>
          <p:nvPr>
            <p:ph idx="1"/>
          </p:nvPr>
        </p:nvSpPr>
        <p:spPr/>
        <p:txBody>
          <a:bodyPr>
            <a:normAutofit lnSpcReduction="10000"/>
          </a:bodyPr>
          <a:lstStyle/>
          <a:p>
            <a:r>
              <a:rPr lang="en-US" dirty="0" smtClean="0"/>
              <a:t>when disease-causing microorganisms pass from the infected person to the healthy person via </a:t>
            </a:r>
            <a:r>
              <a:rPr lang="en-US" b="1" dirty="0" smtClean="0"/>
              <a:t>direct physical contact </a:t>
            </a:r>
            <a:r>
              <a:rPr lang="en-US" dirty="0" smtClean="0"/>
              <a:t>with blood or body fluids. </a:t>
            </a:r>
          </a:p>
          <a:p>
            <a:r>
              <a:rPr lang="en-US" dirty="0" smtClean="0"/>
              <a:t>Examples: </a:t>
            </a:r>
          </a:p>
          <a:p>
            <a:pPr lvl="1"/>
            <a:r>
              <a:rPr lang="en-US" dirty="0" smtClean="0"/>
              <a:t>touching, </a:t>
            </a:r>
          </a:p>
          <a:p>
            <a:pPr lvl="1"/>
            <a:r>
              <a:rPr lang="en-US" dirty="0" smtClean="0"/>
              <a:t>kissing, </a:t>
            </a:r>
          </a:p>
          <a:p>
            <a:pPr lvl="1"/>
            <a:r>
              <a:rPr lang="en-US" dirty="0" smtClean="0"/>
              <a:t>sexual contact, </a:t>
            </a:r>
          </a:p>
          <a:p>
            <a:pPr lvl="1"/>
            <a:r>
              <a:rPr lang="en-US" dirty="0" smtClean="0"/>
              <a:t>contact with oral secretions, or </a:t>
            </a:r>
          </a:p>
          <a:p>
            <a:pPr lvl="1"/>
            <a:r>
              <a:rPr lang="en-US" dirty="0" smtClean="0"/>
              <a:t>contact with body lesions.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Contact…</a:t>
            </a:r>
            <a:endParaRPr lang="en-US" dirty="0"/>
          </a:p>
        </p:txBody>
      </p:sp>
      <p:sp>
        <p:nvSpPr>
          <p:cNvPr id="3" name="Content Placeholder 2"/>
          <p:cNvSpPr>
            <a:spLocks noGrp="1"/>
          </p:cNvSpPr>
          <p:nvPr>
            <p:ph idx="1"/>
          </p:nvPr>
        </p:nvSpPr>
        <p:spPr>
          <a:xfrm>
            <a:off x="1435608" y="1447800"/>
            <a:ext cx="7498080" cy="1371600"/>
          </a:xfrm>
        </p:spPr>
        <p:txBody>
          <a:bodyPr/>
          <a:lstStyle/>
          <a:p>
            <a:pPr marL="365760" lvl="1" indent="-283464">
              <a:spcBef>
                <a:spcPts val="600"/>
              </a:spcBef>
              <a:buSzPct val="80000"/>
              <a:buFont typeface="Wingdings 2"/>
              <a:buChar char=""/>
            </a:pPr>
            <a:r>
              <a:rPr lang="en-US" dirty="0" smtClean="0"/>
              <a:t>Some diseases that are transmitted primarily by direct contact with the reservoir include ringworm, AIDS, trichinosis, influenza, rabies, and malaria. </a:t>
            </a:r>
          </a:p>
          <a:p>
            <a:endParaRPr lang="en-US" dirty="0"/>
          </a:p>
        </p:txBody>
      </p:sp>
      <p:pic>
        <p:nvPicPr>
          <p:cNvPr id="16387" name="Picture 3"/>
          <p:cNvPicPr>
            <a:picLocks noChangeAspect="1" noChangeArrowheads="1"/>
          </p:cNvPicPr>
          <p:nvPr/>
        </p:nvPicPr>
        <p:blipFill>
          <a:blip r:embed="rId2" cstate="print"/>
          <a:srcRect/>
          <a:stretch>
            <a:fillRect/>
          </a:stretch>
        </p:blipFill>
        <p:spPr bwMode="auto">
          <a:xfrm>
            <a:off x="1981200" y="3048000"/>
            <a:ext cx="3708400" cy="2781300"/>
          </a:xfrm>
          <a:prstGeom prst="rect">
            <a:avLst/>
          </a:prstGeom>
          <a:noFill/>
          <a:ln w="9525">
            <a:noFill/>
            <a:miter lim="800000"/>
            <a:headEnd/>
            <a:tailEnd/>
          </a:ln>
        </p:spPr>
      </p:pic>
      <p:sp>
        <p:nvSpPr>
          <p:cNvPr id="6" name="TextBox 5"/>
          <p:cNvSpPr txBox="1"/>
          <p:nvPr/>
        </p:nvSpPr>
        <p:spPr>
          <a:xfrm>
            <a:off x="5715000" y="2819400"/>
            <a:ext cx="2895601" cy="1200329"/>
          </a:xfrm>
          <a:prstGeom prst="rect">
            <a:avLst/>
          </a:prstGeom>
          <a:noFill/>
        </p:spPr>
        <p:txBody>
          <a:bodyPr wrap="square" rtlCol="0">
            <a:spAutoFit/>
          </a:bodyPr>
          <a:lstStyle/>
          <a:p>
            <a:r>
              <a:rPr lang="en-US" dirty="0" smtClean="0"/>
              <a:t>Trichinosis caused by eating undercooked pork</a:t>
            </a:r>
          </a:p>
          <a:p>
            <a:endParaRPr lang="en-US" dirty="0" smtClean="0"/>
          </a:p>
          <a:p>
            <a:r>
              <a:rPr lang="en-US" dirty="0" smtClean="0"/>
              <a:t>Influenza passed by sneezing.</a:t>
            </a:r>
            <a:endParaRPr lang="en-US" dirty="0"/>
          </a:p>
        </p:txBody>
      </p:sp>
      <p:pic>
        <p:nvPicPr>
          <p:cNvPr id="16388" name="Picture 4"/>
          <p:cNvPicPr>
            <a:picLocks noChangeAspect="1" noChangeArrowheads="1"/>
          </p:cNvPicPr>
          <p:nvPr/>
        </p:nvPicPr>
        <p:blipFill>
          <a:blip r:embed="rId3" cstate="print"/>
          <a:srcRect/>
          <a:stretch>
            <a:fillRect/>
          </a:stretch>
        </p:blipFill>
        <p:spPr bwMode="auto">
          <a:xfrm>
            <a:off x="5777346" y="4191000"/>
            <a:ext cx="3013364"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rot="16200000">
            <a:off x="-2608262" y="3063875"/>
            <a:ext cx="660400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Direct-Contact Transmission</a:t>
            </a:r>
          </a:p>
        </p:txBody>
      </p:sp>
      <p:pic>
        <p:nvPicPr>
          <p:cNvPr id="607235" name="Picture 3" descr="Trichomonas_LifeCycle">
            <a:hlinkClick r:id="rId3"/>
          </p:cNvPr>
          <p:cNvPicPr>
            <a:picLocks noChangeAspect="1" noChangeArrowheads="1"/>
          </p:cNvPicPr>
          <p:nvPr/>
        </p:nvPicPr>
        <p:blipFill>
          <a:blip r:embed="rId4" cstate="print"/>
          <a:srcRect/>
          <a:stretch>
            <a:fillRect/>
          </a:stretch>
        </p:blipFill>
        <p:spPr bwMode="auto">
          <a:xfrm>
            <a:off x="1982788" y="228600"/>
            <a:ext cx="6170612" cy="639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7235"/>
                                        </p:tgtEl>
                                        <p:attrNameLst>
                                          <p:attrName>style.visibility</p:attrName>
                                        </p:attrNameLst>
                                      </p:cBhvr>
                                      <p:to>
                                        <p:strVal val="visible"/>
                                      </p:to>
                                    </p:set>
                                    <p:animEffect transition="in" filter="strips(downRight)">
                                      <p:cBhvr>
                                        <p:cTn id="7" dur="500"/>
                                        <p:tgtEl>
                                          <p:spTgt spid="607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868362"/>
          </a:xfrm>
        </p:spPr>
        <p:txBody>
          <a:bodyPr/>
          <a:lstStyle/>
          <a:p>
            <a:r>
              <a:rPr lang="en-US" sz="4800" dirty="0" smtClean="0"/>
              <a:t>Indirect contact </a:t>
            </a:r>
            <a:endParaRPr lang="en-US" dirty="0"/>
          </a:p>
        </p:txBody>
      </p:sp>
      <p:sp>
        <p:nvSpPr>
          <p:cNvPr id="3" name="Content Placeholder 2"/>
          <p:cNvSpPr>
            <a:spLocks noGrp="1"/>
          </p:cNvSpPr>
          <p:nvPr>
            <p:ph idx="1"/>
          </p:nvPr>
        </p:nvSpPr>
        <p:spPr>
          <a:xfrm>
            <a:off x="1435608" y="1066800"/>
            <a:ext cx="7498080" cy="5181600"/>
          </a:xfrm>
        </p:spPr>
        <p:txBody>
          <a:bodyPr>
            <a:normAutofit fontScale="70000" lnSpcReduction="20000"/>
          </a:bodyPr>
          <a:lstStyle/>
          <a:p>
            <a:pPr>
              <a:buNone/>
            </a:pPr>
            <a:r>
              <a:rPr lang="en-US" sz="3400" b="1" dirty="0" smtClean="0"/>
              <a:t>-</a:t>
            </a:r>
            <a:r>
              <a:rPr lang="en-US" sz="4500" b="1" dirty="0" smtClean="0"/>
              <a:t>occurs when a pathogen can withstand the environment outside its host for a </a:t>
            </a:r>
            <a:r>
              <a:rPr lang="en-US" sz="4500" b="1" dirty="0" smtClean="0"/>
              <a:t>period </a:t>
            </a:r>
            <a:r>
              <a:rPr lang="en-US" sz="4500" b="1" dirty="0" smtClean="0"/>
              <a:t>of time before infecting another individual</a:t>
            </a:r>
            <a:r>
              <a:rPr lang="en-US" sz="3400" b="1" dirty="0" smtClean="0"/>
              <a:t>. </a:t>
            </a:r>
          </a:p>
          <a:p>
            <a:r>
              <a:rPr lang="en-US" sz="4000" b="1" u="sng" dirty="0" smtClean="0"/>
              <a:t>when there is no direct human-to-human contact</a:t>
            </a:r>
            <a:r>
              <a:rPr lang="en-US" u="sng" dirty="0" smtClean="0"/>
              <a:t>.</a:t>
            </a:r>
            <a:r>
              <a:rPr lang="en-US" dirty="0" smtClean="0"/>
              <a:t> </a:t>
            </a:r>
          </a:p>
          <a:p>
            <a:r>
              <a:rPr lang="en-US" sz="4000" dirty="0" smtClean="0"/>
              <a:t>Contact occurs from a reservoir to contaminated surfaces or objects, or to vectors such as mosquitoes, flies, mites, fleas, ticks, rodents or </a:t>
            </a:r>
            <a:r>
              <a:rPr lang="en-US" sz="4000" dirty="0" smtClean="0"/>
              <a:t>ingesting </a:t>
            </a:r>
            <a:r>
              <a:rPr lang="en-US" sz="4000" dirty="0" smtClean="0"/>
              <a:t>food and beverages contaminated by contact with a disease reservoir (as opposed to infected with) </a:t>
            </a:r>
          </a:p>
          <a:p>
            <a:r>
              <a:rPr lang="en-US" sz="4000" dirty="0" smtClean="0"/>
              <a:t>The fecal-oral route of transmission, in which sewage-contaminated water is used for drinking, washing, or preparing foods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Indirect-Contact Transmission</a:t>
            </a:r>
          </a:p>
        </p:txBody>
      </p:sp>
      <p:pic>
        <p:nvPicPr>
          <p:cNvPr id="610309" name="Picture 5" descr="Bed-Linens-Dicionary">
            <a:hlinkClick r:id="rId3"/>
          </p:cNvPr>
          <p:cNvPicPr>
            <a:picLocks noChangeAspect="1" noChangeArrowheads="1"/>
          </p:cNvPicPr>
          <p:nvPr/>
        </p:nvPicPr>
        <p:blipFill>
          <a:blip r:embed="rId4" cstate="print"/>
          <a:srcRect/>
          <a:stretch>
            <a:fillRect/>
          </a:stretch>
        </p:blipFill>
        <p:spPr bwMode="auto">
          <a:xfrm>
            <a:off x="1116013" y="1160463"/>
            <a:ext cx="6910387" cy="5486400"/>
          </a:xfrm>
          <a:prstGeom prst="rect">
            <a:avLst/>
          </a:prstGeom>
          <a:noFill/>
          <a:ln w="9525">
            <a:noFill/>
            <a:miter lim="800000"/>
            <a:headEnd/>
            <a:tailEnd/>
          </a:ln>
        </p:spPr>
      </p:pic>
      <p:sp>
        <p:nvSpPr>
          <p:cNvPr id="610311" name="AutoShape 7"/>
          <p:cNvSpPr>
            <a:spLocks noChangeArrowheads="1"/>
          </p:cNvSpPr>
          <p:nvPr/>
        </p:nvSpPr>
        <p:spPr bwMode="auto">
          <a:xfrm>
            <a:off x="279400" y="4475163"/>
            <a:ext cx="4265613" cy="1679575"/>
          </a:xfrm>
          <a:prstGeom prst="wedgeRoundRectCallout">
            <a:avLst>
              <a:gd name="adj1" fmla="val 65296"/>
              <a:gd name="adj2" fmla="val -34690"/>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Beddings are an example of a Fomite, an inanimate object that can transmit pathogens between people.</a:t>
            </a:r>
          </a:p>
        </p:txBody>
      </p:sp>
      <p:sp>
        <p:nvSpPr>
          <p:cNvPr id="610312" name="AutoShape 8"/>
          <p:cNvSpPr>
            <a:spLocks noChangeArrowheads="1"/>
          </p:cNvSpPr>
          <p:nvPr/>
        </p:nvSpPr>
        <p:spPr bwMode="auto">
          <a:xfrm>
            <a:off x="203200" y="1066800"/>
            <a:ext cx="2293938" cy="2073275"/>
          </a:xfrm>
          <a:prstGeom prst="wedgeRoundRectCallout">
            <a:avLst>
              <a:gd name="adj1" fmla="val 68477"/>
              <a:gd name="adj2" fmla="val 45102"/>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Methicillin-resistant </a:t>
            </a:r>
            <a:r>
              <a:rPr lang="en-US" sz="2400" i="1">
                <a:solidFill>
                  <a:schemeClr val="tx1"/>
                </a:solidFill>
                <a:latin typeface="Times New Roman" pitchFamily="18" charset="0"/>
              </a:rPr>
              <a:t>Staphylococcus aurius</a:t>
            </a:r>
            <a:r>
              <a:rPr lang="en-US" sz="2400">
                <a:solidFill>
                  <a:schemeClr val="tx1"/>
                </a:solidFill>
                <a:latin typeface="Times New Roman" pitchFamily="18" charset="0"/>
              </a:rPr>
              <a:t> (MRSA)?</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trips(downRight)">
                                      <p:cBhvr>
                                        <p:cTn id="7" dur="500"/>
                                        <p:tgtEl>
                                          <p:spTgt spid="61030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0311"/>
                                        </p:tgtEl>
                                        <p:attrNameLst>
                                          <p:attrName>style.visibility</p:attrName>
                                        </p:attrNameLst>
                                      </p:cBhvr>
                                      <p:to>
                                        <p:strVal val="visible"/>
                                      </p:to>
                                    </p:set>
                                    <p:animEffect transition="in" filter="dissolve">
                                      <p:cBhvr>
                                        <p:cTn id="11" dur="500"/>
                                        <p:tgtEl>
                                          <p:spTgt spid="610311"/>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0312"/>
                                        </p:tgtEl>
                                        <p:attrNameLst>
                                          <p:attrName>style.visibility</p:attrName>
                                        </p:attrNameLst>
                                      </p:cBhvr>
                                      <p:to>
                                        <p:strVal val="visible"/>
                                      </p:to>
                                    </p:set>
                                    <p:animEffect transition="in" filter="dissolve">
                                      <p:cBhvr>
                                        <p:cTn id="15" dur="500"/>
                                        <p:tgtEl>
                                          <p:spTgt spid="610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11" grpId="0" animBg="1" autoUpdateAnimBg="0"/>
      <p:bldP spid="61031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304800"/>
            <a:ext cx="7498080" cy="1447800"/>
          </a:xfrm>
        </p:spPr>
        <p:txBody>
          <a:bodyPr>
            <a:normAutofit/>
          </a:bodyPr>
          <a:lstStyle/>
          <a:p>
            <a:r>
              <a:rPr lang="en-US" dirty="0" smtClean="0"/>
              <a:t>Contagious </a:t>
            </a:r>
            <a:r>
              <a:rPr lang="en-US" dirty="0" err="1" smtClean="0"/>
              <a:t>vs</a:t>
            </a:r>
            <a:r>
              <a:rPr lang="en-US" dirty="0" smtClean="0"/>
              <a:t> Virulent Infections</a:t>
            </a:r>
            <a:endParaRPr lang="en-US" dirty="0"/>
          </a:p>
        </p:txBody>
      </p:sp>
      <p:sp>
        <p:nvSpPr>
          <p:cNvPr id="3" name="Content Placeholder 2"/>
          <p:cNvSpPr>
            <a:spLocks noGrp="1"/>
          </p:cNvSpPr>
          <p:nvPr>
            <p:ph idx="1"/>
          </p:nvPr>
        </p:nvSpPr>
        <p:spPr>
          <a:xfrm>
            <a:off x="1645920" y="1447800"/>
            <a:ext cx="7498080" cy="5181600"/>
          </a:xfrm>
        </p:spPr>
        <p:txBody>
          <a:bodyPr>
            <a:normAutofit fontScale="92500" lnSpcReduction="10000"/>
          </a:bodyPr>
          <a:lstStyle/>
          <a:p>
            <a:r>
              <a:rPr lang="en-US" u="sng" dirty="0" smtClean="0"/>
              <a:t>Some infectious agents are </a:t>
            </a:r>
            <a:r>
              <a:rPr lang="en-US" i="1" u="sng" dirty="0" smtClean="0">
                <a:solidFill>
                  <a:srgbClr val="FF0000"/>
                </a:solidFill>
              </a:rPr>
              <a:t>easily transmitted </a:t>
            </a:r>
            <a:r>
              <a:rPr lang="en-US" u="sng" dirty="0" smtClean="0"/>
              <a:t>(</a:t>
            </a:r>
            <a:r>
              <a:rPr lang="en-US" u="sng" dirty="0" smtClean="0">
                <a:solidFill>
                  <a:srgbClr val="FF0000"/>
                </a:solidFill>
              </a:rPr>
              <a:t>Contagious</a:t>
            </a:r>
            <a:r>
              <a:rPr lang="en-US" u="sng" dirty="0" smtClean="0"/>
              <a:t>)but they are not very </a:t>
            </a:r>
            <a:r>
              <a:rPr lang="en-US" i="1" u="sng" dirty="0" smtClean="0">
                <a:solidFill>
                  <a:srgbClr val="FF0000"/>
                </a:solidFill>
              </a:rPr>
              <a:t>likely to cause disease</a:t>
            </a:r>
            <a:r>
              <a:rPr lang="en-US" u="sng" dirty="0" smtClean="0"/>
              <a:t> (</a:t>
            </a:r>
            <a:r>
              <a:rPr lang="en-US" u="sng" dirty="0" smtClean="0">
                <a:solidFill>
                  <a:srgbClr val="FF0000"/>
                </a:solidFill>
              </a:rPr>
              <a:t>Virulent</a:t>
            </a:r>
            <a:r>
              <a:rPr lang="en-US" u="sng" dirty="0" smtClean="0"/>
              <a:t>).</a:t>
            </a:r>
          </a:p>
          <a:p>
            <a:pPr lvl="1"/>
            <a:r>
              <a:rPr lang="en-US" dirty="0" smtClean="0"/>
              <a:t> Ex: Polio virus - It probably infects most people who contact it, but only about 5 to 10 percent those infected actually develop clinical disease. </a:t>
            </a:r>
          </a:p>
          <a:p>
            <a:r>
              <a:rPr lang="en-US" u="sng" dirty="0" smtClean="0"/>
              <a:t>Other infectious agents are very virulent, but not terribly contagious</a:t>
            </a:r>
            <a:r>
              <a:rPr lang="en-US" dirty="0" smtClean="0"/>
              <a:t>. </a:t>
            </a:r>
          </a:p>
          <a:p>
            <a:pPr lvl="1"/>
            <a:r>
              <a:rPr lang="en-US" dirty="0" smtClean="0"/>
              <a:t>The terror surrounding Ebola hemorrhagic fever is based on the virulence of the virus (50 to 90 percent fatality rate among those infected); however, the virus itself is not transmitted easily by casual contact.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Indirect-Contact Transmission</a:t>
            </a:r>
          </a:p>
        </p:txBody>
      </p:sp>
      <p:pic>
        <p:nvPicPr>
          <p:cNvPr id="614403" name="Picture 3" descr="HW2046">
            <a:hlinkClick r:id="rId3"/>
          </p:cNvPr>
          <p:cNvPicPr>
            <a:picLocks noChangeAspect="1" noChangeArrowheads="1"/>
          </p:cNvPicPr>
          <p:nvPr/>
        </p:nvPicPr>
        <p:blipFill>
          <a:blip r:embed="rId4" cstate="print"/>
          <a:srcRect/>
          <a:stretch>
            <a:fillRect/>
          </a:stretch>
        </p:blipFill>
        <p:spPr bwMode="auto">
          <a:xfrm>
            <a:off x="919163" y="1143000"/>
            <a:ext cx="7304087" cy="5480050"/>
          </a:xfrm>
          <a:prstGeom prst="rect">
            <a:avLst/>
          </a:prstGeom>
          <a:noFill/>
          <a:ln w="9525">
            <a:noFill/>
            <a:miter lim="800000"/>
            <a:headEnd/>
            <a:tailEnd/>
          </a:ln>
        </p:spPr>
      </p:pic>
      <p:sp>
        <p:nvSpPr>
          <p:cNvPr id="614405" name="AutoShape 5"/>
          <p:cNvSpPr>
            <a:spLocks noChangeArrowheads="1"/>
          </p:cNvSpPr>
          <p:nvPr/>
        </p:nvSpPr>
        <p:spPr bwMode="auto">
          <a:xfrm>
            <a:off x="6210300" y="4733925"/>
            <a:ext cx="2552700" cy="1679575"/>
          </a:xfrm>
          <a:prstGeom prst="wedgeRoundRectCallout">
            <a:avLst>
              <a:gd name="adj1" fmla="val -136690"/>
              <a:gd name="adj2" fmla="val -77315"/>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Door knobs are another good example of a fomite.</a:t>
            </a:r>
          </a:p>
        </p:txBody>
      </p:sp>
      <p:sp>
        <p:nvSpPr>
          <p:cNvPr id="614406" name="AutoShape 6"/>
          <p:cNvSpPr>
            <a:spLocks noChangeArrowheads="1"/>
          </p:cNvSpPr>
          <p:nvPr/>
        </p:nvSpPr>
        <p:spPr bwMode="auto">
          <a:xfrm>
            <a:off x="1222375" y="1444625"/>
            <a:ext cx="1931988" cy="892175"/>
          </a:xfrm>
          <a:prstGeom prst="wedgeRoundRectCallout">
            <a:avLst>
              <a:gd name="adj1" fmla="val 46880"/>
              <a:gd name="adj2" fmla="val 177579"/>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Influenza virus?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4403"/>
                                        </p:tgtEl>
                                        <p:attrNameLst>
                                          <p:attrName>style.visibility</p:attrName>
                                        </p:attrNameLst>
                                      </p:cBhvr>
                                      <p:to>
                                        <p:strVal val="visible"/>
                                      </p:to>
                                    </p:set>
                                    <p:animEffect transition="in" filter="strips(downRight)">
                                      <p:cBhvr>
                                        <p:cTn id="7" dur="500"/>
                                        <p:tgtEl>
                                          <p:spTgt spid="61440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4405"/>
                                        </p:tgtEl>
                                        <p:attrNameLst>
                                          <p:attrName>style.visibility</p:attrName>
                                        </p:attrNameLst>
                                      </p:cBhvr>
                                      <p:to>
                                        <p:strVal val="visible"/>
                                      </p:to>
                                    </p:set>
                                    <p:animEffect transition="in" filter="dissolve">
                                      <p:cBhvr>
                                        <p:cTn id="11" dur="500"/>
                                        <p:tgtEl>
                                          <p:spTgt spid="61440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4406"/>
                                        </p:tgtEl>
                                        <p:attrNameLst>
                                          <p:attrName>style.visibility</p:attrName>
                                        </p:attrNameLst>
                                      </p:cBhvr>
                                      <p:to>
                                        <p:strVal val="visible"/>
                                      </p:to>
                                    </p:set>
                                    <p:animEffect transition="in" filter="dissolve">
                                      <p:cBhvr>
                                        <p:cTn id="15" dur="500"/>
                                        <p:tgtEl>
                                          <p:spTgt spid="614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5" grpId="0" animBg="1" autoUpdateAnimBg="0"/>
      <p:bldP spid="614406"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138113"/>
            <a:ext cx="8458200" cy="771525"/>
          </a:xfrm>
          <a:solidFill>
            <a:srgbClr val="FFFF00"/>
          </a:solidFill>
          <a:ln>
            <a:solidFill>
              <a:schemeClr val="tx1"/>
            </a:solidFill>
          </a:ln>
        </p:spPr>
        <p:txBody>
          <a:bodyPr>
            <a:spAutoFit/>
          </a:bodyPr>
          <a:lstStyle/>
          <a:p>
            <a:pPr eaLnBrk="1" hangingPunct="1"/>
            <a:r>
              <a:rPr lang="en-US" smtClean="0">
                <a:solidFill>
                  <a:srgbClr val="0000FF"/>
                </a:solidFill>
                <a:latin typeface="Arial" charset="0"/>
              </a:rPr>
              <a:t>Contact Transmission</a:t>
            </a:r>
          </a:p>
        </p:txBody>
      </p:sp>
      <p:pic>
        <p:nvPicPr>
          <p:cNvPr id="605187" name="Picture 3" descr="slide29">
            <a:hlinkClick r:id="rId3"/>
          </p:cNvPr>
          <p:cNvPicPr>
            <a:picLocks noChangeAspect="1" noChangeArrowheads="1"/>
          </p:cNvPicPr>
          <p:nvPr/>
        </p:nvPicPr>
        <p:blipFill>
          <a:blip r:embed="rId4" cstate="print"/>
          <a:srcRect/>
          <a:stretch>
            <a:fillRect/>
          </a:stretch>
        </p:blipFill>
        <p:spPr bwMode="auto">
          <a:xfrm>
            <a:off x="533400" y="1144588"/>
            <a:ext cx="8089900" cy="5484812"/>
          </a:xfrm>
          <a:prstGeom prst="rect">
            <a:avLst/>
          </a:prstGeom>
          <a:noFill/>
          <a:ln w="9525">
            <a:noFill/>
            <a:miter lim="800000"/>
            <a:headEnd/>
            <a:tailEnd/>
          </a:ln>
        </p:spPr>
      </p:pic>
      <p:sp>
        <p:nvSpPr>
          <p:cNvPr id="605188" name="AutoShape 4"/>
          <p:cNvSpPr>
            <a:spLocks noChangeArrowheads="1"/>
          </p:cNvSpPr>
          <p:nvPr/>
        </p:nvSpPr>
        <p:spPr bwMode="auto">
          <a:xfrm>
            <a:off x="6443663" y="5626100"/>
            <a:ext cx="2017712" cy="498475"/>
          </a:xfrm>
          <a:prstGeom prst="wedgeRoundRectCallout">
            <a:avLst>
              <a:gd name="adj1" fmla="val -120417"/>
              <a:gd name="adj2" fmla="val -509870"/>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Rhinovirus?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5187"/>
                                        </p:tgtEl>
                                        <p:attrNameLst>
                                          <p:attrName>style.visibility</p:attrName>
                                        </p:attrNameLst>
                                      </p:cBhvr>
                                      <p:to>
                                        <p:strVal val="visible"/>
                                      </p:to>
                                    </p:set>
                                    <p:animEffect transition="in" filter="strips(downRight)">
                                      <p:cBhvr>
                                        <p:cTn id="7" dur="500"/>
                                        <p:tgtEl>
                                          <p:spTgt spid="60518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5188"/>
                                        </p:tgtEl>
                                        <p:attrNameLst>
                                          <p:attrName>style.visibility</p:attrName>
                                        </p:attrNameLst>
                                      </p:cBhvr>
                                      <p:to>
                                        <p:strVal val="visible"/>
                                      </p:to>
                                    </p:set>
                                    <p:animEffect transition="in" filter="dissolve">
                                      <p:cBhvr>
                                        <p:cTn id="11" dur="500"/>
                                        <p:tgtEl>
                                          <p:spTgt spid="605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8"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498080" cy="914400"/>
          </a:xfrm>
        </p:spPr>
        <p:txBody>
          <a:bodyPr/>
          <a:lstStyle/>
          <a:p>
            <a:r>
              <a:rPr lang="en-US" dirty="0" smtClean="0"/>
              <a:t>Indirect Contact…</a:t>
            </a:r>
            <a:endParaRPr lang="en-US" dirty="0"/>
          </a:p>
        </p:txBody>
      </p:sp>
      <p:sp>
        <p:nvSpPr>
          <p:cNvPr id="3" name="Content Placeholder 2"/>
          <p:cNvSpPr>
            <a:spLocks noGrp="1"/>
          </p:cNvSpPr>
          <p:nvPr>
            <p:ph idx="1"/>
          </p:nvPr>
        </p:nvSpPr>
        <p:spPr>
          <a:xfrm>
            <a:off x="1143000" y="762000"/>
            <a:ext cx="7498080" cy="5410200"/>
          </a:xfrm>
        </p:spPr>
        <p:txBody>
          <a:bodyPr/>
          <a:lstStyle/>
          <a:p>
            <a:pPr marL="365760" lvl="1" indent="-283464">
              <a:spcBef>
                <a:spcPts val="600"/>
              </a:spcBef>
              <a:buSzPct val="80000"/>
              <a:buFont typeface="Wingdings 2"/>
              <a:buChar char=""/>
            </a:pPr>
            <a:r>
              <a:rPr lang="en-US" dirty="0" smtClean="0"/>
              <a:t>Examples of diseases transmitted by indirect contact are influenza. Also gastrointestinal diseases such as cholera, rotavirus infection, cryptosporidiosis, and </a:t>
            </a:r>
            <a:r>
              <a:rPr lang="en-US" dirty="0" err="1" smtClean="0"/>
              <a:t>giardiasis</a:t>
            </a:r>
            <a:r>
              <a:rPr lang="en-US" dirty="0" smtClean="0"/>
              <a:t> through contaminated water</a:t>
            </a:r>
            <a:r>
              <a:rPr lang="en-US" sz="3600" dirty="0" smtClean="0"/>
              <a:t>. </a:t>
            </a:r>
          </a:p>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1142999" y="2895600"/>
            <a:ext cx="4525819" cy="3624262"/>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6096000" y="2590800"/>
            <a:ext cx="27241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33563" y="138113"/>
            <a:ext cx="54737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Droplet Transmission</a:t>
            </a:r>
          </a:p>
        </p:txBody>
      </p:sp>
      <p:pic>
        <p:nvPicPr>
          <p:cNvPr id="589827" name="Picture 3" descr="rb">
            <a:hlinkClick r:id="rId3"/>
          </p:cNvPr>
          <p:cNvPicPr>
            <a:picLocks noChangeAspect="1" noChangeArrowheads="1"/>
          </p:cNvPicPr>
          <p:nvPr/>
        </p:nvPicPr>
        <p:blipFill>
          <a:blip r:embed="rId4" cstate="print"/>
          <a:srcRect/>
          <a:stretch>
            <a:fillRect/>
          </a:stretch>
        </p:blipFill>
        <p:spPr bwMode="auto">
          <a:xfrm>
            <a:off x="458788" y="1143000"/>
            <a:ext cx="8226425" cy="5483225"/>
          </a:xfrm>
          <a:prstGeom prst="rect">
            <a:avLst/>
          </a:prstGeom>
          <a:noFill/>
          <a:ln w="9525">
            <a:noFill/>
            <a:miter lim="800000"/>
            <a:headEnd/>
            <a:tailEnd/>
          </a:ln>
        </p:spPr>
      </p:pic>
      <p:sp>
        <p:nvSpPr>
          <p:cNvPr id="589828" name="Line 4"/>
          <p:cNvSpPr>
            <a:spLocks noChangeShapeType="1"/>
          </p:cNvSpPr>
          <p:nvPr/>
        </p:nvSpPr>
        <p:spPr bwMode="auto">
          <a:xfrm>
            <a:off x="3276600" y="3200400"/>
            <a:ext cx="2819400" cy="914400"/>
          </a:xfrm>
          <a:prstGeom prst="line">
            <a:avLst/>
          </a:prstGeom>
          <a:noFill/>
          <a:ln w="76200">
            <a:solidFill>
              <a:srgbClr val="0000FF"/>
            </a:solidFill>
            <a:round/>
            <a:headEnd type="triangle" w="lg" len="lg"/>
            <a:tailEnd type="oval" w="med" len="med"/>
          </a:ln>
        </p:spPr>
        <p:txBody>
          <a:bodyPr/>
          <a:lstStyle/>
          <a:p>
            <a:endParaRPr lang="en-US"/>
          </a:p>
        </p:txBody>
      </p:sp>
      <p:sp>
        <p:nvSpPr>
          <p:cNvPr id="589829" name="Text Box 5"/>
          <p:cNvSpPr txBox="1">
            <a:spLocks noChangeArrowheads="1"/>
          </p:cNvSpPr>
          <p:nvPr/>
        </p:nvSpPr>
        <p:spPr bwMode="auto">
          <a:xfrm rot="1080000">
            <a:off x="3962400" y="2971800"/>
            <a:ext cx="1789113" cy="1373188"/>
          </a:xfrm>
          <a:prstGeom prst="rect">
            <a:avLst/>
          </a:prstGeom>
          <a:noFill/>
          <a:ln w="9525">
            <a:noFill/>
            <a:miter lim="800000"/>
            <a:headEnd/>
            <a:tailEnd/>
          </a:ln>
        </p:spPr>
        <p:txBody>
          <a:bodyPr wrap="none">
            <a:spAutoFit/>
          </a:bodyPr>
          <a:lstStyle/>
          <a:p>
            <a:r>
              <a:rPr lang="en-US" sz="2800">
                <a:solidFill>
                  <a:srgbClr val="0000FF"/>
                </a:solidFill>
              </a:rPr>
              <a:t>Less than</a:t>
            </a:r>
          </a:p>
          <a:p>
            <a:endParaRPr lang="en-US" sz="2800">
              <a:solidFill>
                <a:srgbClr val="0000FF"/>
              </a:solidFill>
            </a:endParaRPr>
          </a:p>
          <a:p>
            <a:r>
              <a:rPr lang="en-US" sz="2800">
                <a:solidFill>
                  <a:srgbClr val="0000FF"/>
                </a:solidFill>
              </a:rPr>
              <a:t>one meter</a:t>
            </a:r>
          </a:p>
        </p:txBody>
      </p:sp>
      <p:sp>
        <p:nvSpPr>
          <p:cNvPr id="589830" name="AutoShape 6"/>
          <p:cNvSpPr>
            <a:spLocks noChangeArrowheads="1"/>
          </p:cNvSpPr>
          <p:nvPr/>
        </p:nvSpPr>
        <p:spPr bwMode="auto">
          <a:xfrm>
            <a:off x="3463925" y="5688013"/>
            <a:ext cx="2017713" cy="498475"/>
          </a:xfrm>
          <a:prstGeom prst="wedgeRoundRectCallout">
            <a:avLst>
              <a:gd name="adj1" fmla="val 19236"/>
              <a:gd name="adj2" fmla="val -30127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Measles?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89827"/>
                                        </p:tgtEl>
                                        <p:attrNameLst>
                                          <p:attrName>style.visibility</p:attrName>
                                        </p:attrNameLst>
                                      </p:cBhvr>
                                      <p:to>
                                        <p:strVal val="visible"/>
                                      </p:to>
                                    </p:set>
                                    <p:animEffect transition="in" filter="strips(downRight)">
                                      <p:cBhvr>
                                        <p:cTn id="7" dur="500"/>
                                        <p:tgtEl>
                                          <p:spTgt spid="58982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89828"/>
                                        </p:tgtEl>
                                        <p:attrNameLst>
                                          <p:attrName>style.visibility</p:attrName>
                                        </p:attrNameLst>
                                      </p:cBhvr>
                                      <p:to>
                                        <p:strVal val="visible"/>
                                      </p:to>
                                    </p:set>
                                    <p:animEffect transition="in" filter="wipe(right)">
                                      <p:cBhvr>
                                        <p:cTn id="11" dur="500"/>
                                        <p:tgtEl>
                                          <p:spTgt spid="58982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89829"/>
                                        </p:tgtEl>
                                        <p:attrNameLst>
                                          <p:attrName>style.visibility</p:attrName>
                                        </p:attrNameLst>
                                      </p:cBhvr>
                                      <p:to>
                                        <p:strVal val="visible"/>
                                      </p:to>
                                    </p:set>
                                    <p:animEffect transition="in" filter="dissolve">
                                      <p:cBhvr>
                                        <p:cTn id="15" dur="500"/>
                                        <p:tgtEl>
                                          <p:spTgt spid="58982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89830"/>
                                        </p:tgtEl>
                                        <p:attrNameLst>
                                          <p:attrName>style.visibility</p:attrName>
                                        </p:attrNameLst>
                                      </p:cBhvr>
                                      <p:to>
                                        <p:strVal val="visible"/>
                                      </p:to>
                                    </p:set>
                                    <p:animEffect transition="in" filter="dissolve">
                                      <p:cBhvr>
                                        <p:cTn id="19" dur="500"/>
                                        <p:tgtEl>
                                          <p:spTgt spid="589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8" grpId="0" animBg="1"/>
      <p:bldP spid="589829" grpId="0" autoUpdateAnimBg="0"/>
      <p:bldP spid="589830"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rot="16200000">
            <a:off x="-2552700" y="3097213"/>
            <a:ext cx="6492875" cy="650875"/>
          </a:xfrm>
          <a:solidFill>
            <a:srgbClr val="FFFF00"/>
          </a:solidFill>
          <a:ln>
            <a:solidFill>
              <a:schemeClr val="tx1"/>
            </a:solidFill>
          </a:ln>
        </p:spPr>
        <p:txBody>
          <a:bodyPr wrap="none">
            <a:spAutoFit/>
          </a:bodyPr>
          <a:lstStyle/>
          <a:p>
            <a:pPr eaLnBrk="1" hangingPunct="1"/>
            <a:r>
              <a:rPr lang="en-US" sz="3600" smtClean="0">
                <a:solidFill>
                  <a:srgbClr val="0000FF"/>
                </a:solidFill>
                <a:latin typeface="Arial" charset="0"/>
              </a:rPr>
              <a:t>Direct Fecal-Oral Transmission</a:t>
            </a:r>
            <a:endParaRPr lang="en-US" sz="4000" smtClean="0">
              <a:solidFill>
                <a:srgbClr val="0000FF"/>
              </a:solidFill>
              <a:latin typeface="Arial" charset="0"/>
            </a:endParaRPr>
          </a:p>
        </p:txBody>
      </p:sp>
      <p:pic>
        <p:nvPicPr>
          <p:cNvPr id="613380" name="Picture 4" descr="giardia_LifeCycle"/>
          <p:cNvPicPr>
            <a:picLocks noChangeAspect="1" noChangeArrowheads="1"/>
          </p:cNvPicPr>
          <p:nvPr/>
        </p:nvPicPr>
        <p:blipFill>
          <a:blip r:embed="rId3" cstate="print"/>
          <a:srcRect/>
          <a:stretch>
            <a:fillRect/>
          </a:stretch>
        </p:blipFill>
        <p:spPr bwMode="auto">
          <a:xfrm>
            <a:off x="1624013" y="215900"/>
            <a:ext cx="5283200" cy="6400800"/>
          </a:xfrm>
          <a:prstGeom prst="rect">
            <a:avLst/>
          </a:prstGeom>
          <a:noFill/>
          <a:ln w="9525">
            <a:noFill/>
            <a:miter lim="800000"/>
            <a:headEnd/>
            <a:tailEnd/>
          </a:ln>
        </p:spPr>
      </p:pic>
      <p:sp>
        <p:nvSpPr>
          <p:cNvPr id="613381" name="AutoShape 5"/>
          <p:cNvSpPr>
            <a:spLocks noChangeArrowheads="1"/>
          </p:cNvSpPr>
          <p:nvPr/>
        </p:nvSpPr>
        <p:spPr bwMode="auto">
          <a:xfrm>
            <a:off x="6951663" y="1514475"/>
            <a:ext cx="2017712" cy="1285875"/>
          </a:xfrm>
          <a:prstGeom prst="wedgeRoundRectCallout">
            <a:avLst>
              <a:gd name="adj1" fmla="val -84306"/>
              <a:gd name="adj2" fmla="val 108148"/>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Giardiasis in daycare centers.</a:t>
            </a:r>
            <a:endParaRPr lang="en-US" sz="24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strips(downRight)">
                                      <p:cBhvr>
                                        <p:cTn id="7" dur="500"/>
                                        <p:tgtEl>
                                          <p:spTgt spid="61338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3381"/>
                                        </p:tgtEl>
                                        <p:attrNameLst>
                                          <p:attrName>style.visibility</p:attrName>
                                        </p:attrNameLst>
                                      </p:cBhvr>
                                      <p:to>
                                        <p:strVal val="visible"/>
                                      </p:to>
                                    </p:set>
                                    <p:animEffect transition="in" filter="dissolve">
                                      <p:cBhvr>
                                        <p:cTn id="11" dur="500"/>
                                        <p:tgtEl>
                                          <p:spTgt spid="613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1"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Horizontal Transmission </a:t>
            </a:r>
            <a:endParaRPr lang="en-US" sz="4800" dirty="0"/>
          </a:p>
        </p:txBody>
      </p:sp>
      <p:sp>
        <p:nvSpPr>
          <p:cNvPr id="3" name="Content Placeholder 2"/>
          <p:cNvSpPr>
            <a:spLocks noGrp="1"/>
          </p:cNvSpPr>
          <p:nvPr>
            <p:ph idx="1"/>
          </p:nvPr>
        </p:nvSpPr>
        <p:spPr>
          <a:xfrm>
            <a:off x="1435608" y="1295400"/>
            <a:ext cx="7498080" cy="4953000"/>
          </a:xfrm>
        </p:spPr>
        <p:txBody>
          <a:bodyPr>
            <a:normAutofit/>
          </a:bodyPr>
          <a:lstStyle/>
          <a:p>
            <a:pPr>
              <a:buNone/>
            </a:pPr>
            <a:r>
              <a:rPr lang="en-US" u="sng" dirty="0" smtClean="0"/>
              <a:t>the infectious agent is passed from person to person (or host to host) in a group</a:t>
            </a:r>
            <a:r>
              <a:rPr lang="en-US" dirty="0" smtClean="0"/>
              <a:t>. </a:t>
            </a:r>
          </a:p>
          <a:p>
            <a:r>
              <a:rPr lang="en-US" dirty="0" smtClean="0"/>
              <a:t>through of direct and indirect contact</a:t>
            </a:r>
          </a:p>
          <a:p>
            <a:pPr>
              <a:buNone/>
            </a:pPr>
            <a:endParaRPr lang="en-US" dirty="0"/>
          </a:p>
        </p:txBody>
      </p:sp>
      <p:pic>
        <p:nvPicPr>
          <p:cNvPr id="14338" name="Picture 2"/>
          <p:cNvPicPr>
            <a:picLocks noChangeAspect="1" noChangeArrowheads="1"/>
          </p:cNvPicPr>
          <p:nvPr/>
        </p:nvPicPr>
        <p:blipFill>
          <a:blip r:embed="rId2" cstate="print"/>
          <a:srcRect/>
          <a:stretch>
            <a:fillRect/>
          </a:stretch>
        </p:blipFill>
        <p:spPr bwMode="auto">
          <a:xfrm>
            <a:off x="1066800" y="2980944"/>
            <a:ext cx="4572000" cy="3877056"/>
          </a:xfrm>
          <a:prstGeom prst="rect">
            <a:avLst/>
          </a:prstGeom>
          <a:noFill/>
          <a:ln w="9525">
            <a:noFill/>
            <a:miter lim="800000"/>
            <a:headEnd/>
            <a:tailEnd/>
          </a:ln>
        </p:spPr>
      </p:pic>
      <p:pic>
        <p:nvPicPr>
          <p:cNvPr id="14340" name="Picture 4"/>
          <p:cNvPicPr>
            <a:picLocks noChangeAspect="1" noChangeArrowheads="1"/>
          </p:cNvPicPr>
          <p:nvPr/>
        </p:nvPicPr>
        <p:blipFill>
          <a:blip r:embed="rId3" cstate="print"/>
          <a:srcRect/>
          <a:stretch>
            <a:fillRect/>
          </a:stretch>
        </p:blipFill>
        <p:spPr bwMode="auto">
          <a:xfrm>
            <a:off x="5943600" y="3505200"/>
            <a:ext cx="2828925"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Vertical Transmission</a:t>
            </a:r>
            <a:endParaRPr lang="en-US" sz="5400" dirty="0"/>
          </a:p>
        </p:txBody>
      </p:sp>
      <p:sp>
        <p:nvSpPr>
          <p:cNvPr id="3" name="Content Placeholder 2"/>
          <p:cNvSpPr>
            <a:spLocks noGrp="1"/>
          </p:cNvSpPr>
          <p:nvPr>
            <p:ph idx="1"/>
          </p:nvPr>
        </p:nvSpPr>
        <p:spPr/>
        <p:txBody>
          <a:bodyPr/>
          <a:lstStyle/>
          <a:p>
            <a:r>
              <a:rPr lang="en-US" u="sng" dirty="0" smtClean="0"/>
              <a:t>transmitted from parent to child during the processes of reproduction</a:t>
            </a:r>
            <a:r>
              <a:rPr lang="en-US" dirty="0" smtClean="0"/>
              <a:t> </a:t>
            </a:r>
          </a:p>
          <a:p>
            <a:pPr lvl="1"/>
            <a:r>
              <a:rPr lang="en-US" dirty="0" smtClean="0"/>
              <a:t>through sperm or egg cells</a:t>
            </a:r>
          </a:p>
          <a:p>
            <a:pPr lvl="1"/>
            <a:r>
              <a:rPr lang="en-US" dirty="0" smtClean="0"/>
              <a:t>fetal development</a:t>
            </a:r>
          </a:p>
          <a:p>
            <a:pPr lvl="1"/>
            <a:r>
              <a:rPr lang="en-US" dirty="0" smtClean="0"/>
              <a:t>birth. </a:t>
            </a:r>
          </a:p>
          <a:p>
            <a:r>
              <a:rPr lang="en-US" dirty="0" smtClean="0"/>
              <a:t>Diseases in which vertical transmission occurs include AIDS and herpes encephalitis (which occurs when an infant contracts the herpes simplex type II virus during vaginal birth).</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304800"/>
            <a:ext cx="7498080" cy="609600"/>
          </a:xfrm>
        </p:spPr>
        <p:txBody>
          <a:bodyPr>
            <a:normAutofit fontScale="90000"/>
          </a:bodyPr>
          <a:lstStyle/>
          <a:p>
            <a:r>
              <a:rPr lang="en-US" dirty="0" smtClean="0"/>
              <a:t>HIV               Syphilis</a:t>
            </a:r>
            <a:br>
              <a:rPr lang="en-US" dirty="0" smtClean="0"/>
            </a:br>
            <a:endParaRPr lang="en-US"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1600200" y="609600"/>
            <a:ext cx="2194560" cy="214122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267200" y="762000"/>
            <a:ext cx="5057775" cy="4762500"/>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990600" y="3965228"/>
            <a:ext cx="4343400" cy="2892772"/>
          </a:xfrm>
          <a:prstGeom prst="rect">
            <a:avLst/>
          </a:prstGeom>
          <a:noFill/>
          <a:ln w="9525">
            <a:noFill/>
            <a:miter lim="800000"/>
            <a:headEnd/>
            <a:tailEnd/>
          </a:ln>
        </p:spPr>
      </p:pic>
      <p:sp>
        <p:nvSpPr>
          <p:cNvPr id="7" name="TextBox 6"/>
          <p:cNvSpPr txBox="1"/>
          <p:nvPr/>
        </p:nvSpPr>
        <p:spPr>
          <a:xfrm>
            <a:off x="1295400" y="3276600"/>
            <a:ext cx="2133600" cy="646331"/>
          </a:xfrm>
          <a:prstGeom prst="rect">
            <a:avLst/>
          </a:prstGeom>
          <a:noFill/>
        </p:spPr>
        <p:txBody>
          <a:bodyPr wrap="square" rtlCol="0">
            <a:spAutoFit/>
          </a:bodyPr>
          <a:lstStyle/>
          <a:p>
            <a:r>
              <a:rPr lang="en-US" sz="3600" dirty="0" smtClean="0"/>
              <a:t>Chlamydia</a:t>
            </a:r>
            <a:endParaRPr lang="en-US" sz="3600" dirty="0"/>
          </a:p>
        </p:txBody>
      </p:sp>
      <p:sp>
        <p:nvSpPr>
          <p:cNvPr id="8" name="TextBox 7"/>
          <p:cNvSpPr txBox="1"/>
          <p:nvPr/>
        </p:nvSpPr>
        <p:spPr>
          <a:xfrm>
            <a:off x="5334000" y="5780782"/>
            <a:ext cx="3810000" cy="1077218"/>
          </a:xfrm>
          <a:prstGeom prst="rect">
            <a:avLst/>
          </a:prstGeom>
          <a:noFill/>
        </p:spPr>
        <p:txBody>
          <a:bodyPr wrap="square" rtlCol="0">
            <a:spAutoFit/>
          </a:bodyPr>
          <a:lstStyle/>
          <a:p>
            <a:r>
              <a:rPr lang="en-US" sz="3200" dirty="0" smtClean="0"/>
              <a:t>Can all be vertically transmitted diseases</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rot="16200000">
            <a:off x="-403225" y="3070225"/>
            <a:ext cx="4016375"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Portals of Entry</a:t>
            </a:r>
            <a:endParaRPr lang="en-US" sz="3200" dirty="0" smtClean="0">
              <a:solidFill>
                <a:srgbClr val="0000FF"/>
              </a:solidFill>
              <a:latin typeface="Arial" charset="0"/>
            </a:endParaRPr>
          </a:p>
        </p:txBody>
      </p:sp>
      <p:pic>
        <p:nvPicPr>
          <p:cNvPr id="658437" name="Picture 5" descr="20_01C"/>
          <p:cNvPicPr>
            <a:picLocks noChangeArrowheads="1"/>
          </p:cNvPicPr>
          <p:nvPr/>
        </p:nvPicPr>
        <p:blipFill>
          <a:blip r:embed="rId3" cstate="print"/>
          <a:srcRect/>
          <a:stretch>
            <a:fillRect/>
          </a:stretch>
        </p:blipFill>
        <p:spPr bwMode="auto">
          <a:xfrm>
            <a:off x="2892425" y="228600"/>
            <a:ext cx="5367338" cy="6399213"/>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58437"/>
                                        </p:tgtEl>
                                        <p:attrNameLst>
                                          <p:attrName>style.visibility</p:attrName>
                                        </p:attrNameLst>
                                      </p:cBhvr>
                                      <p:to>
                                        <p:strVal val="visible"/>
                                      </p:to>
                                    </p:set>
                                    <p:animEffect transition="in" filter="dissolve">
                                      <p:cBhvr>
                                        <p:cTn id="7" dur="500"/>
                                        <p:tgtEl>
                                          <p:spTgt spid="65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rot="16200000">
            <a:off x="-369092" y="2959895"/>
            <a:ext cx="3643312" cy="771525"/>
          </a:xfrm>
          <a:solidFill>
            <a:srgbClr val="FFFF00"/>
          </a:solidFill>
          <a:ln>
            <a:solidFill>
              <a:schemeClr val="tx1"/>
            </a:solidFill>
          </a:ln>
        </p:spPr>
        <p:txBody>
          <a:bodyPr wrap="none">
            <a:spAutoFit/>
          </a:bodyPr>
          <a:lstStyle/>
          <a:p>
            <a:pPr eaLnBrk="1" hangingPunct="1"/>
            <a:r>
              <a:rPr lang="en-US" dirty="0" smtClean="0">
                <a:solidFill>
                  <a:srgbClr val="0000FF"/>
                </a:solidFill>
                <a:latin typeface="Arial" charset="0"/>
              </a:rPr>
              <a:t>Portals of Exit</a:t>
            </a:r>
            <a:endParaRPr lang="en-US" sz="4000" dirty="0" smtClean="0">
              <a:solidFill>
                <a:srgbClr val="0000FF"/>
              </a:solidFill>
              <a:latin typeface="Arial" charset="0"/>
            </a:endParaRPr>
          </a:p>
        </p:txBody>
      </p:sp>
      <p:pic>
        <p:nvPicPr>
          <p:cNvPr id="595971" name="Picture 1027"/>
          <p:cNvPicPr>
            <a:picLocks noChangeArrowheads="1"/>
          </p:cNvPicPr>
          <p:nvPr/>
        </p:nvPicPr>
        <p:blipFill>
          <a:blip r:embed="rId3" cstate="print"/>
          <a:srcRect/>
          <a:stretch>
            <a:fillRect/>
          </a:stretch>
        </p:blipFill>
        <p:spPr bwMode="auto">
          <a:xfrm>
            <a:off x="1905000" y="227013"/>
            <a:ext cx="6827838" cy="6399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5971"/>
                                        </p:tgtEl>
                                        <p:attrNameLst>
                                          <p:attrName>style.visibility</p:attrName>
                                        </p:attrNameLst>
                                      </p:cBhvr>
                                      <p:to>
                                        <p:strVal val="visible"/>
                                      </p:to>
                                    </p:set>
                                    <p:animEffect transition="in" filter="strips(downRight)">
                                      <p:cBhvr>
                                        <p:cTn id="7" dur="500"/>
                                        <p:tgtEl>
                                          <p:spTgt spid="595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638"/>
            <a:ext cx="7498080" cy="2773362"/>
          </a:xfrm>
        </p:spPr>
        <p:txBody>
          <a:bodyPr>
            <a:normAutofit/>
          </a:bodyPr>
          <a:lstStyle/>
          <a:p>
            <a:pPr algn="ctr"/>
            <a:r>
              <a:rPr lang="en-US" dirty="0" smtClean="0"/>
              <a:t>The </a:t>
            </a:r>
            <a:r>
              <a:rPr lang="en-US" b="1" dirty="0" smtClean="0"/>
              <a:t>most worrisome </a:t>
            </a:r>
            <a:r>
              <a:rPr lang="en-US" dirty="0" smtClean="0"/>
              <a:t>infectious agents are those that </a:t>
            </a:r>
            <a:r>
              <a:rPr lang="en-US" u="sng" dirty="0" smtClean="0"/>
              <a:t>are both very contagious and very virulent</a:t>
            </a:r>
            <a:r>
              <a:rPr lang="en-US" dirty="0" smtClean="0"/>
              <a:t>. </a:t>
            </a:r>
            <a:br>
              <a:rPr lang="en-US" dirty="0" smtClean="0"/>
            </a:b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1905000" y="2438400"/>
            <a:ext cx="6019800" cy="39881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Common-Source Outbreak</a:t>
            </a:r>
            <a:endParaRPr lang="en-US" smtClean="0">
              <a:solidFill>
                <a:srgbClr val="0000FF"/>
              </a:solidFill>
              <a:latin typeface="Arial" charset="0"/>
            </a:endParaRPr>
          </a:p>
        </p:txBody>
      </p:sp>
      <p:pic>
        <p:nvPicPr>
          <p:cNvPr id="599044" name="Picture 4" descr="snowmap1e_1854">
            <a:hlinkClick r:id="rId3"/>
          </p:cNvPr>
          <p:cNvPicPr>
            <a:picLocks noChangeAspect="1" noChangeArrowheads="1"/>
          </p:cNvPicPr>
          <p:nvPr/>
        </p:nvPicPr>
        <p:blipFill>
          <a:blip r:embed="rId4" cstate="print"/>
          <a:srcRect/>
          <a:stretch>
            <a:fillRect/>
          </a:stretch>
        </p:blipFill>
        <p:spPr bwMode="auto">
          <a:xfrm>
            <a:off x="1800225" y="242888"/>
            <a:ext cx="6581775" cy="6394450"/>
          </a:xfrm>
          <a:prstGeom prst="rect">
            <a:avLst/>
          </a:prstGeom>
          <a:noFill/>
          <a:ln w="9525">
            <a:noFill/>
            <a:miter lim="800000"/>
            <a:headEnd/>
            <a:tailEnd/>
          </a:ln>
        </p:spPr>
      </p:pic>
      <p:sp>
        <p:nvSpPr>
          <p:cNvPr id="599047" name="AutoShape 7"/>
          <p:cNvSpPr>
            <a:spLocks noChangeArrowheads="1"/>
          </p:cNvSpPr>
          <p:nvPr/>
        </p:nvSpPr>
        <p:spPr bwMode="auto">
          <a:xfrm>
            <a:off x="2584450" y="287338"/>
            <a:ext cx="1643063" cy="1285875"/>
          </a:xfrm>
          <a:prstGeom prst="wedgeRoundRectCallout">
            <a:avLst>
              <a:gd name="adj1" fmla="val 159759"/>
              <a:gd name="adj2" fmla="val 7202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The Broad Street Pump.</a:t>
            </a:r>
          </a:p>
        </p:txBody>
      </p:sp>
      <p:sp>
        <p:nvSpPr>
          <p:cNvPr id="599048" name="AutoShape 8"/>
          <p:cNvSpPr>
            <a:spLocks noChangeArrowheads="1"/>
          </p:cNvSpPr>
          <p:nvPr/>
        </p:nvSpPr>
        <p:spPr bwMode="auto">
          <a:xfrm>
            <a:off x="1543050" y="4578350"/>
            <a:ext cx="2081213" cy="1679575"/>
          </a:xfrm>
          <a:prstGeom prst="wedgeRoundRectCallout">
            <a:avLst>
              <a:gd name="adj1" fmla="val 143060"/>
              <a:gd name="adj2" fmla="val -129556"/>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Individual cases of (deaths from) cholera.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9044"/>
                                        </p:tgtEl>
                                        <p:attrNameLst>
                                          <p:attrName>style.visibility</p:attrName>
                                        </p:attrNameLst>
                                      </p:cBhvr>
                                      <p:to>
                                        <p:strVal val="visible"/>
                                      </p:to>
                                    </p:set>
                                    <p:animEffect transition="in" filter="strips(downRight)">
                                      <p:cBhvr>
                                        <p:cTn id="7" dur="500"/>
                                        <p:tgtEl>
                                          <p:spTgt spid="59904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9047"/>
                                        </p:tgtEl>
                                        <p:attrNameLst>
                                          <p:attrName>style.visibility</p:attrName>
                                        </p:attrNameLst>
                                      </p:cBhvr>
                                      <p:to>
                                        <p:strVal val="visible"/>
                                      </p:to>
                                    </p:set>
                                    <p:animEffect transition="in" filter="dissolve">
                                      <p:cBhvr>
                                        <p:cTn id="11" dur="500"/>
                                        <p:tgtEl>
                                          <p:spTgt spid="59904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99048"/>
                                        </p:tgtEl>
                                        <p:attrNameLst>
                                          <p:attrName>style.visibility</p:attrName>
                                        </p:attrNameLst>
                                      </p:cBhvr>
                                      <p:to>
                                        <p:strVal val="visible"/>
                                      </p:to>
                                    </p:set>
                                    <p:animEffect transition="in" filter="dissolve">
                                      <p:cBhvr>
                                        <p:cTn id="15" dur="500"/>
                                        <p:tgtEl>
                                          <p:spTgt spid="599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7" grpId="0" animBg="1" autoUpdateAnimBg="0"/>
      <p:bldP spid="599048"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rgbClr val="0000FF"/>
                </a:solidFill>
                <a:latin typeface="Arial" charset="0"/>
              </a:rPr>
              <a:t>Common-Source Outbreak</a:t>
            </a:r>
            <a:endParaRPr lang="en-US" smtClean="0">
              <a:solidFill>
                <a:srgbClr val="0000FF"/>
              </a:solidFill>
              <a:latin typeface="Arial" charset="0"/>
            </a:endParaRPr>
          </a:p>
        </p:txBody>
      </p:sp>
      <p:pic>
        <p:nvPicPr>
          <p:cNvPr id="591875" name="Picture 3" descr="pinwell">
            <a:hlinkClick r:id="rId3"/>
          </p:cNvPr>
          <p:cNvPicPr>
            <a:picLocks noChangeAspect="1" noChangeArrowheads="1"/>
          </p:cNvPicPr>
          <p:nvPr/>
        </p:nvPicPr>
        <p:blipFill>
          <a:blip r:embed="rId4" cstate="print"/>
          <a:srcRect/>
          <a:stretch>
            <a:fillRect/>
          </a:stretch>
        </p:blipFill>
        <p:spPr bwMode="auto">
          <a:xfrm>
            <a:off x="2568575" y="228600"/>
            <a:ext cx="5127625" cy="6408738"/>
          </a:xfrm>
          <a:prstGeom prst="rect">
            <a:avLst/>
          </a:prstGeom>
          <a:noFill/>
          <a:ln w="9525">
            <a:noFill/>
            <a:miter lim="800000"/>
            <a:headEnd/>
            <a:tailEnd/>
          </a:ln>
        </p:spPr>
      </p:pic>
      <p:sp>
        <p:nvSpPr>
          <p:cNvPr id="591879" name="AutoShape 7"/>
          <p:cNvSpPr>
            <a:spLocks noChangeArrowheads="1"/>
          </p:cNvSpPr>
          <p:nvPr/>
        </p:nvSpPr>
        <p:spPr bwMode="auto">
          <a:xfrm>
            <a:off x="6737350" y="315913"/>
            <a:ext cx="2209800" cy="498475"/>
          </a:xfrm>
          <a:prstGeom prst="wedgeRoundRectCallout">
            <a:avLst>
              <a:gd name="adj1" fmla="val -75431"/>
              <a:gd name="adj2" fmla="val 79616"/>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Cholera!</a:t>
            </a:r>
          </a:p>
        </p:txBody>
      </p:sp>
      <p:sp>
        <p:nvSpPr>
          <p:cNvPr id="591880" name="AutoShape 8"/>
          <p:cNvSpPr>
            <a:spLocks noChangeArrowheads="1"/>
          </p:cNvSpPr>
          <p:nvPr/>
        </p:nvSpPr>
        <p:spPr bwMode="auto">
          <a:xfrm>
            <a:off x="1463675" y="301625"/>
            <a:ext cx="2209800" cy="892175"/>
          </a:xfrm>
          <a:prstGeom prst="wedgeRoundRectCallout">
            <a:avLst>
              <a:gd name="adj1" fmla="val 90949"/>
              <a:gd name="adj2" fmla="val 56940"/>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rPr>
              <a:t>The Broad Street Pump.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1875"/>
                                        </p:tgtEl>
                                        <p:attrNameLst>
                                          <p:attrName>style.visibility</p:attrName>
                                        </p:attrNameLst>
                                      </p:cBhvr>
                                      <p:to>
                                        <p:strVal val="visible"/>
                                      </p:to>
                                    </p:set>
                                    <p:animEffect transition="in" filter="strips(downRight)">
                                      <p:cBhvr>
                                        <p:cTn id="7" dur="500"/>
                                        <p:tgtEl>
                                          <p:spTgt spid="59187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1879"/>
                                        </p:tgtEl>
                                        <p:attrNameLst>
                                          <p:attrName>style.visibility</p:attrName>
                                        </p:attrNameLst>
                                      </p:cBhvr>
                                      <p:to>
                                        <p:strVal val="visible"/>
                                      </p:to>
                                    </p:set>
                                    <p:animEffect transition="in" filter="dissolve">
                                      <p:cBhvr>
                                        <p:cTn id="11" dur="500"/>
                                        <p:tgtEl>
                                          <p:spTgt spid="59187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91880"/>
                                        </p:tgtEl>
                                        <p:attrNameLst>
                                          <p:attrName>style.visibility</p:attrName>
                                        </p:attrNameLst>
                                      </p:cBhvr>
                                      <p:to>
                                        <p:strVal val="visible"/>
                                      </p:to>
                                    </p:set>
                                    <p:animEffect transition="in" filter="dissolve">
                                      <p:cBhvr>
                                        <p:cTn id="15" dur="500"/>
                                        <p:tgtEl>
                                          <p:spTgt spid="591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9" grpId="0" animBg="1" autoUpdateAnimBg="0"/>
      <p:bldP spid="591880"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rot="16200000">
            <a:off x="-2438400" y="3063875"/>
            <a:ext cx="6267450" cy="711200"/>
          </a:xfrm>
          <a:solidFill>
            <a:srgbClr val="FFFF00"/>
          </a:solidFill>
          <a:ln>
            <a:solidFill>
              <a:schemeClr val="tx1"/>
            </a:solidFill>
          </a:ln>
        </p:spPr>
        <p:txBody>
          <a:bodyPr wrap="none">
            <a:spAutoFit/>
          </a:bodyPr>
          <a:lstStyle/>
          <a:p>
            <a:pPr eaLnBrk="1" hangingPunct="1"/>
            <a:r>
              <a:rPr lang="en-US" sz="4000" smtClean="0">
                <a:solidFill>
                  <a:schemeClr val="accent2"/>
                </a:solidFill>
                <a:latin typeface="Arial" charset="0"/>
              </a:rPr>
              <a:t>Common-Source Outbreak</a:t>
            </a:r>
            <a:endParaRPr lang="en-US" smtClean="0">
              <a:latin typeface="Arial" charset="0"/>
            </a:endParaRPr>
          </a:p>
        </p:txBody>
      </p:sp>
      <p:pic>
        <p:nvPicPr>
          <p:cNvPr id="600069" name="Picture 5" descr="183">
            <a:hlinkClick r:id="rId3"/>
          </p:cNvPr>
          <p:cNvPicPr>
            <a:picLocks noChangeAspect="1" noChangeArrowheads="1"/>
          </p:cNvPicPr>
          <p:nvPr/>
        </p:nvPicPr>
        <p:blipFill>
          <a:blip r:embed="rId4" cstate="print"/>
          <a:srcRect/>
          <a:stretch>
            <a:fillRect/>
          </a:stretch>
        </p:blipFill>
        <p:spPr bwMode="auto">
          <a:xfrm>
            <a:off x="1447800" y="563563"/>
            <a:ext cx="7313613" cy="5729287"/>
          </a:xfrm>
          <a:prstGeom prst="rect">
            <a:avLst/>
          </a:prstGeom>
          <a:noFill/>
          <a:ln w="9525">
            <a:noFill/>
            <a:miter lim="800000"/>
            <a:headEnd/>
            <a:tailEnd/>
          </a:ln>
        </p:spPr>
      </p:pic>
      <p:sp>
        <p:nvSpPr>
          <p:cNvPr id="600071" name="AutoShape 7"/>
          <p:cNvSpPr>
            <a:spLocks noChangeArrowheads="1"/>
          </p:cNvSpPr>
          <p:nvPr/>
        </p:nvSpPr>
        <p:spPr bwMode="auto">
          <a:xfrm>
            <a:off x="6354763" y="4887913"/>
            <a:ext cx="2605087" cy="1285875"/>
          </a:xfrm>
          <a:prstGeom prst="wedgeRoundRectCallout">
            <a:avLst>
              <a:gd name="adj1" fmla="val -67731"/>
              <a:gd name="adj2" fmla="val -40736"/>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Sewage contamination of drinking water.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0069"/>
                                        </p:tgtEl>
                                        <p:attrNameLst>
                                          <p:attrName>style.visibility</p:attrName>
                                        </p:attrNameLst>
                                      </p:cBhvr>
                                      <p:to>
                                        <p:strVal val="visible"/>
                                      </p:to>
                                    </p:set>
                                    <p:animEffect transition="in" filter="strips(downRight)">
                                      <p:cBhvr>
                                        <p:cTn id="7" dur="500"/>
                                        <p:tgtEl>
                                          <p:spTgt spid="60006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0071"/>
                                        </p:tgtEl>
                                        <p:attrNameLst>
                                          <p:attrName>style.visibility</p:attrName>
                                        </p:attrNameLst>
                                      </p:cBhvr>
                                      <p:to>
                                        <p:strVal val="visible"/>
                                      </p:to>
                                    </p:set>
                                    <p:animEffect transition="in" filter="dissolve">
                                      <p:cBhvr>
                                        <p:cTn id="11" dur="500"/>
                                        <p:tgtEl>
                                          <p:spTgt spid="600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rot="16200000">
            <a:off x="-2138362" y="3030537"/>
            <a:ext cx="56642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Propagating Epidemic</a:t>
            </a:r>
            <a:endParaRPr lang="en-US" sz="4000" smtClean="0">
              <a:solidFill>
                <a:srgbClr val="0000FF"/>
              </a:solidFill>
              <a:latin typeface="Arial" charset="0"/>
            </a:endParaRPr>
          </a:p>
        </p:txBody>
      </p:sp>
      <p:pic>
        <p:nvPicPr>
          <p:cNvPr id="592899" name="Picture 3" descr="pubhl31">
            <a:hlinkClick r:id="rId3"/>
          </p:cNvPr>
          <p:cNvPicPr>
            <a:picLocks noChangeAspect="1" noChangeArrowheads="1"/>
          </p:cNvPicPr>
          <p:nvPr/>
        </p:nvPicPr>
        <p:blipFill>
          <a:blip r:embed="rId4" cstate="print"/>
          <a:srcRect/>
          <a:stretch>
            <a:fillRect/>
          </a:stretch>
        </p:blipFill>
        <p:spPr bwMode="auto">
          <a:xfrm>
            <a:off x="2717800" y="133350"/>
            <a:ext cx="5994400" cy="6591300"/>
          </a:xfrm>
          <a:prstGeom prst="rect">
            <a:avLst/>
          </a:prstGeom>
          <a:noFill/>
          <a:ln w="9525">
            <a:noFill/>
            <a:miter lim="800000"/>
            <a:headEnd/>
            <a:tailEnd/>
          </a:ln>
        </p:spPr>
      </p:pic>
      <p:sp>
        <p:nvSpPr>
          <p:cNvPr id="592900" name="AutoShape 4"/>
          <p:cNvSpPr>
            <a:spLocks noChangeArrowheads="1"/>
          </p:cNvSpPr>
          <p:nvPr/>
        </p:nvSpPr>
        <p:spPr bwMode="auto">
          <a:xfrm>
            <a:off x="1249363" y="3989388"/>
            <a:ext cx="2178050" cy="1677987"/>
          </a:xfrm>
          <a:prstGeom prst="wedgeRoundRectCallout">
            <a:avLst>
              <a:gd name="adj1" fmla="val 88264"/>
              <a:gd name="adj2" fmla="val -32120"/>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Epidemic spreads via multiple sources.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2899"/>
                                        </p:tgtEl>
                                        <p:attrNameLst>
                                          <p:attrName>style.visibility</p:attrName>
                                        </p:attrNameLst>
                                      </p:cBhvr>
                                      <p:to>
                                        <p:strVal val="visible"/>
                                      </p:to>
                                    </p:set>
                                    <p:animEffect transition="in" filter="strips(downRight)">
                                      <p:cBhvr>
                                        <p:cTn id="7" dur="500"/>
                                        <p:tgtEl>
                                          <p:spTgt spid="59289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2900"/>
                                        </p:tgtEl>
                                        <p:attrNameLst>
                                          <p:attrName>style.visibility</p:attrName>
                                        </p:attrNameLst>
                                      </p:cBhvr>
                                      <p:to>
                                        <p:strVal val="visible"/>
                                      </p:to>
                                    </p:set>
                                    <p:animEffect transition="in" filter="dissolve">
                                      <p:cBhvr>
                                        <p:cTn id="11" dur="500"/>
                                        <p:tgtEl>
                                          <p:spTgt spid="592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00"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71872"/>
            <a:ext cx="8610600" cy="1415772"/>
          </a:xfrm>
          <a:solidFill>
            <a:srgbClr val="FFFF00"/>
          </a:solidFill>
          <a:ln>
            <a:solidFill>
              <a:schemeClr val="tx1"/>
            </a:solidFill>
          </a:ln>
        </p:spPr>
        <p:txBody>
          <a:bodyPr wrap="square">
            <a:spAutoFit/>
          </a:bodyPr>
          <a:lstStyle/>
          <a:p>
            <a:pPr eaLnBrk="1" hangingPunct="1"/>
            <a:r>
              <a:rPr lang="en-US" dirty="0" smtClean="0">
                <a:solidFill>
                  <a:srgbClr val="0000FF"/>
                </a:solidFill>
                <a:latin typeface="Arial" charset="0"/>
              </a:rPr>
              <a:t>Pandemic- multinational outbreak</a:t>
            </a:r>
            <a:br>
              <a:rPr lang="en-US" dirty="0" smtClean="0">
                <a:solidFill>
                  <a:srgbClr val="0000FF"/>
                </a:solidFill>
                <a:latin typeface="Arial" charset="0"/>
              </a:rPr>
            </a:br>
            <a:endParaRPr lang="en-US" dirty="0" smtClean="0">
              <a:solidFill>
                <a:srgbClr val="0000FF"/>
              </a:solidFill>
              <a:latin typeface="Arial" charset="0"/>
            </a:endParaRPr>
          </a:p>
        </p:txBody>
      </p:sp>
      <p:pic>
        <p:nvPicPr>
          <p:cNvPr id="590851" name="Picture 3" descr="hiv1e-rev">
            <a:hlinkClick r:id="rId3"/>
          </p:cNvPr>
          <p:cNvPicPr>
            <a:picLocks noChangeAspect="1" noChangeArrowheads="1"/>
          </p:cNvPicPr>
          <p:nvPr/>
        </p:nvPicPr>
        <p:blipFill>
          <a:blip r:embed="rId4" cstate="print"/>
          <a:srcRect/>
          <a:stretch>
            <a:fillRect/>
          </a:stretch>
        </p:blipFill>
        <p:spPr bwMode="auto">
          <a:xfrm>
            <a:off x="1371600" y="1143000"/>
            <a:ext cx="6399213" cy="5476875"/>
          </a:xfrm>
          <a:prstGeom prst="rect">
            <a:avLst/>
          </a:prstGeom>
          <a:noFill/>
          <a:ln w="9525">
            <a:noFill/>
            <a:miter lim="800000"/>
            <a:headEnd/>
            <a:tailEnd/>
          </a:ln>
        </p:spPr>
      </p:pic>
      <p:sp>
        <p:nvSpPr>
          <p:cNvPr id="590853" name="AutoShape 5"/>
          <p:cNvSpPr>
            <a:spLocks noChangeArrowheads="1"/>
          </p:cNvSpPr>
          <p:nvPr/>
        </p:nvSpPr>
        <p:spPr bwMode="auto">
          <a:xfrm>
            <a:off x="234950" y="4330700"/>
            <a:ext cx="2178050" cy="495300"/>
          </a:xfrm>
          <a:prstGeom prst="wedgeRoundRectCallout">
            <a:avLst>
              <a:gd name="adj1" fmla="val 143875"/>
              <a:gd name="adj2" fmla="val -2231"/>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Index case.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0851"/>
                                        </p:tgtEl>
                                        <p:attrNameLst>
                                          <p:attrName>style.visibility</p:attrName>
                                        </p:attrNameLst>
                                      </p:cBhvr>
                                      <p:to>
                                        <p:strVal val="visible"/>
                                      </p:to>
                                    </p:set>
                                    <p:animEffect transition="in" filter="strips(downRight)">
                                      <p:cBhvr>
                                        <p:cTn id="7" dur="500"/>
                                        <p:tgtEl>
                                          <p:spTgt spid="59085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0853"/>
                                        </p:tgtEl>
                                        <p:attrNameLst>
                                          <p:attrName>style.visibility</p:attrName>
                                        </p:attrNameLst>
                                      </p:cBhvr>
                                      <p:to>
                                        <p:strVal val="visible"/>
                                      </p:to>
                                    </p:set>
                                    <p:animEffect transition="in" filter="dissolve">
                                      <p:cBhvr>
                                        <p:cTn id="11" dur="500"/>
                                        <p:tgtEl>
                                          <p:spTgt spid="590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3"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94050" y="138113"/>
            <a:ext cx="2679700"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Pandemic</a:t>
            </a:r>
          </a:p>
        </p:txBody>
      </p:sp>
      <p:pic>
        <p:nvPicPr>
          <p:cNvPr id="602116" name="Picture 4" descr="plague2">
            <a:hlinkClick r:id="rId3"/>
          </p:cNvPr>
          <p:cNvPicPr>
            <a:picLocks noChangeAspect="1" noChangeArrowheads="1"/>
          </p:cNvPicPr>
          <p:nvPr/>
        </p:nvPicPr>
        <p:blipFill>
          <a:blip r:embed="rId4" cstate="print"/>
          <a:srcRect/>
          <a:stretch>
            <a:fillRect/>
          </a:stretch>
        </p:blipFill>
        <p:spPr bwMode="auto">
          <a:xfrm>
            <a:off x="533400" y="1143000"/>
            <a:ext cx="8070850" cy="5487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2116"/>
                                        </p:tgtEl>
                                        <p:attrNameLst>
                                          <p:attrName>style.visibility</p:attrName>
                                        </p:attrNameLst>
                                      </p:cBhvr>
                                      <p:to>
                                        <p:strVal val="visible"/>
                                      </p:to>
                                    </p:set>
                                    <p:animEffect transition="in" filter="strips(downRight)">
                                      <p:cBhvr>
                                        <p:cTn id="7" dur="500"/>
                                        <p:tgtEl>
                                          <p:spTgt spid="602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208338" y="138113"/>
            <a:ext cx="26495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Zoonoses</a:t>
            </a:r>
          </a:p>
        </p:txBody>
      </p:sp>
      <p:pic>
        <p:nvPicPr>
          <p:cNvPr id="593924" name="Picture 4" descr="bite3">
            <a:hlinkClick r:id="rId3"/>
          </p:cNvPr>
          <p:cNvPicPr>
            <a:picLocks noChangeAspect="1" noChangeArrowheads="1"/>
          </p:cNvPicPr>
          <p:nvPr/>
        </p:nvPicPr>
        <p:blipFill>
          <a:blip r:embed="rId4" cstate="print"/>
          <a:srcRect/>
          <a:stretch>
            <a:fillRect/>
          </a:stretch>
        </p:blipFill>
        <p:spPr bwMode="auto">
          <a:xfrm>
            <a:off x="1550988" y="1147763"/>
            <a:ext cx="6042025" cy="5486400"/>
          </a:xfrm>
          <a:prstGeom prst="rect">
            <a:avLst/>
          </a:prstGeom>
          <a:noFill/>
          <a:ln w="9525">
            <a:noFill/>
            <a:miter lim="800000"/>
            <a:headEnd/>
            <a:tailEnd/>
          </a:ln>
        </p:spPr>
      </p:pic>
      <p:sp>
        <p:nvSpPr>
          <p:cNvPr id="593926" name="AutoShape 6"/>
          <p:cNvSpPr>
            <a:spLocks noChangeArrowheads="1"/>
          </p:cNvSpPr>
          <p:nvPr/>
        </p:nvSpPr>
        <p:spPr bwMode="auto">
          <a:xfrm>
            <a:off x="198438" y="474663"/>
            <a:ext cx="2633662" cy="2073275"/>
          </a:xfrm>
          <a:prstGeom prst="wedgeRoundRectCallout">
            <a:avLst>
              <a:gd name="adj1" fmla="val 44032"/>
              <a:gd name="adj2" fmla="val 83079"/>
              <a:gd name="adj3" fmla="val 16667"/>
            </a:avLst>
          </a:prstGeom>
          <a:solidFill>
            <a:schemeClr val="bg1"/>
          </a:solidFill>
          <a:ln w="9525">
            <a:solidFill>
              <a:schemeClr val="tx1"/>
            </a:solidFill>
            <a:miter lim="800000"/>
            <a:headEnd/>
            <a:tailEnd/>
          </a:ln>
        </p:spPr>
        <p:txBody>
          <a:bodyPr>
            <a:spAutoFit/>
          </a:bodyPr>
          <a:lstStyle/>
          <a:p>
            <a:r>
              <a:rPr lang="en-US" sz="2400">
                <a:solidFill>
                  <a:srgbClr val="0000FF"/>
                </a:solidFill>
              </a:rPr>
              <a:t>Zoonoses are Human Diseases with Animal Reservoirs.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strips(downRight)">
                                      <p:cBhvr>
                                        <p:cTn id="7" dur="500"/>
                                        <p:tgtEl>
                                          <p:spTgt spid="59392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93926"/>
                                        </p:tgtEl>
                                        <p:attrNameLst>
                                          <p:attrName>style.visibility</p:attrName>
                                        </p:attrNameLst>
                                      </p:cBhvr>
                                      <p:to>
                                        <p:strVal val="visible"/>
                                      </p:to>
                                    </p:set>
                                    <p:animEffect transition="in" filter="dissolve">
                                      <p:cBhvr>
                                        <p:cTn id="11" dur="500"/>
                                        <p:tgtEl>
                                          <p:spTgt spid="593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6"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08338" y="138113"/>
            <a:ext cx="2649537" cy="771525"/>
          </a:xfrm>
          <a:solidFill>
            <a:srgbClr val="FFFF00"/>
          </a:solidFill>
          <a:ln>
            <a:solidFill>
              <a:schemeClr val="tx1"/>
            </a:solidFill>
          </a:ln>
        </p:spPr>
        <p:txBody>
          <a:bodyPr wrap="none">
            <a:spAutoFit/>
          </a:bodyPr>
          <a:lstStyle/>
          <a:p>
            <a:pPr eaLnBrk="1" hangingPunct="1"/>
            <a:r>
              <a:rPr lang="en-US" smtClean="0">
                <a:solidFill>
                  <a:srgbClr val="0000FF"/>
                </a:solidFill>
                <a:latin typeface="Arial" charset="0"/>
              </a:rPr>
              <a:t>Zoonoses</a:t>
            </a:r>
          </a:p>
        </p:txBody>
      </p:sp>
      <p:pic>
        <p:nvPicPr>
          <p:cNvPr id="603139" name="Picture 3" descr="toxoplasma_LifeCycle">
            <a:hlinkClick r:id="rId3"/>
          </p:cNvPr>
          <p:cNvPicPr>
            <a:picLocks noChangeAspect="1" noChangeArrowheads="1"/>
          </p:cNvPicPr>
          <p:nvPr/>
        </p:nvPicPr>
        <p:blipFill>
          <a:blip r:embed="rId4" cstate="print"/>
          <a:srcRect/>
          <a:stretch>
            <a:fillRect/>
          </a:stretch>
        </p:blipFill>
        <p:spPr bwMode="auto">
          <a:xfrm>
            <a:off x="2309813" y="1143000"/>
            <a:ext cx="4524375" cy="5491163"/>
          </a:xfrm>
          <a:prstGeom prst="rect">
            <a:avLst/>
          </a:prstGeom>
          <a:noFill/>
          <a:ln w="9525">
            <a:noFill/>
            <a:miter lim="800000"/>
            <a:headEnd/>
            <a:tailEnd/>
          </a:ln>
        </p:spPr>
      </p:pic>
      <p:sp>
        <p:nvSpPr>
          <p:cNvPr id="603143" name="AutoShape 7"/>
          <p:cNvSpPr>
            <a:spLocks noChangeArrowheads="1"/>
          </p:cNvSpPr>
          <p:nvPr/>
        </p:nvSpPr>
        <p:spPr bwMode="auto">
          <a:xfrm>
            <a:off x="357188" y="411163"/>
            <a:ext cx="2633662" cy="498475"/>
          </a:xfrm>
          <a:prstGeom prst="wedgeRoundRectCallout">
            <a:avLst>
              <a:gd name="adj1" fmla="val 38847"/>
              <a:gd name="adj2" fmla="val 234713"/>
              <a:gd name="adj3" fmla="val 16667"/>
            </a:avLst>
          </a:prstGeom>
          <a:solidFill>
            <a:schemeClr val="bg1"/>
          </a:solidFill>
          <a:ln w="9525">
            <a:solidFill>
              <a:schemeClr val="tx1"/>
            </a:solidFill>
            <a:miter lim="800000"/>
            <a:headEnd/>
            <a:tailEnd/>
          </a:ln>
        </p:spPr>
        <p:txBody>
          <a:bodyPr>
            <a:spAutoFit/>
          </a:bodyPr>
          <a:lstStyle/>
          <a:p>
            <a:r>
              <a:rPr lang="en-US" sz="2400">
                <a:solidFill>
                  <a:schemeClr val="tx1"/>
                </a:solidFill>
                <a:latin typeface="Times New Roman" pitchFamily="18" charset="0"/>
              </a:rPr>
              <a:t>Toxoplasmosis</a:t>
            </a:r>
            <a:endParaRPr lang="en-US" sz="2400">
              <a:solidFill>
                <a:schemeClr val="accent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strips(downRight)">
                                      <p:cBhvr>
                                        <p:cTn id="7" dur="500"/>
                                        <p:tgtEl>
                                          <p:spTgt spid="6031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3143"/>
                                        </p:tgtEl>
                                        <p:attrNameLst>
                                          <p:attrName>style.visibility</p:attrName>
                                        </p:attrNameLst>
                                      </p:cBhvr>
                                      <p:to>
                                        <p:strVal val="visible"/>
                                      </p:to>
                                    </p:set>
                                    <p:animEffect transition="in" filter="dissolve">
                                      <p:cBhvr>
                                        <p:cTn id="11" dur="500"/>
                                        <p:tgtEl>
                                          <p:spTgt spid="60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2514600" y="325442"/>
            <a:ext cx="4778400" cy="63039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Cholera in Haiti</a:t>
            </a:r>
            <a:endParaRPr lang="en-US" dirty="0"/>
          </a:p>
        </p:txBody>
      </p:sp>
      <p:sp>
        <p:nvSpPr>
          <p:cNvPr id="3" name="Subtitle 2"/>
          <p:cNvSpPr>
            <a:spLocks noGrp="1"/>
          </p:cNvSpPr>
          <p:nvPr>
            <p:ph type="subTitle" idx="1"/>
          </p:nvPr>
        </p:nvSpPr>
        <p:spPr/>
        <p:txBody>
          <a:bodyPr>
            <a:noAutofit/>
          </a:bodyPr>
          <a:lstStyle/>
          <a:p>
            <a:r>
              <a:rPr lang="en-US" sz="2800" dirty="0" smtClean="0"/>
              <a:t>An outbreak of cholera was confirmed in Haiti on October 21, 2010. Cholera had not been documented in Haiti for decades so cholera outbreaks were considered unlikely in Haiti immediately following the earthquake in January, 2010</a:t>
            </a:r>
          </a:p>
          <a:p>
            <a:endParaRPr lang="en-US" sz="2800" dirty="0" smtClean="0"/>
          </a:p>
          <a:p>
            <a:endParaRPr lang="en-US" sz="2800" dirty="0" smtClean="0"/>
          </a:p>
          <a:p>
            <a:endParaRPr lang="en-US" sz="2800" dirty="0" smtClean="0"/>
          </a:p>
          <a:p>
            <a:endParaRPr lang="en-US" sz="2800" dirty="0" smtClean="0"/>
          </a:p>
          <a:p>
            <a:r>
              <a:rPr lang="en-US" sz="2800" dirty="0" smtClean="0"/>
              <a:t>Cholera info From CDC.com website</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 order to cause disease, pathogens must be able to enter the host body</a:t>
            </a:r>
            <a:endParaRPr lang="en-US" b="1" dirty="0"/>
          </a:p>
        </p:txBody>
      </p:sp>
      <p:sp>
        <p:nvSpPr>
          <p:cNvPr id="3" name="Content Placeholder 2"/>
          <p:cNvSpPr>
            <a:spLocks noGrp="1"/>
          </p:cNvSpPr>
          <p:nvPr>
            <p:ph idx="1"/>
          </p:nvPr>
        </p:nvSpPr>
        <p:spPr>
          <a:xfrm>
            <a:off x="1435608" y="2057400"/>
            <a:ext cx="7498080" cy="4191000"/>
          </a:xfrm>
        </p:spPr>
        <p:txBody>
          <a:bodyPr/>
          <a:lstStyle/>
          <a:p>
            <a:r>
              <a:rPr lang="en-US" dirty="0" smtClean="0"/>
              <a:t>They must adhere to specific host cells, invade and colonize host tissues, and inflict damage on those tissues. </a:t>
            </a:r>
          </a:p>
          <a:p>
            <a:r>
              <a:rPr lang="en-US" dirty="0" smtClean="0"/>
              <a:t>Some do damage at their </a:t>
            </a:r>
            <a:r>
              <a:rPr lang="en-US" u="sng" dirty="0" smtClean="0"/>
              <a:t>point of entry</a:t>
            </a:r>
            <a:r>
              <a:rPr lang="en-US" dirty="0" smtClean="0"/>
              <a:t>, others travel to other parts of the host</a:t>
            </a:r>
          </a:p>
          <a:p>
            <a:r>
              <a:rPr lang="en-US" dirty="0" smtClean="0"/>
              <a:t>Some reside and grow in body fluids like blood or lymph, between cells of body tissues or inside body cells.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Haiti???</a:t>
            </a:r>
            <a:endParaRPr lang="en-US" dirty="0"/>
          </a:p>
        </p:txBody>
      </p:sp>
      <p:sp>
        <p:nvSpPr>
          <p:cNvPr id="3" name="Content Placeholder 2"/>
          <p:cNvSpPr>
            <a:spLocks noGrp="1"/>
          </p:cNvSpPr>
          <p:nvPr>
            <p:ph idx="1"/>
          </p:nvPr>
        </p:nvSpPr>
        <p:spPr>
          <a:xfrm>
            <a:off x="1435608" y="1447800"/>
            <a:ext cx="6870192" cy="1600200"/>
          </a:xfrm>
        </p:spPr>
        <p:txBody>
          <a:bodyPr>
            <a:normAutofit/>
          </a:bodyPr>
          <a:lstStyle/>
          <a:p>
            <a:r>
              <a:rPr lang="en-US" dirty="0" smtClean="0"/>
              <a:t>Since January 2010, CDC has worked alongside its partners to establish basic public health systems in Haiti.</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971800" y="3276600"/>
            <a:ext cx="3600450" cy="288036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Haiti?</a:t>
            </a:r>
            <a:endParaRPr lang="en-US" dirty="0"/>
          </a:p>
        </p:txBody>
      </p:sp>
      <p:sp>
        <p:nvSpPr>
          <p:cNvPr id="3" name="Content Placeholder 2"/>
          <p:cNvSpPr>
            <a:spLocks noGrp="1"/>
          </p:cNvSpPr>
          <p:nvPr>
            <p:ph idx="1"/>
          </p:nvPr>
        </p:nvSpPr>
        <p:spPr/>
        <p:txBody>
          <a:bodyPr/>
          <a:lstStyle/>
          <a:p>
            <a:r>
              <a:rPr lang="en-US" dirty="0" smtClean="0"/>
              <a:t>For a cholera outbreak to occur, two conditions have to be met: </a:t>
            </a:r>
          </a:p>
          <a:p>
            <a:pPr lvl="1"/>
            <a:r>
              <a:rPr lang="en-US" dirty="0" smtClean="0"/>
              <a:t>(1) there must be significant breaches in the water, sanitation, and hygiene infrastructure used by groups of people, permitting large-scale exposure to food or water contaminated with </a:t>
            </a:r>
            <a:r>
              <a:rPr lang="en-US" i="1" dirty="0" err="1" smtClean="0"/>
              <a:t>Vibrio</a:t>
            </a:r>
            <a:r>
              <a:rPr lang="en-US" i="1" dirty="0" smtClean="0"/>
              <a:t> </a:t>
            </a:r>
            <a:r>
              <a:rPr lang="en-US" i="1" dirty="0" err="1" smtClean="0"/>
              <a:t>cholerae</a:t>
            </a:r>
            <a:r>
              <a:rPr lang="en-US" i="1" dirty="0" smtClean="0"/>
              <a:t> </a:t>
            </a:r>
            <a:r>
              <a:rPr lang="en-US" dirty="0" smtClean="0"/>
              <a:t>organisms; and </a:t>
            </a:r>
          </a:p>
          <a:p>
            <a:pPr lvl="1"/>
            <a:r>
              <a:rPr lang="en-US" dirty="0" smtClean="0"/>
              <a:t>(2) cholera must be present in the population.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Aid workers brought disease to Haiti</a:t>
            </a:r>
            <a:endParaRPr lang="en-US" dirty="0"/>
          </a:p>
        </p:txBody>
      </p:sp>
      <p:sp>
        <p:nvSpPr>
          <p:cNvPr id="3" name="Content Placeholder 2"/>
          <p:cNvSpPr>
            <a:spLocks noGrp="1"/>
          </p:cNvSpPr>
          <p:nvPr>
            <p:ph idx="1"/>
          </p:nvPr>
        </p:nvSpPr>
        <p:spPr/>
        <p:txBody>
          <a:bodyPr>
            <a:normAutofit/>
          </a:bodyPr>
          <a:lstStyle/>
          <a:p>
            <a:r>
              <a:rPr lang="en-US" dirty="0" smtClean="0"/>
              <a:t>The origins of the strain became a hot issue in Haiti this week after the mayor of </a:t>
            </a:r>
            <a:r>
              <a:rPr lang="en-US" dirty="0" err="1" smtClean="0"/>
              <a:t>Mirebalais</a:t>
            </a:r>
            <a:r>
              <a:rPr lang="en-US" dirty="0" smtClean="0"/>
              <a:t>, a town in the middle of the outbreak, suggested that Nepalese soldiers brought it from their homeland to a nearby United Nations peacekeeping camp.</a:t>
            </a:r>
          </a:p>
          <a:p>
            <a:pPr lvl="1"/>
            <a:r>
              <a:rPr lang="en-US" sz="2400" dirty="0" err="1" smtClean="0"/>
              <a:t>npr</a:t>
            </a:r>
            <a:r>
              <a:rPr lang="en-US" sz="2400" dirty="0" smtClean="0"/>
              <a:t>/blogs/health  Oct 30 2010</a:t>
            </a:r>
            <a:endParaRPr lang="en-US"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Morbidity and Mortality by 10/10</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of Friday, Haitian officials had counted 4,700 cases of cholera and 330 deaths. </a:t>
            </a:r>
            <a:r>
              <a:rPr lang="en-US" dirty="0" err="1" smtClean="0"/>
              <a:t>Mintz</a:t>
            </a:r>
            <a:r>
              <a:rPr lang="en-US" dirty="0" smtClean="0"/>
              <a:t> says about 6 percent of victims have died, but public health officials hope to reduce that fatality rate to 1 percent or less.</a:t>
            </a:r>
          </a:p>
          <a:p>
            <a:endParaRPr lang="en-US" dirty="0" smtClean="0"/>
          </a:p>
          <a:p>
            <a:endParaRPr lang="en-US" dirty="0" smtClean="0"/>
          </a:p>
          <a:p>
            <a:endParaRPr lang="en-US" dirty="0" smtClean="0"/>
          </a:p>
          <a:p>
            <a:endParaRPr lang="en-US" dirty="0" smtClean="0"/>
          </a:p>
          <a:p>
            <a:endParaRPr lang="en-US" dirty="0" smtClean="0"/>
          </a:p>
          <a:p>
            <a:r>
              <a:rPr lang="en-US" dirty="0" smtClean="0"/>
              <a:t> </a:t>
            </a:r>
            <a:r>
              <a:rPr lang="en-US" dirty="0" err="1" smtClean="0"/>
              <a:t>npr</a:t>
            </a:r>
            <a:r>
              <a:rPr lang="en-US" dirty="0" smtClean="0"/>
              <a:t>/blogs/health    October 2010</a:t>
            </a:r>
          </a:p>
          <a:p>
            <a:endParaRPr lang="en-US" dirty="0" smtClean="0"/>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t>WHO Fluid Replacement or Treatment Recommendations</a:t>
            </a:r>
            <a:r>
              <a:rPr lang="en-US" sz="4000" dirty="0" smtClean="0"/>
              <a:t> </a:t>
            </a:r>
            <a:endParaRPr lang="en-US" dirty="0"/>
          </a:p>
        </p:txBody>
      </p:sp>
      <p:sp>
        <p:nvSpPr>
          <p:cNvPr id="3" name="Content Placeholder 2"/>
          <p:cNvSpPr>
            <a:spLocks noGrp="1"/>
          </p:cNvSpPr>
          <p:nvPr>
            <p:ph idx="1"/>
          </p:nvPr>
        </p:nvSpPr>
        <p:spPr/>
        <p:txBody>
          <a:bodyPr>
            <a:normAutofit/>
          </a:bodyPr>
          <a:lstStyle/>
          <a:p>
            <a:r>
              <a:rPr lang="en-US" b="1" dirty="0" smtClean="0"/>
              <a:t>Rehydration</a:t>
            </a:r>
            <a:r>
              <a:rPr lang="en-US" dirty="0" smtClean="0"/>
              <a:t> </a:t>
            </a:r>
            <a:r>
              <a:rPr lang="en-US" b="1" dirty="0" smtClean="0"/>
              <a:t>is the cornerstone of treatment </a:t>
            </a:r>
            <a:r>
              <a:rPr lang="en-US" dirty="0" smtClean="0"/>
              <a:t>for cholera. Oral rehydration salts and, when necessary, intravenous fluids and electrolytes, if administered in a timely manner and in adequate volumes, will reduce fatalities to well under 1%.</a:t>
            </a:r>
          </a:p>
          <a:p>
            <a:r>
              <a:rPr lang="en-US" dirty="0" smtClean="0"/>
              <a:t>Antibiotics reduce fluid requirements and duration of illness. Antibiotics are indicated for severe cases</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Five Basic Cholera Prevention Messages</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1) Drink and use safe water.</a:t>
            </a:r>
          </a:p>
          <a:p>
            <a:r>
              <a:rPr lang="en-US" b="1" dirty="0" smtClean="0"/>
              <a:t>2) Wash your hands often with soap and safe water.</a:t>
            </a:r>
          </a:p>
          <a:p>
            <a:r>
              <a:rPr lang="en-US" b="1" dirty="0" smtClean="0"/>
              <a:t>3) Use latrines or bury your feces (poop); do not defecate in any body of water.</a:t>
            </a:r>
          </a:p>
          <a:p>
            <a:r>
              <a:rPr lang="en-US" b="1" dirty="0" smtClean="0"/>
              <a:t>4) Cook food well, keep it covered, eat it hot, and peel fruits and vegetables.*</a:t>
            </a:r>
          </a:p>
          <a:p>
            <a:r>
              <a:rPr lang="en-US" dirty="0" smtClean="0"/>
              <a:t>Boil it, Cook it, Peel it, or Leave it.</a:t>
            </a:r>
          </a:p>
          <a:p>
            <a:pPr>
              <a:buNone/>
            </a:pPr>
            <a:r>
              <a:rPr lang="en-US" sz="2400" b="1" i="1" dirty="0" smtClean="0"/>
              <a:t>* Avoid raw foods other than fruits and vegetables you have peeled yourself.</a:t>
            </a:r>
            <a:endParaRPr lang="en-US" sz="2400" dirty="0" smtClean="0"/>
          </a:p>
          <a:p>
            <a:r>
              <a:rPr lang="en-US" b="1" dirty="0" smtClean="0"/>
              <a:t>5) Clean up safely—in the kitchen and in places where the family bathes and washes clothes.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8001000" cy="960438"/>
          </a:xfrm>
        </p:spPr>
        <p:txBody>
          <a:bodyPr>
            <a:normAutofit fontScale="90000"/>
          </a:bodyPr>
          <a:lstStyle/>
          <a:p>
            <a:r>
              <a:rPr lang="en-US" sz="4400" b="1" dirty="0" smtClean="0"/>
              <a:t>Microbes That Cause Infectious Diseases</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There are 4 major types of infectious agents: </a:t>
            </a:r>
          </a:p>
          <a:p>
            <a:r>
              <a:rPr lang="en-US" u="sng" dirty="0" smtClean="0"/>
              <a:t>bacteria</a:t>
            </a:r>
          </a:p>
          <a:p>
            <a:r>
              <a:rPr lang="en-US" u="sng" dirty="0" smtClean="0"/>
              <a:t>viruses </a:t>
            </a:r>
          </a:p>
          <a:p>
            <a:r>
              <a:rPr lang="en-US" u="sng" dirty="0" smtClean="0"/>
              <a:t>fungi</a:t>
            </a:r>
          </a:p>
          <a:p>
            <a:r>
              <a:rPr lang="en-US" u="sng" dirty="0" smtClean="0"/>
              <a:t>Parasites: </a:t>
            </a:r>
          </a:p>
          <a:p>
            <a:pPr lvl="1"/>
            <a:r>
              <a:rPr lang="en-US" u="sng" dirty="0" smtClean="0"/>
              <a:t>protozoa, </a:t>
            </a:r>
          </a:p>
          <a:p>
            <a:pPr lvl="1"/>
            <a:r>
              <a:rPr lang="en-US" u="sng" dirty="0" err="1" smtClean="0"/>
              <a:t>helminths</a:t>
            </a:r>
            <a:r>
              <a:rPr lang="en-US" dirty="0" smtClean="0"/>
              <a:t> </a:t>
            </a:r>
          </a:p>
          <a:p>
            <a:endParaRPr lang="en-US" dirty="0" smtClean="0"/>
          </a:p>
          <a:p>
            <a:pPr>
              <a:buNone/>
            </a:pPr>
            <a:r>
              <a:rPr lang="en-US" dirty="0" smtClean="0"/>
              <a:t>In addition, two new classes of infectious agents, the </a:t>
            </a:r>
            <a:r>
              <a:rPr lang="en-US" u="sng" dirty="0" err="1" smtClean="0"/>
              <a:t>prions</a:t>
            </a:r>
            <a:r>
              <a:rPr lang="en-US" u="sng" dirty="0" smtClean="0"/>
              <a:t> and </a:t>
            </a:r>
            <a:r>
              <a:rPr lang="en-US" u="sng" dirty="0" err="1" smtClean="0"/>
              <a:t>viroids</a:t>
            </a:r>
            <a:r>
              <a:rPr lang="en-US" dirty="0" smtClean="0"/>
              <a:t>, have recently been recognized.</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700" b="1" dirty="0" smtClean="0"/>
              <a:t>Bacteria </a:t>
            </a:r>
            <a:r>
              <a:rPr lang="en-US" b="1" dirty="0" smtClean="0"/>
              <a:t/>
            </a:r>
            <a:br>
              <a:rPr lang="en-US" b="1" dirty="0" smtClean="0"/>
            </a:br>
            <a:endParaRPr lang="en-US" dirty="0"/>
          </a:p>
        </p:txBody>
      </p:sp>
      <p:sp>
        <p:nvSpPr>
          <p:cNvPr id="3" name="Content Placeholder 2"/>
          <p:cNvSpPr>
            <a:spLocks noGrp="1"/>
          </p:cNvSpPr>
          <p:nvPr>
            <p:ph idx="1"/>
          </p:nvPr>
        </p:nvSpPr>
        <p:spPr>
          <a:xfrm>
            <a:off x="1371600" y="1295400"/>
            <a:ext cx="7498080" cy="4038600"/>
          </a:xfrm>
        </p:spPr>
        <p:txBody>
          <a:bodyPr>
            <a:normAutofit/>
          </a:bodyPr>
          <a:lstStyle/>
          <a:p>
            <a:r>
              <a:rPr lang="en-US" dirty="0" smtClean="0"/>
              <a:t>Bacteria are unicellular prokaryotic organisms with no organized internal membranous structures Their genomes are circular, double-stranded DNA. </a:t>
            </a:r>
          </a:p>
          <a:p>
            <a:endParaRPr lang="en-US" dirty="0"/>
          </a:p>
        </p:txBody>
      </p:sp>
      <p:pic>
        <p:nvPicPr>
          <p:cNvPr id="9219" name="Picture 3"/>
          <p:cNvPicPr>
            <a:picLocks noChangeAspect="1" noChangeArrowheads="1"/>
          </p:cNvPicPr>
          <p:nvPr/>
        </p:nvPicPr>
        <p:blipFill>
          <a:blip r:embed="rId3" cstate="print"/>
          <a:srcRect/>
          <a:stretch>
            <a:fillRect/>
          </a:stretch>
        </p:blipFill>
        <p:spPr bwMode="auto">
          <a:xfrm>
            <a:off x="2667000" y="3352800"/>
            <a:ext cx="5270938"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1">
      <a:majorFont>
        <a:latin typeface="Nyala"/>
        <a:ea typeface=""/>
        <a:cs typeface=""/>
      </a:majorFont>
      <a:minorFont>
        <a:latin typeface="Nyala"/>
        <a:ea typeface=""/>
        <a:cs typeface=""/>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419</TotalTime>
  <Words>3456</Words>
  <Application>Microsoft Office PowerPoint</Application>
  <PresentationFormat>On-screen Show (4:3)</PresentationFormat>
  <Paragraphs>323</Paragraphs>
  <Slides>75</Slides>
  <Notes>31</Notes>
  <HiddenSlides>10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Solstice</vt:lpstr>
      <vt:lpstr>Understanding Infectious Disease</vt:lpstr>
      <vt:lpstr>Pathogens:</vt:lpstr>
      <vt:lpstr>The terms "infection" and "disease" are not synonymous. </vt:lpstr>
      <vt:lpstr>An Infectious Disease …</vt:lpstr>
      <vt:lpstr>Contagious vs Virulent Infections</vt:lpstr>
      <vt:lpstr>The most worrisome infectious agents are those that are both very contagious and very virulent.  </vt:lpstr>
      <vt:lpstr>In order to cause disease, pathogens must be able to enter the host body</vt:lpstr>
      <vt:lpstr>Microbes That Cause Infectious Diseases </vt:lpstr>
      <vt:lpstr>Bacteria  </vt:lpstr>
      <vt:lpstr>Bacteria come in many shapes</vt:lpstr>
      <vt:lpstr>Gram Staining</vt:lpstr>
      <vt:lpstr>Slide 12</vt:lpstr>
      <vt:lpstr>Viruses  </vt:lpstr>
      <vt:lpstr>Adenovirus           Influenza virus</vt:lpstr>
      <vt:lpstr>Fungi  </vt:lpstr>
      <vt:lpstr>Fungi - examples</vt:lpstr>
      <vt:lpstr>RINGWORM is not a worm!</vt:lpstr>
      <vt:lpstr>Protozoa  </vt:lpstr>
      <vt:lpstr>Protozoa - Examples:  </vt:lpstr>
      <vt:lpstr>Malaria protozoan carried by mosquito host</vt:lpstr>
      <vt:lpstr>Helminths  </vt:lpstr>
      <vt:lpstr>Hookworm attached to intestinal wall</vt:lpstr>
      <vt:lpstr>Cutaneous larval migrans</vt:lpstr>
      <vt:lpstr>Pathogens may reproduce Inside or Outside cells</vt:lpstr>
      <vt:lpstr>Helminths - examples</vt:lpstr>
      <vt:lpstr>    Swimmer’s itch</vt:lpstr>
      <vt:lpstr>Schistosomiasis</vt:lpstr>
      <vt:lpstr>Slide 28</vt:lpstr>
      <vt:lpstr>Trichinosis</vt:lpstr>
      <vt:lpstr>Prions  </vt:lpstr>
      <vt:lpstr>Slide 31</vt:lpstr>
      <vt:lpstr>Transmissible spongiform encephalopathies, (TSEs)</vt:lpstr>
      <vt:lpstr>Prions lack nucleic acid and propagate by transmission of protein misfolding</vt:lpstr>
      <vt:lpstr>Mad Cow: BSE</vt:lpstr>
      <vt:lpstr>Occurrence of Infectious Diseases </vt:lpstr>
      <vt:lpstr>Vocabulary:</vt:lpstr>
      <vt:lpstr>Common Terms</vt:lpstr>
      <vt:lpstr>Work of epidemiologists includes:</vt:lpstr>
      <vt:lpstr>Disease reservoir:  </vt:lpstr>
      <vt:lpstr>Living  reservoir </vt:lpstr>
      <vt:lpstr>Pathogen Reservoirs</vt:lpstr>
      <vt:lpstr>Modes of transmission  </vt:lpstr>
      <vt:lpstr>Pathogen Transmission</vt:lpstr>
      <vt:lpstr>Modes of Transmission</vt:lpstr>
      <vt:lpstr>Direct contact </vt:lpstr>
      <vt:lpstr>Direct Contact…</vt:lpstr>
      <vt:lpstr>Direct-Contact Transmission</vt:lpstr>
      <vt:lpstr>Indirect contact </vt:lpstr>
      <vt:lpstr>Indirect-Contact Transmission</vt:lpstr>
      <vt:lpstr>Indirect-Contact Transmission</vt:lpstr>
      <vt:lpstr>Contact Transmission</vt:lpstr>
      <vt:lpstr>Indirect Contact…</vt:lpstr>
      <vt:lpstr>Droplet Transmission</vt:lpstr>
      <vt:lpstr>Direct Fecal-Oral Transmission</vt:lpstr>
      <vt:lpstr>Horizontal Transmission </vt:lpstr>
      <vt:lpstr>Vertical Transmission</vt:lpstr>
      <vt:lpstr>HIV               Syphilis </vt:lpstr>
      <vt:lpstr>Portals of Entry</vt:lpstr>
      <vt:lpstr>Portals of Exit</vt:lpstr>
      <vt:lpstr>Common-Source Outbreak</vt:lpstr>
      <vt:lpstr>Common-Source Outbreak</vt:lpstr>
      <vt:lpstr>Common-Source Outbreak</vt:lpstr>
      <vt:lpstr>Propagating Epidemic</vt:lpstr>
      <vt:lpstr>Pandemic- multinational outbreak </vt:lpstr>
      <vt:lpstr>Pandemic</vt:lpstr>
      <vt:lpstr>Zoonoses</vt:lpstr>
      <vt:lpstr>Zoonoses</vt:lpstr>
      <vt:lpstr>Slide 68</vt:lpstr>
      <vt:lpstr>Cholera in Haiti</vt:lpstr>
      <vt:lpstr>Why Haiti???</vt:lpstr>
      <vt:lpstr>Why Haiti?</vt:lpstr>
      <vt:lpstr>Aid workers brought disease to Haiti</vt:lpstr>
      <vt:lpstr>Morbidity and Mortality by 10/10</vt:lpstr>
      <vt:lpstr>WHO Fluid Replacement or Treatment Recommendations </vt:lpstr>
      <vt:lpstr>Five Basic Cholera Prevention Messages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Infectious Disease</dc:title>
  <dc:creator>Dana  E. Slaughter</dc:creator>
  <cp:lastModifiedBy>Dana  E. Slaughter</cp:lastModifiedBy>
  <cp:revision>15</cp:revision>
  <dcterms:created xsi:type="dcterms:W3CDTF">2011-09-11T16:31:21Z</dcterms:created>
  <dcterms:modified xsi:type="dcterms:W3CDTF">2013-01-15T15:32:57Z</dcterms:modified>
</cp:coreProperties>
</file>