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2" r:id="rId3"/>
    <p:sldId id="323" r:id="rId4"/>
    <p:sldId id="324" r:id="rId5"/>
    <p:sldId id="334" r:id="rId6"/>
    <p:sldId id="258" r:id="rId7"/>
    <p:sldId id="259" r:id="rId8"/>
    <p:sldId id="297" r:id="rId9"/>
    <p:sldId id="267" r:id="rId10"/>
    <p:sldId id="292" r:id="rId11"/>
    <p:sldId id="310" r:id="rId12"/>
    <p:sldId id="261" r:id="rId13"/>
    <p:sldId id="333" r:id="rId14"/>
    <p:sldId id="309" r:id="rId15"/>
    <p:sldId id="341" r:id="rId16"/>
    <p:sldId id="337" r:id="rId17"/>
    <p:sldId id="338" r:id="rId18"/>
    <p:sldId id="339" r:id="rId19"/>
    <p:sldId id="340" r:id="rId20"/>
    <p:sldId id="331" r:id="rId21"/>
    <p:sldId id="332" r:id="rId22"/>
    <p:sldId id="319" r:id="rId23"/>
    <p:sldId id="335" r:id="rId24"/>
    <p:sldId id="320" r:id="rId25"/>
    <p:sldId id="329" r:id="rId26"/>
    <p:sldId id="321" r:id="rId27"/>
    <p:sldId id="336" r:id="rId28"/>
    <p:sldId id="260" r:id="rId29"/>
    <p:sldId id="263" r:id="rId30"/>
    <p:sldId id="325" r:id="rId31"/>
    <p:sldId id="326" r:id="rId32"/>
    <p:sldId id="282" r:id="rId33"/>
    <p:sldId id="283" r:id="rId34"/>
    <p:sldId id="284" r:id="rId35"/>
    <p:sldId id="285" r:id="rId36"/>
    <p:sldId id="286" r:id="rId37"/>
    <p:sldId id="327" r:id="rId38"/>
    <p:sldId id="308" r:id="rId39"/>
    <p:sldId id="328" r:id="rId40"/>
    <p:sldId id="271" r:id="rId41"/>
    <p:sldId id="268" r:id="rId42"/>
    <p:sldId id="269" r:id="rId43"/>
    <p:sldId id="275" r:id="rId44"/>
    <p:sldId id="270" r:id="rId45"/>
    <p:sldId id="272" r:id="rId46"/>
    <p:sldId id="273" r:id="rId47"/>
    <p:sldId id="274" r:id="rId48"/>
    <p:sldId id="312" r:id="rId49"/>
    <p:sldId id="314" r:id="rId50"/>
    <p:sldId id="315" r:id="rId51"/>
    <p:sldId id="316" r:id="rId52"/>
    <p:sldId id="317" r:id="rId53"/>
    <p:sldId id="318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8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0847" autoAdjust="0"/>
  </p:normalViewPr>
  <p:slideViewPr>
    <p:cSldViewPr>
      <p:cViewPr>
        <p:scale>
          <a:sx n="75" d="100"/>
          <a:sy n="75" d="100"/>
        </p:scale>
        <p:origin x="-84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Relationship Id="rId2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CAEEA6-7FB6-DB4F-AA3B-0B12A099D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BD3708-23B2-4244-A982-224E6DD62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Relationship Id="rId3" Type="http://schemas.openxmlformats.org/officeDocument/2006/relationships/hyperlink" Target="http://en.wikipedia.org/wiki/Western_blot%23cite_note-Towbin1979-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00D7AF-F0E7-974D-A4DF-21ED3ACD7ADE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431925" y="930275"/>
            <a:ext cx="4144963" cy="318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5299" name="Text Box 2"/>
          <p:cNvSpPr>
            <a:spLocks noGrp="1" noChangeArrowheads="1"/>
          </p:cNvSpPr>
          <p:nvPr>
            <p:ph type="body"/>
          </p:nvPr>
        </p:nvSpPr>
        <p:spPr>
          <a:xfrm>
            <a:off x="1069975" y="4425950"/>
            <a:ext cx="4876800" cy="353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7788" indent="-77788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61988" algn="l"/>
                <a:tab pos="1323975" algn="l"/>
                <a:tab pos="1985963" algn="l"/>
                <a:tab pos="2647950" algn="l"/>
                <a:tab pos="3309938" algn="l"/>
                <a:tab pos="3971925" algn="l"/>
                <a:tab pos="4633913" algn="l"/>
              </a:tabLst>
            </a:pPr>
            <a:r>
              <a:rPr lang="en-GB">
                <a:latin typeface="Arial" charset="0"/>
                <a:cs typeface="msgothic" charset="0"/>
              </a:rPr>
              <a:t>Maturation of borreliae within the tick midgut. Unfed infected nymphs acquire infection from a previous feed during the tick larval stage. Midgut borreliae are quiescent and express group II stage lipoproteins, predominantly OspA and OspB. During a nymphal stage feed on a new host in response to changes in temperature and pH the borreliae begin expressing OspC and other group I stage lipoproteins (e.g., DbA/B, Mlp, Erp, and vslE).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The </a:t>
            </a:r>
            <a:r>
              <a:rPr lang="en-US" b="1">
                <a:latin typeface="Times New Roman" charset="0"/>
              </a:rPr>
              <a:t>western blot</a:t>
            </a:r>
            <a:r>
              <a:rPr lang="en-US">
                <a:latin typeface="Times New Roman" charset="0"/>
              </a:rPr>
              <a:t> is a widely used to detect specific proteins in the given sample of tissue homogenate or extract. It uses gel electrophoresis to separate proteins The proteins are then transferred to a membrane where they are probed (detected) antibodies specific to the target protein.</a:t>
            </a:r>
            <a:r>
              <a:rPr lang="en-US" baseline="30000">
                <a:latin typeface="Times New Roman" charset="0"/>
                <a:hlinkClick r:id="rId3"/>
              </a:rPr>
              <a:t>[</a:t>
            </a:r>
            <a:endParaRPr lang="en-US">
              <a:latin typeface="Times New Roman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690DC4-BD5F-BC40-94B4-722C11EB09B9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1029D9C1-C2E0-2F46-A07A-4D5AD715D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9F1A9-B039-CC49-96DE-6592267DD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B5577-3FF7-2B47-8778-9F0C16D41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F1275-3E08-0C46-AB06-EE6355335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118CB-A6E6-1643-AE52-34F2AF4B5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5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D7CE4-E710-454E-9A60-F47331A57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54ED1-DB1E-6D43-A8C1-4C2DA4348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2A5A4-764E-F647-8CE5-36B51C981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070F-ADB0-F94A-9182-9BB5CACC7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33287-B349-DD4D-AF70-53CB01F5B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091ED-2C3D-264C-AA42-A6F344A0D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7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CF564-281D-674E-A294-631B22441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223F6-5A3D-8446-A485-0ABE089F8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6E225-F0E7-1F4C-8984-52338A91A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95929FB1-B1F3-E54C-AA54-34174F75BA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wmf"/><Relationship Id="rId3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nh.org/sciencebulletins/index.php?sid=b.f.lyme.20111019" TargetMode="External"/><Relationship Id="rId3" Type="http://schemas.openxmlformats.org/officeDocument/2006/relationships/hyperlink" Target="http://www.caryinstitute.org/newsroom/nyc-forum-silent-epidemic-lyme-and-tick-borne-diseas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E7A073-8597-5B40-A7E8-6DB1A7B6C952}" type="slidenum">
              <a:rPr lang="en-US" sz="1400">
                <a:solidFill>
                  <a:srgbClr val="578963"/>
                </a:solidFill>
              </a:rPr>
              <a:pPr/>
              <a:t>1</a:t>
            </a:fld>
            <a:endParaRPr lang="en-US" sz="1400">
              <a:solidFill>
                <a:srgbClr val="578963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458200" cy="2057400"/>
          </a:xfrm>
          <a:noFill/>
          <a:ln w="1016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200" b="1" dirty="0">
                <a:latin typeface="Arial" charset="0"/>
              </a:rPr>
              <a:t>Lyme Disease and other </a:t>
            </a:r>
            <a:r>
              <a:rPr lang="en-US" sz="4200" b="1" dirty="0" err="1">
                <a:latin typeface="Arial" charset="0"/>
              </a:rPr>
              <a:t>Zoonoses</a:t>
            </a:r>
            <a:endParaRPr lang="en-US" sz="4200" b="1" dirty="0">
              <a:latin typeface="Arial" charset="0"/>
            </a:endParaRPr>
          </a:p>
        </p:txBody>
      </p:sp>
      <p:pic>
        <p:nvPicPr>
          <p:cNvPr id="5124" name="Picture 6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906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DA882-6866-444B-ADF5-A907F6F5ADED}" type="slidenum">
              <a:rPr lang="en-US" sz="1400">
                <a:solidFill>
                  <a:schemeClr val="bg2"/>
                </a:solidFill>
              </a:rPr>
              <a:pPr/>
              <a:t>10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Wood Tick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3124200" cy="2514600"/>
          </a:xfrm>
        </p:spPr>
        <p:txBody>
          <a:bodyPr/>
          <a:lstStyle/>
          <a:p>
            <a:r>
              <a:rPr lang="en-US">
                <a:latin typeface="Arial" charset="0"/>
              </a:rPr>
              <a:t>Larger than Deer Tick</a:t>
            </a:r>
          </a:p>
          <a:p>
            <a:r>
              <a:rPr lang="en-US">
                <a:latin typeface="Arial" charset="0"/>
              </a:rPr>
              <a:t>Does NOT transmit Lyme</a:t>
            </a:r>
            <a:endParaRPr lang="en-US" sz="2800">
              <a:latin typeface="Arial" charset="0"/>
            </a:endParaRPr>
          </a:p>
        </p:txBody>
      </p:sp>
      <p:pic>
        <p:nvPicPr>
          <p:cNvPr id="14341" name="Picture 1030" descr="wood ti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3824" r="7249"/>
          <a:stretch>
            <a:fillRect/>
          </a:stretch>
        </p:blipFill>
        <p:spPr>
          <a:xfrm>
            <a:off x="3649663" y="2116138"/>
            <a:ext cx="4195762" cy="27622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183B93-E529-E04E-BD58-FC958B5DAC68}" type="slidenum">
              <a:rPr lang="en-US" sz="1400">
                <a:solidFill>
                  <a:schemeClr val="bg2"/>
                </a:solidFill>
              </a:rPr>
              <a:pPr/>
              <a:t>11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Adult Black legged Tick</a:t>
            </a:r>
          </a:p>
        </p:txBody>
      </p:sp>
      <p:grpSp>
        <p:nvGrpSpPr>
          <p:cNvPr id="15364" name="Group 1032"/>
          <p:cNvGrpSpPr>
            <a:grpSpLocks/>
          </p:cNvGrpSpPr>
          <p:nvPr/>
        </p:nvGrpSpPr>
        <p:grpSpPr bwMode="auto">
          <a:xfrm>
            <a:off x="3082925" y="1776413"/>
            <a:ext cx="2979738" cy="3306762"/>
            <a:chOff x="-58" y="-29"/>
            <a:chExt cx="1877" cy="2083"/>
          </a:xfrm>
        </p:grpSpPr>
        <p:sp>
          <p:nvSpPr>
            <p:cNvPr id="15367" name="Rectangle 1027"/>
            <p:cNvSpPr>
              <a:spLocks noChangeArrowheads="1"/>
            </p:cNvSpPr>
            <p:nvPr/>
          </p:nvSpPr>
          <p:spPr bwMode="auto">
            <a:xfrm>
              <a:off x="-58" y="-29"/>
              <a:ext cx="1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400"/>
            </a:p>
            <a:p>
              <a:pPr lvl="1"/>
              <a:endParaRPr lang="en-US" sz="2400"/>
            </a:p>
          </p:txBody>
        </p:sp>
        <p:sp>
          <p:nvSpPr>
            <p:cNvPr id="15368" name="Rectangle 1028"/>
            <p:cNvSpPr>
              <a:spLocks noChangeArrowheads="1"/>
            </p:cNvSpPr>
            <p:nvPr/>
          </p:nvSpPr>
          <p:spPr bwMode="auto">
            <a:xfrm>
              <a:off x="0" y="518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69" name="Rectangle 1029"/>
            <p:cNvSpPr>
              <a:spLocks noChangeArrowheads="1"/>
            </p:cNvSpPr>
            <p:nvPr/>
          </p:nvSpPr>
          <p:spPr bwMode="auto">
            <a:xfrm>
              <a:off x="0" y="518"/>
              <a:ext cx="1819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>
                  <a:latin typeface="Arial" charset="0"/>
                  <a:cs typeface="Arial" charset="0"/>
                </a:rPr>
                <a:t>  </a:t>
              </a:r>
              <a:r>
                <a:rPr lang="en-US" sz="11300">
                  <a:latin typeface="Arial" charset="0"/>
                  <a:cs typeface="Arial" charset="0"/>
                </a:rPr>
                <a:t> </a:t>
              </a:r>
              <a:r>
                <a:rPr lang="en-US" sz="1000">
                  <a:latin typeface="Arial" charset="0"/>
                  <a:cs typeface="Arial" charset="0"/>
                </a:rPr>
                <a:t>                                                                </a:t>
              </a:r>
            </a:p>
          </p:txBody>
        </p:sp>
        <p:sp>
          <p:nvSpPr>
            <p:cNvPr id="15370" name="Rectangle 1031"/>
            <p:cNvSpPr>
              <a:spLocks noChangeArrowheads="1"/>
            </p:cNvSpPr>
            <p:nvPr/>
          </p:nvSpPr>
          <p:spPr bwMode="auto">
            <a:xfrm>
              <a:off x="-58" y="1632"/>
              <a:ext cx="11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1400"/>
            </a:p>
            <a:p>
              <a:endParaRPr lang="en-US" sz="2400"/>
            </a:p>
          </p:txBody>
        </p:sp>
      </p:grpSp>
      <p:pic>
        <p:nvPicPr>
          <p:cNvPr id="15365" name="Picture 1030" descr="Adult female deer tick seeking a suitable spot to fe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44958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34" descr="ixodes_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1736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745A92-1CB1-5444-927E-1F6E04130A6F}" type="slidenum">
              <a:rPr lang="en-US" sz="1400">
                <a:solidFill>
                  <a:schemeClr val="bg2"/>
                </a:solidFill>
              </a:rPr>
              <a:pPr/>
              <a:t>12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8839200" cy="6248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 b="1" u="sng" dirty="0">
                <a:latin typeface="Arial" charset="0"/>
              </a:rPr>
              <a:t>TWO </a:t>
            </a:r>
            <a:r>
              <a:rPr lang="en-US" sz="4000" b="1" u="sng" dirty="0" smtClean="0">
                <a:latin typeface="Arial" charset="0"/>
              </a:rPr>
              <a:t>YEAR </a:t>
            </a:r>
            <a:r>
              <a:rPr lang="en-US" sz="4000" b="1" u="sng" dirty="0">
                <a:latin typeface="Arial" charset="0"/>
              </a:rPr>
              <a:t>LIFE CYCLE </a:t>
            </a:r>
            <a:endParaRPr lang="en-US" sz="40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b="1" u="sng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600" b="1" u="sng" dirty="0">
                <a:latin typeface="Arial" charset="0"/>
              </a:rPr>
              <a:t>Three Active </a:t>
            </a:r>
            <a:r>
              <a:rPr lang="en-US" sz="3600" b="1" u="sng" dirty="0" smtClean="0">
                <a:latin typeface="Arial" charset="0"/>
              </a:rPr>
              <a:t>Stages – 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>
                <a:latin typeface="Arial" charset="0"/>
              </a:rPr>
              <a:t>molts</a:t>
            </a:r>
            <a:r>
              <a:rPr lang="en-US" b="1" u="sng" dirty="0" smtClean="0">
                <a:latin typeface="Arial" charset="0"/>
                <a:sym typeface="Wingdings"/>
              </a:rPr>
              <a:t> next stage</a:t>
            </a:r>
            <a:endParaRPr lang="en-US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3600" b="1" u="sng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Need </a:t>
            </a:r>
            <a:r>
              <a:rPr lang="ja-JP" altLang="en-US" b="1" dirty="0">
                <a:latin typeface="Arial" charset="0"/>
              </a:rPr>
              <a:t>‘</a:t>
            </a:r>
            <a:r>
              <a:rPr lang="en-US" b="1" dirty="0">
                <a:latin typeface="Arial" charset="0"/>
              </a:rPr>
              <a:t>vertebrate </a:t>
            </a:r>
            <a:r>
              <a:rPr lang="en-US" b="1" dirty="0" smtClean="0">
                <a:latin typeface="Arial" charset="0"/>
              </a:rPr>
              <a:t>host   at </a:t>
            </a:r>
            <a:r>
              <a:rPr lang="en-US" b="1" dirty="0">
                <a:latin typeface="Arial" charset="0"/>
              </a:rPr>
              <a:t>each stage 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Arial" charset="0"/>
              </a:rPr>
              <a:t>     (Such as mouse, animal </a:t>
            </a:r>
            <a:r>
              <a:rPr lang="en-US" sz="2800" b="1" dirty="0" smtClean="0">
                <a:latin typeface="Arial" charset="0"/>
              </a:rPr>
              <a:t>or  person)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0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Arial" charset="0"/>
              </a:rPr>
              <a:t>ONE blood meal/stage</a:t>
            </a:r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Each tick has 3 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</a:rPr>
              <a:t>blood meals </a:t>
            </a: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in life</a:t>
            </a:r>
            <a:r>
              <a:rPr lang="en-US" sz="2400" b="1" u="sng" dirty="0">
                <a:solidFill>
                  <a:srgbClr val="C00000"/>
                </a:solidFill>
                <a:latin typeface="Arial" charset="0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Arial" charset="0"/>
              </a:rPr>
              <a:t>First meal– may </a:t>
            </a:r>
            <a:r>
              <a:rPr lang="en-US" sz="2800" b="1" u="sng" dirty="0" smtClean="0">
                <a:solidFill>
                  <a:srgbClr val="C00000"/>
                </a:solidFill>
                <a:latin typeface="Arial" charset="0"/>
              </a:rPr>
              <a:t>acquire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Arial" charset="0"/>
              </a:rPr>
              <a:t>Lyme. </a:t>
            </a:r>
            <a:endParaRPr lang="en-US" b="1" u="sng" dirty="0">
              <a:solidFill>
                <a:srgbClr val="C0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800" b="1" u="sng" dirty="0" smtClean="0">
                <a:solidFill>
                  <a:srgbClr val="C00000"/>
                </a:solidFill>
                <a:latin typeface="Arial" charset="0"/>
              </a:rPr>
              <a:t> Only </a:t>
            </a:r>
            <a:r>
              <a:rPr lang="en-US" sz="2800" b="1" u="sng" dirty="0">
                <a:solidFill>
                  <a:srgbClr val="C00000"/>
                </a:solidFill>
                <a:latin typeface="Arial" charset="0"/>
              </a:rPr>
              <a:t>second or third </a:t>
            </a:r>
            <a:r>
              <a:rPr lang="en-US" sz="2800" b="1" u="sng" dirty="0" smtClean="0">
                <a:solidFill>
                  <a:srgbClr val="C00000"/>
                </a:solidFill>
                <a:latin typeface="Arial" charset="0"/>
              </a:rPr>
              <a:t>can </a:t>
            </a:r>
            <a:r>
              <a:rPr lang="en-US" sz="2800" b="1" u="sng" dirty="0">
                <a:solidFill>
                  <a:srgbClr val="C00000"/>
                </a:solidFill>
                <a:latin typeface="Arial" charset="0"/>
              </a:rPr>
              <a:t>transmit it.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5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2849563" y="3200400"/>
            <a:ext cx="3446462" cy="457200"/>
            <a:chOff x="0" y="0"/>
            <a:chExt cx="2171" cy="288"/>
          </a:xfrm>
        </p:grpSpPr>
        <p:sp>
          <p:nvSpPr>
            <p:cNvPr id="1640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1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15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392" name="Group 13"/>
          <p:cNvGrpSpPr>
            <a:grpSpLocks/>
          </p:cNvGrpSpPr>
          <p:nvPr/>
        </p:nvGrpSpPr>
        <p:grpSpPr bwMode="auto">
          <a:xfrm>
            <a:off x="2849563" y="3200400"/>
            <a:ext cx="3446462" cy="457200"/>
            <a:chOff x="0" y="0"/>
            <a:chExt cx="2171" cy="288"/>
          </a:xfrm>
        </p:grpSpPr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39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3684588" y="2857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2362200" y="39624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5400" dirty="0">
                <a:solidFill>
                  <a:schemeClr val="accent4"/>
                </a:solidFill>
                <a:latin typeface="Times New Roman" charset="0"/>
              </a:rPr>
              <a:t>Tick </a:t>
            </a:r>
            <a:r>
              <a:rPr lang="en-US" sz="5400" dirty="0" smtClean="0">
                <a:solidFill>
                  <a:schemeClr val="accent4"/>
                </a:solidFill>
                <a:latin typeface="Times New Roman" charset="0"/>
              </a:rPr>
              <a:t>Facts</a:t>
            </a:r>
            <a:r>
              <a:rPr lang="en-US" sz="5400" dirty="0">
                <a:solidFill>
                  <a:schemeClr val="accent4"/>
                </a:solidFill>
                <a:latin typeface="Times New Roman" charset="0"/>
              </a:rPr>
              <a:t>: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latin typeface="Arial" charset="0"/>
              </a:rPr>
              <a:t>Ticks:</a:t>
            </a:r>
            <a:endParaRPr lang="en-US" sz="36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Arial" charset="0"/>
              </a:rPr>
              <a:t>Are </a:t>
            </a:r>
            <a:r>
              <a:rPr lang="en-US" sz="3200" b="1" i="1" u="sng" dirty="0">
                <a:latin typeface="Arial" charset="0"/>
              </a:rPr>
              <a:t>not</a:t>
            </a:r>
            <a:r>
              <a:rPr lang="en-US" sz="3200" b="1" dirty="0">
                <a:latin typeface="Arial" charset="0"/>
              </a:rPr>
              <a:t> born infected with bacteria 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No vertical transmission in </a:t>
            </a:r>
            <a:r>
              <a:rPr lang="en-US" b="1" dirty="0" smtClean="0">
                <a:latin typeface="Arial" charset="0"/>
              </a:rPr>
              <a:t>ticks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Arial" charset="0"/>
              </a:rPr>
              <a:t>Do </a:t>
            </a:r>
            <a:r>
              <a:rPr lang="en-US" sz="3200" b="1" u="sng" dirty="0">
                <a:latin typeface="Arial" charset="0"/>
              </a:rPr>
              <a:t>NOT</a:t>
            </a:r>
            <a:r>
              <a:rPr lang="en-US" sz="3200" b="1" dirty="0">
                <a:latin typeface="Arial" charset="0"/>
              </a:rPr>
              <a:t> fly or </a:t>
            </a:r>
            <a:r>
              <a:rPr lang="en-US" sz="3200" b="1" dirty="0" smtClean="0">
                <a:latin typeface="Arial" charset="0"/>
              </a:rPr>
              <a:t>jump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b="1" dirty="0" smtClean="0">
                <a:latin typeface="Arial" charset="0"/>
              </a:rPr>
              <a:t>Attach </a:t>
            </a:r>
            <a:r>
              <a:rPr lang="en-US" b="1" dirty="0">
                <a:latin typeface="Arial" charset="0"/>
              </a:rPr>
              <a:t>as host passes </a:t>
            </a:r>
            <a:r>
              <a:rPr lang="en-US" b="1" dirty="0" smtClean="0">
                <a:latin typeface="Arial" charset="0"/>
              </a:rPr>
              <a:t>by</a:t>
            </a:r>
          </a:p>
          <a:p>
            <a:pPr marL="857250" lvl="2" indent="0">
              <a:lnSpc>
                <a:spcPct val="90000"/>
              </a:lnSpc>
              <a:buNone/>
            </a:pP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latin typeface="Arial" charset="0"/>
              </a:rPr>
              <a:t>Must be attached for 24-48 hours before Lyme can be transmitted!</a:t>
            </a:r>
            <a:endParaRPr lang="en-US" sz="3600" dirty="0">
              <a:latin typeface="Arial" charset="0"/>
            </a:endParaRPr>
          </a:p>
          <a:p>
            <a:pPr>
              <a:buFont typeface="Monotype Sorts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0DDEA1-E4C3-F044-81ED-4E35E601FD42}" type="slidenum">
              <a:rPr lang="en-US" sz="1400">
                <a:solidFill>
                  <a:schemeClr val="bg2"/>
                </a:solidFill>
              </a:rPr>
              <a:pPr/>
              <a:t>13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8D739B-A07E-3140-9B9E-B792A0899294}" type="slidenum">
              <a:rPr lang="en-US" sz="1400">
                <a:solidFill>
                  <a:schemeClr val="bg2"/>
                </a:solidFill>
              </a:rPr>
              <a:pPr/>
              <a:t>14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charset="0"/>
              </a:rPr>
              <a:t>Black legged </a:t>
            </a:r>
            <a:r>
              <a:rPr lang="en-US" sz="4000" dirty="0" smtClean="0">
                <a:latin typeface="Times New Roman" charset="0"/>
              </a:rPr>
              <a:t>Tick </a:t>
            </a:r>
            <a:r>
              <a:rPr lang="en-US" sz="4000" dirty="0">
                <a:latin typeface="Times New Roman" charset="0"/>
              </a:rPr>
              <a:t>Life Cycle</a:t>
            </a: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2879725" y="2568576"/>
            <a:ext cx="1841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/>
          </a:p>
          <a:p>
            <a:endParaRPr lang="en-US" sz="2400"/>
          </a:p>
        </p:txBody>
      </p:sp>
      <p:pic>
        <p:nvPicPr>
          <p:cNvPr id="2" name="Picture 1" descr="lifecycleblack legged ti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91600" cy="6119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1ED-2C3D-264C-AA42-A6F344A0DA0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tick questionseasonalgrap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3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r>
              <a:rPr lang="en-US" dirty="0" smtClean="0"/>
              <a:t>How does a tick find its host?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1ED-2C3D-264C-AA42-A6F344A0DA0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-by detecting animals´ breath and body odors, or by sensing body heat, moisture, and vibrations.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-Ticks rest on the tips of grasses and shrubs.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-”</a:t>
            </a:r>
            <a:r>
              <a:rPr lang="en-US" u="sng" dirty="0" smtClean="0"/>
              <a:t>Questing”</a:t>
            </a:r>
            <a:r>
              <a:rPr lang="en-US" dirty="0" smtClean="0"/>
              <a:t>:  they hold onto leaves and grass by their third and fourth pair of legs. They hold the first pair of legs outstretched, waiting to climb on to the host. When a host brushes the spot where a tick is waiting, it quickly climbs aboard.</a:t>
            </a:r>
          </a:p>
          <a:p>
            <a:endParaRPr lang="en-US" dirty="0"/>
          </a:p>
        </p:txBody>
      </p:sp>
      <p:pic>
        <p:nvPicPr>
          <p:cNvPr id="6" name="Picture 5" descr="questing ti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24200"/>
            <a:ext cx="4343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457200"/>
          </a:xfrm>
        </p:spPr>
        <p:txBody>
          <a:bodyPr/>
          <a:lstStyle/>
          <a:p>
            <a:r>
              <a:rPr lang="en-US" sz="3600" b="1" dirty="0" smtClean="0"/>
              <a:t>How does tick acquire/transmit infections?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1ED-2C3D-264C-AA42-A6F344A0DA0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When the tick finds a feeding spot, it grasps the skin and cuts into the surface.</a:t>
            </a:r>
          </a:p>
        </p:txBody>
      </p:sp>
      <p:pic>
        <p:nvPicPr>
          <p:cNvPr id="6" name="Picture 6" descr="Electron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14133"/>
            <a:ext cx="317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67" y="22098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The tick then inserts its feeding tube. Many species also secrete a cement-like substance that keeps them firmly attached during the meal. The feeding tube can have barbs which help keep the tick in place.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4067" y="18288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Tick Mouthparts</a:t>
            </a:r>
          </a:p>
          <a:p>
            <a:pPr algn="ctr"/>
            <a:r>
              <a:rPr lang="en-US" sz="1800" dirty="0" smtClean="0">
                <a:latin typeface="Arial" charset="0"/>
                <a:cs typeface="Arial" charset="0"/>
              </a:rPr>
              <a:t>(barbed </a:t>
            </a:r>
            <a:r>
              <a:rPr lang="en-US" sz="1800" dirty="0" err="1" smtClean="0">
                <a:latin typeface="Arial" charset="0"/>
                <a:cs typeface="Arial" charset="0"/>
              </a:rPr>
              <a:t>hypostome</a:t>
            </a:r>
            <a:r>
              <a:rPr lang="en-US" sz="1800" dirty="0" smtClean="0">
                <a:latin typeface="Arial" charset="0"/>
                <a:cs typeface="Arial" charset="0"/>
              </a:rPr>
              <a:t> in center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anchors tick as it feeds)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031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1BC982-C00E-334A-B876-43647288F69C}" type="slidenum">
              <a:rPr lang="en-US" sz="1400">
                <a:solidFill>
                  <a:schemeClr val="bg2"/>
                </a:solidFill>
              </a:rPr>
              <a:pPr/>
              <a:t>18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3875088" y="2857500"/>
            <a:ext cx="1393825" cy="1143000"/>
            <a:chOff x="0" y="0"/>
            <a:chExt cx="878" cy="720"/>
          </a:xfrm>
        </p:grpSpPr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7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2400"/>
                <a:t>  </a:t>
              </a:r>
              <a:r>
                <a:rPr lang="en-US" sz="6900"/>
                <a:t> </a:t>
              </a:r>
              <a:r>
                <a:rPr lang="en-US" sz="2400"/>
                <a:t>           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381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Ticks can secrete small amounts of saliva with </a:t>
            </a:r>
            <a:r>
              <a:rPr lang="en-US" u="sng" dirty="0" smtClean="0"/>
              <a:t>anesthetic properties</a:t>
            </a:r>
            <a:r>
              <a:rPr lang="en-US" dirty="0" smtClean="0"/>
              <a:t> so that the animal or person can't feel that the tick has attached itself.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tick will suck the blood slowly for several days</a:t>
            </a:r>
            <a:endParaRPr lang="en-US" sz="2400" u="sng" dirty="0"/>
          </a:p>
        </p:txBody>
      </p:sp>
      <p:pic>
        <p:nvPicPr>
          <p:cNvPr id="11" name="Picture 2054" descr="nymphal w pin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429000"/>
            <a:ext cx="2819399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962400"/>
            <a:ext cx="4878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</a:rPr>
              <a:t>Engorged </a:t>
            </a:r>
            <a:r>
              <a:rPr lang="en-US" b="1" dirty="0" err="1" smtClean="0">
                <a:latin typeface="Arial" charset="0"/>
              </a:rPr>
              <a:t>Nymphal</a:t>
            </a:r>
            <a:r>
              <a:rPr lang="en-US" b="1" dirty="0" smtClean="0">
                <a:latin typeface="Arial" charset="0"/>
              </a:rPr>
              <a:t> Tick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6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533400"/>
          </a:xfrm>
        </p:spPr>
        <p:txBody>
          <a:bodyPr/>
          <a:lstStyle/>
          <a:p>
            <a:pPr algn="ctr"/>
            <a:r>
              <a:rPr lang="en-US" dirty="0" smtClean="0"/>
              <a:t>Exchange of pathogens!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1ED-2C3D-264C-AA42-A6F344A0DA0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56358"/>
            <a:ext cx="8763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u="sng" dirty="0" smtClean="0"/>
              <a:t>If the host animal has a </a:t>
            </a:r>
            <a:r>
              <a:rPr lang="en-US" u="sng" dirty="0" err="1" smtClean="0"/>
              <a:t>bloodborne</a:t>
            </a:r>
            <a:r>
              <a:rPr lang="en-US" u="sng" dirty="0" smtClean="0"/>
              <a:t> pathogen, the </a:t>
            </a:r>
            <a:r>
              <a:rPr lang="en-US" b="1" u="sng" dirty="0" smtClean="0"/>
              <a:t>tick will ingest the pathogens </a:t>
            </a:r>
            <a:r>
              <a:rPr lang="en-US" u="sng" dirty="0" smtClean="0"/>
              <a:t>with the blood.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 Small amounts of saliva from the tick may also enter the skin of the host animal during the feeding process. </a:t>
            </a:r>
          </a:p>
          <a:p>
            <a:pPr marL="457200" indent="-457200">
              <a:buFont typeface="Arial"/>
              <a:buChar char="•"/>
            </a:pPr>
            <a:r>
              <a:rPr lang="en-US" u="sng" dirty="0" smtClean="0"/>
              <a:t>If the tick contains a pathogen, the </a:t>
            </a:r>
            <a:r>
              <a:rPr lang="en-US" b="1" u="sng" dirty="0" smtClean="0"/>
              <a:t>pathogen may be transmitted to the host animal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 After feeding, most ticks will drop off and prepare for the next life stage. </a:t>
            </a:r>
            <a:r>
              <a:rPr lang="en-US" u="sng" dirty="0" smtClean="0"/>
              <a:t>At its next feeding, it can then transmit an acquired disease to the new host.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5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What are Zoonoses?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These are diseases where the pathogen dwells and replicates in the bodies of nonhuman, vertebrate animals such as rodents, birds, bats or livestock usually without causing disease.</a:t>
            </a:r>
          </a:p>
          <a:p>
            <a:pPr lvl="1"/>
            <a:r>
              <a:rPr lang="en-US">
                <a:latin typeface="Times New Roman" charset="0"/>
              </a:rPr>
              <a:t>The vertebrates species are the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>
                <a:latin typeface="Times New Roman" charset="0"/>
              </a:rPr>
              <a:t>reservoirs</a:t>
            </a:r>
            <a:r>
              <a:rPr lang="ja-JP" altLang="en-US">
                <a:latin typeface="Times New Roman" charset="0"/>
              </a:rPr>
              <a:t>’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Pathogens pass to humans via the bite of a vector (usually an arthropod)</a:t>
            </a:r>
          </a:p>
          <a:p>
            <a:pPr lvl="1"/>
            <a:r>
              <a:rPr lang="en-US" u="sng">
                <a:latin typeface="Times New Roman" charset="0"/>
              </a:rPr>
              <a:t>It is thought that up to 75% of most emerging infectious diseases are zoonoses</a:t>
            </a:r>
            <a:r>
              <a:rPr lang="en-US">
                <a:latin typeface="Times New Roman" charset="0"/>
              </a:rPr>
              <a:t>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498FA7-4C68-DD4A-AC49-3C528344505F}" type="slidenum">
              <a:rPr lang="en-US" sz="1400">
                <a:solidFill>
                  <a:schemeClr val="bg2"/>
                </a:solidFill>
              </a:rPr>
              <a:pPr/>
              <a:t>2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How does a tick </a:t>
            </a:r>
            <a:r>
              <a:rPr lang="en-US" u="sng" dirty="0">
                <a:latin typeface="Times New Roman" charset="0"/>
              </a:rPr>
              <a:t>infect</a:t>
            </a:r>
            <a:r>
              <a:rPr lang="en-US" dirty="0">
                <a:latin typeface="Times New Roman" charset="0"/>
              </a:rPr>
              <a:t> its host with Lyme?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When </a:t>
            </a:r>
            <a:r>
              <a:rPr lang="en-US" i="1" dirty="0">
                <a:latin typeface="Times New Roman" charset="0"/>
              </a:rPr>
              <a:t>B. </a:t>
            </a:r>
            <a:r>
              <a:rPr lang="en-US" i="1" dirty="0" err="1">
                <a:latin typeface="Times New Roman" charset="0"/>
              </a:rPr>
              <a:t>burgdorfii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spirochetes are inside a tick – they tend to stay in the </a:t>
            </a:r>
            <a:r>
              <a:rPr lang="en-US" u="sng" dirty="0" err="1">
                <a:latin typeface="Times New Roman" charset="0"/>
              </a:rPr>
              <a:t>midgut</a:t>
            </a:r>
            <a:r>
              <a:rPr lang="en-US" dirty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When tick attached to host and blood enters the </a:t>
            </a:r>
            <a:r>
              <a:rPr lang="en-US" dirty="0" err="1">
                <a:latin typeface="Times New Roman" charset="0"/>
              </a:rPr>
              <a:t>midgut</a:t>
            </a:r>
            <a:r>
              <a:rPr lang="en-US" dirty="0">
                <a:latin typeface="Times New Roman" charset="0"/>
              </a:rPr>
              <a:t>, the bacteria are </a:t>
            </a:r>
            <a:r>
              <a:rPr lang="en-US" u="sng" dirty="0">
                <a:latin typeface="Times New Roman" charset="0"/>
              </a:rPr>
              <a:t>stimulated to migrate </a:t>
            </a:r>
            <a:r>
              <a:rPr lang="en-US" dirty="0">
                <a:latin typeface="Times New Roman" charset="0"/>
              </a:rPr>
              <a:t>through the gut lining into the circulatory system.</a:t>
            </a:r>
          </a:p>
          <a:p>
            <a:r>
              <a:rPr lang="en-US" dirty="0">
                <a:latin typeface="Times New Roman" charset="0"/>
              </a:rPr>
              <a:t>Spirochetes migrate </a:t>
            </a:r>
            <a:r>
              <a:rPr lang="en-US" u="sng" dirty="0">
                <a:latin typeface="Times New Roman" charset="0"/>
              </a:rPr>
              <a:t>to </a:t>
            </a:r>
            <a:r>
              <a:rPr lang="en-US" u="sng" dirty="0" smtClean="0">
                <a:latin typeface="Times New Roman" charset="0"/>
              </a:rPr>
              <a:t>tick’s </a:t>
            </a:r>
            <a:r>
              <a:rPr lang="en-US" u="sng" dirty="0">
                <a:latin typeface="Times New Roman" charset="0"/>
              </a:rPr>
              <a:t>salivary glands </a:t>
            </a:r>
            <a:r>
              <a:rPr lang="en-US" dirty="0">
                <a:latin typeface="Times New Roman" charset="0"/>
              </a:rPr>
              <a:t>within the next 48 hours. </a:t>
            </a:r>
          </a:p>
          <a:p>
            <a:r>
              <a:rPr lang="en-US" dirty="0">
                <a:latin typeface="Times New Roman" charset="0"/>
              </a:rPr>
              <a:t>From there the spirochetes are </a:t>
            </a:r>
            <a:r>
              <a:rPr lang="en-US" u="sng" dirty="0">
                <a:latin typeface="Times New Roman" charset="0"/>
              </a:rPr>
              <a:t>injected into the tick</a:t>
            </a:r>
            <a:r>
              <a:rPr lang="ja-JP" altLang="en-US" u="sng" dirty="0">
                <a:latin typeface="Times New Roman" charset="0"/>
              </a:rPr>
              <a:t>’</a:t>
            </a:r>
            <a:r>
              <a:rPr lang="en-US" u="sng" dirty="0">
                <a:latin typeface="Times New Roman" charset="0"/>
              </a:rPr>
              <a:t>s host.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7647D6-470D-384C-9622-A389FDFEF722}" type="slidenum">
              <a:rPr lang="en-US" sz="1400">
                <a:solidFill>
                  <a:schemeClr val="bg2"/>
                </a:solidFill>
              </a:rPr>
              <a:pPr/>
              <a:t>20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500" b="1">
                <a:solidFill>
                  <a:srgbClr val="000000"/>
                </a:solidFill>
                <a:latin typeface="Arial" charset="0"/>
                <a:cs typeface="msgothic" charset="0"/>
              </a:rPr>
              <a:t>Maturation of borreliae within the tick midgut.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6530975"/>
            <a:ext cx="760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9487"/>
            <a:ext cx="8833145" cy="570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87400" y="5972175"/>
            <a:ext cx="391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100" b="1">
                <a:solidFill>
                  <a:srgbClr val="000000"/>
                </a:solidFill>
                <a:latin typeface="Arial" charset="0"/>
                <a:cs typeface="msgothic" charset="0"/>
              </a:rPr>
              <a:t>Templeton T J J Exp Med 2004;199:603-606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latin typeface="Arial" charset="0"/>
                <a:cs typeface="msgothic" charset="0"/>
              </a:rPr>
              <a:t>© 2004 Rockefeller University Press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u="sng">
                <a:latin typeface="Times New Roman" charset="0"/>
              </a:rPr>
              <a:t>Vertebrate </a:t>
            </a:r>
            <a:r>
              <a:rPr lang="en-US" sz="4000" u="sng">
                <a:latin typeface="Times New Roman" charset="0"/>
              </a:rPr>
              <a:t>Hosts</a:t>
            </a:r>
            <a:endParaRPr lang="en-US" u="sng">
              <a:latin typeface="Times New Roman" charset="0"/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2514600"/>
          </a:xfrm>
        </p:spPr>
        <p:txBody>
          <a:bodyPr/>
          <a:lstStyle/>
          <a:p>
            <a:r>
              <a:rPr lang="en-US" sz="3200" u="sng" dirty="0">
                <a:latin typeface="Times New Roman" charset="0"/>
              </a:rPr>
              <a:t>LD spirochete is a </a:t>
            </a:r>
            <a:r>
              <a:rPr lang="en-US" sz="3200" u="sng" dirty="0">
                <a:solidFill>
                  <a:srgbClr val="C00000"/>
                </a:solidFill>
                <a:latin typeface="Times New Roman" charset="0"/>
              </a:rPr>
              <a:t>HOST GENERALIST</a:t>
            </a:r>
            <a:r>
              <a:rPr lang="en-US" sz="3200" u="sng" dirty="0">
                <a:latin typeface="Times New Roman" charset="0"/>
              </a:rPr>
              <a:t> </a:t>
            </a:r>
            <a:r>
              <a:rPr lang="en-US" sz="2800" u="sng" dirty="0">
                <a:latin typeface="Times New Roman" charset="0"/>
              </a:rPr>
              <a:t>as are the ticks that transmit the disease</a:t>
            </a:r>
            <a:r>
              <a:rPr lang="en-US" sz="2800" dirty="0">
                <a:latin typeface="Times New Roman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Times New Roman" charset="0"/>
              </a:rPr>
              <a:t>Ticks have been found on at least 125 North American vertebrate species and 27 species of mammals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419600"/>
            <a:ext cx="4040188" cy="2133600"/>
          </a:xfrm>
        </p:spPr>
        <p:txBody>
          <a:bodyPr/>
          <a:lstStyle/>
          <a:p>
            <a:pPr marL="342900" lvl="1" indent="-342900">
              <a:buSzTx/>
              <a:buFont typeface="Monotype Sorts" charset="0"/>
              <a:buChar char="§"/>
            </a:pPr>
            <a:r>
              <a:rPr lang="en-US" sz="2400" i="1" u="sng" dirty="0">
                <a:latin typeface="Arial" charset="0"/>
                <a:cs typeface="Arial" charset="0"/>
              </a:rPr>
              <a:t>White-footed mice </a:t>
            </a:r>
            <a:r>
              <a:rPr lang="en-US" sz="2400" u="sng" dirty="0">
                <a:latin typeface="Arial" charset="0"/>
                <a:cs typeface="Arial" charset="0"/>
              </a:rPr>
              <a:t>serve as the principal reservoirs of infection</a:t>
            </a:r>
            <a:r>
              <a:rPr lang="en-US" dirty="0">
                <a:latin typeface="Arial" charset="0"/>
                <a:cs typeface="Arial" charset="0"/>
              </a:rPr>
              <a:t> on which many larval and </a:t>
            </a:r>
            <a:r>
              <a:rPr lang="en-US" dirty="0" err="1">
                <a:latin typeface="Arial" charset="0"/>
                <a:cs typeface="Arial" charset="0"/>
              </a:rPr>
              <a:t>nymphal</a:t>
            </a:r>
            <a:r>
              <a:rPr lang="en-US" dirty="0">
                <a:latin typeface="Arial" charset="0"/>
                <a:cs typeface="Arial" charset="0"/>
              </a:rPr>
              <a:t> ticks feed and become infected with the LD spirochete. </a:t>
            </a:r>
            <a:endParaRPr lang="en-US" sz="2800" dirty="0">
              <a:latin typeface="Arial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215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4041775" cy="2895600"/>
          </a:xfrm>
        </p:spPr>
        <p:txBody>
          <a:bodyPr/>
          <a:lstStyle/>
          <a:p>
            <a:r>
              <a:rPr lang="en-US" sz="2800" u="sng" dirty="0">
                <a:latin typeface="Times New Roman" charset="0"/>
              </a:rPr>
              <a:t>Hosts include</a:t>
            </a:r>
            <a:r>
              <a:rPr lang="en-US" sz="2800" dirty="0">
                <a:latin typeface="Times New Roman" charset="0"/>
              </a:rPr>
              <a:t>: mice, white tailed deer, raccoon, shrew, chipmunk, skunk, opossum, squirrel, </a:t>
            </a:r>
            <a:r>
              <a:rPr lang="en-US" sz="2800" dirty="0" err="1">
                <a:latin typeface="Times New Roman" charset="0"/>
              </a:rPr>
              <a:t>veery</a:t>
            </a:r>
            <a:r>
              <a:rPr lang="en-US" sz="2800" dirty="0">
                <a:latin typeface="Times New Roman" charset="0"/>
              </a:rPr>
              <a:t>, catbird, robin </a:t>
            </a:r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C5D410-37CB-964F-A496-9F7CE67EB9AD}" type="slidenum">
              <a:rPr lang="en-US" sz="1400">
                <a:solidFill>
                  <a:schemeClr val="bg2"/>
                </a:solidFill>
              </a:rPr>
              <a:pPr/>
              <a:t>22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21511" name="Picture 17" descr="Mouse with Tick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86200"/>
            <a:ext cx="2986088" cy="2549525"/>
          </a:xfrm>
          <a:noFill/>
        </p:spPr>
      </p:pic>
      <p:cxnSp>
        <p:nvCxnSpPr>
          <p:cNvPr id="21512" name="Straight Arrow Connector 8"/>
          <p:cNvCxnSpPr>
            <a:cxnSpLocks noChangeShapeType="1"/>
          </p:cNvCxnSpPr>
          <p:nvPr/>
        </p:nvCxnSpPr>
        <p:spPr bwMode="auto">
          <a:xfrm>
            <a:off x="4648200" y="4648200"/>
            <a:ext cx="1447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latin typeface="Times New Roman" charset="0"/>
              </a:rPr>
              <a:t>Biodiversity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= </a:t>
            </a:r>
            <a:r>
              <a:rPr lang="ja-JP" altLang="en-US" dirty="0">
                <a:latin typeface="Times New Roman" charset="0"/>
              </a:rPr>
              <a:t>‘</a:t>
            </a:r>
            <a:r>
              <a:rPr lang="en-US" dirty="0">
                <a:latin typeface="Times New Roman" charset="0"/>
              </a:rPr>
              <a:t>totality of genes, species, and ecosystems of a region</a:t>
            </a:r>
            <a:r>
              <a:rPr lang="ja-JP" altLang="en-US" dirty="0" smtClean="0">
                <a:latin typeface="Times New Roman" charset="0"/>
              </a:rPr>
              <a:t>’</a:t>
            </a:r>
            <a:endParaRPr lang="en-US" dirty="0">
              <a:latin typeface="Times New Roman" charset="0"/>
            </a:endParaRP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200" dirty="0" smtClean="0">
              <a:latin typeface="Times New Roman" charset="0"/>
            </a:endParaRPr>
          </a:p>
          <a:p>
            <a:r>
              <a:rPr lang="en-US" sz="3200" dirty="0" smtClean="0">
                <a:latin typeface="Times New Roman" charset="0"/>
              </a:rPr>
              <a:t>In </a:t>
            </a:r>
            <a:r>
              <a:rPr lang="en-US" sz="3200" dirty="0">
                <a:latin typeface="Times New Roman" charset="0"/>
              </a:rPr>
              <a:t>this case we are looking at the </a:t>
            </a:r>
            <a:r>
              <a:rPr lang="en-US" sz="3200" b="1" u="sng" dirty="0">
                <a:latin typeface="Times New Roman" charset="0"/>
              </a:rPr>
              <a:t>variety of species populations present</a:t>
            </a:r>
            <a:r>
              <a:rPr lang="en-US" dirty="0">
                <a:latin typeface="Times New Roman" charset="0"/>
              </a:rPr>
              <a:t>.</a:t>
            </a:r>
          </a:p>
        </p:txBody>
      </p:sp>
      <p:sp>
        <p:nvSpPr>
          <p:cNvPr id="22534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048000"/>
            <a:ext cx="3886200" cy="3078163"/>
          </a:xfrm>
        </p:spPr>
        <p:txBody>
          <a:bodyPr/>
          <a:lstStyle/>
          <a:p>
            <a:r>
              <a:rPr lang="en-US" sz="4000">
                <a:latin typeface="Times New Roman" charset="0"/>
              </a:rPr>
              <a:t>What is the link between Biodiversity and Lyme Disease???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B405C1-B180-6644-88C4-70D259439586}" type="slidenum">
              <a:rPr lang="en-US" sz="1400">
                <a:solidFill>
                  <a:schemeClr val="bg2"/>
                </a:solidFill>
              </a:rPr>
              <a:pPr/>
              <a:t>23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  <a:latin typeface="Times New Roman" charset="0"/>
              </a:rPr>
              <a:t>Greater Biodiversity leads to less Lyme disease risk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b="1" u="sng">
                <a:latin typeface="Times New Roman" charset="0"/>
              </a:rPr>
              <a:t>Increasing</a:t>
            </a:r>
            <a:r>
              <a:rPr lang="en-US" b="1">
                <a:latin typeface="Times New Roman" charset="0"/>
              </a:rPr>
              <a:t> biodiversity </a:t>
            </a:r>
            <a:r>
              <a:rPr lang="en-US">
                <a:latin typeface="Times New Roman" charset="0"/>
              </a:rPr>
              <a:t>causes a </a:t>
            </a:r>
            <a:r>
              <a:rPr lang="en-US" b="1" u="sng">
                <a:latin typeface="Times New Roman" charset="0"/>
              </a:rPr>
              <a:t>decrease</a:t>
            </a:r>
            <a:r>
              <a:rPr lang="en-US" b="1">
                <a:latin typeface="Times New Roman" charset="0"/>
              </a:rPr>
              <a:t> in pathogen transmission or disease risk.</a:t>
            </a:r>
            <a:r>
              <a:rPr lang="en-US" b="1">
                <a:solidFill>
                  <a:srgbClr val="C00000"/>
                </a:solidFill>
                <a:latin typeface="Times New Roman" charset="0"/>
              </a:rPr>
              <a:t>  </a:t>
            </a:r>
            <a:r>
              <a:rPr lang="en-US" b="1">
                <a:latin typeface="Times New Roman" charset="0"/>
              </a:rPr>
              <a:t>- termed the </a:t>
            </a:r>
            <a:r>
              <a:rPr lang="en-US" b="1">
                <a:solidFill>
                  <a:srgbClr val="C00000"/>
                </a:solidFill>
                <a:latin typeface="Times New Roman" charset="0"/>
              </a:rPr>
              <a:t>Dilution Effect</a:t>
            </a:r>
          </a:p>
          <a:p>
            <a:r>
              <a:rPr lang="en-US">
                <a:latin typeface="Times New Roman" charset="0"/>
              </a:rPr>
              <a:t>In the case of Lyme, the more vertebrate hosts in an ecosystem, the more spread out (dilute) the ticks will be among those hosts</a:t>
            </a:r>
            <a:r>
              <a:rPr lang="en-US" b="1">
                <a:latin typeface="Times New Roman" charset="0"/>
              </a:rPr>
              <a:t>.</a:t>
            </a:r>
          </a:p>
          <a:p>
            <a:r>
              <a:rPr lang="en-US" b="1">
                <a:latin typeface="Times New Roman" charset="0"/>
              </a:rPr>
              <a:t>Key to this is that </a:t>
            </a:r>
            <a:r>
              <a:rPr lang="en-US" b="1" i="1" u="sng">
                <a:latin typeface="Times New Roman" charset="0"/>
              </a:rPr>
              <a:t>all hosts are not equal when it comes to passing along the LD bacterium.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A84B1B-4DFD-AB45-A664-134D60331D9B}" type="slidenum">
              <a:rPr lang="en-US" sz="1400">
                <a:solidFill>
                  <a:schemeClr val="bg2"/>
                </a:solidFill>
              </a:rPr>
              <a:pPr/>
              <a:t>24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charset="0"/>
              </a:rPr>
              <a:t>Which hosts are important in infecting ticks with Lyme disease?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Times New Roman" charset="0"/>
              </a:rPr>
              <a:t>WT Deer </a:t>
            </a:r>
            <a:r>
              <a:rPr lang="en-US">
                <a:latin typeface="Times New Roman" charset="0"/>
              </a:rPr>
              <a:t>– </a:t>
            </a:r>
            <a:r>
              <a:rPr lang="en-US" b="1" i="1">
                <a:latin typeface="Times New Roman" charset="0"/>
              </a:rPr>
              <a:t>Inefficient</a:t>
            </a:r>
            <a:r>
              <a:rPr lang="en-US">
                <a:latin typeface="Times New Roman" charset="0"/>
              </a:rPr>
              <a:t> reservoirs – only infect about 1% of larval ticks feeding on them</a:t>
            </a:r>
          </a:p>
          <a:p>
            <a:r>
              <a:rPr lang="en-US" b="1">
                <a:solidFill>
                  <a:srgbClr val="C00000"/>
                </a:solidFill>
                <a:latin typeface="Times New Roman" charset="0"/>
              </a:rPr>
              <a:t>WF Mice </a:t>
            </a:r>
            <a:r>
              <a:rPr lang="en-US">
                <a:latin typeface="Times New Roman" charset="0"/>
              </a:rPr>
              <a:t>– </a:t>
            </a:r>
            <a:r>
              <a:rPr lang="en-US" b="1" i="1">
                <a:latin typeface="Times New Roman" charset="0"/>
              </a:rPr>
              <a:t>Highly efficient </a:t>
            </a:r>
            <a:r>
              <a:rPr lang="en-US">
                <a:latin typeface="Times New Roman" charset="0"/>
              </a:rPr>
              <a:t>infecting 75%-95% of larvel ticks feeding on them</a:t>
            </a:r>
          </a:p>
          <a:p>
            <a:r>
              <a:rPr lang="en-US" b="1" i="1">
                <a:latin typeface="Times New Roman" charset="0"/>
              </a:rPr>
              <a:t>Intermediate</a:t>
            </a:r>
            <a:r>
              <a:rPr lang="en-US">
                <a:latin typeface="Times New Roman" charset="0"/>
              </a:rPr>
              <a:t> (50%) are chipmunk, shrews, 	</a:t>
            </a:r>
            <a:r>
              <a:rPr lang="en-US" sz="2400">
                <a:latin typeface="Times New Roman" charset="0"/>
              </a:rPr>
              <a:t>Robins and all other hosts are far less efficient 		reservoirs</a:t>
            </a:r>
            <a:endParaRPr lang="en-US">
              <a:latin typeface="Times New Roman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3285B-FE33-A34F-BFCA-014E37782FC9}" type="slidenum">
              <a:rPr lang="en-US" sz="1400">
                <a:solidFill>
                  <a:schemeClr val="bg2"/>
                </a:solidFill>
              </a:rPr>
              <a:pPr/>
              <a:t>25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Times New Roman" charset="0"/>
              </a:rPr>
              <a:t>Reservoir Competence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4114800"/>
          </a:xfrm>
        </p:spPr>
        <p:txBody>
          <a:bodyPr/>
          <a:lstStyle/>
          <a:p>
            <a:r>
              <a:rPr lang="en-US" b="1">
                <a:latin typeface="Times New Roman" charset="0"/>
              </a:rPr>
              <a:t>= </a:t>
            </a:r>
            <a:r>
              <a:rPr lang="en-US" b="1" i="1">
                <a:latin typeface="Times New Roman" charset="0"/>
              </a:rPr>
              <a:t>how well a host supports and transmits a pathogen</a:t>
            </a:r>
          </a:p>
          <a:p>
            <a:r>
              <a:rPr lang="en-US">
                <a:latin typeface="Times New Roman" charset="0"/>
              </a:rPr>
              <a:t>Some hosts are irritated by the tick and kill or injure the ticks by vigorous grooming, scratches or bites,or they may lick the tick off.</a:t>
            </a:r>
          </a:p>
          <a:p>
            <a:r>
              <a:rPr lang="en-US">
                <a:latin typeface="Times New Roman" charset="0"/>
              </a:rPr>
              <a:t>Other hosts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 immune systems respond to the tick saliva and other antigens from the tick mouthparts.  Some launch strong antibody responses that kill the tick.*</a:t>
            </a:r>
          </a:p>
          <a:p>
            <a:r>
              <a:rPr lang="en-US" sz="2400">
                <a:latin typeface="Times New Roman" charset="0"/>
              </a:rPr>
              <a:t>* Vaccine development has recently focused on antibody responses to host ticks rather than to the bacterium!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A23C6A-FCDF-0D4B-AA76-5217B0E35799}" type="slidenum">
              <a:rPr lang="en-US" sz="1400">
                <a:solidFill>
                  <a:schemeClr val="bg2"/>
                </a:solidFill>
              </a:rPr>
              <a:pPr/>
              <a:t>26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Landscape Management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If increasing Biodiversity reduces Lyme risks – what measures could be taken toward this end?</a:t>
            </a:r>
          </a:p>
          <a:p>
            <a:r>
              <a:rPr lang="en-US">
                <a:latin typeface="Times New Roman" charset="0"/>
              </a:rPr>
              <a:t>On the state level?</a:t>
            </a:r>
          </a:p>
          <a:p>
            <a:r>
              <a:rPr lang="en-US">
                <a:latin typeface="Times New Roman" charset="0"/>
              </a:rPr>
              <a:t>The Community level?</a:t>
            </a:r>
          </a:p>
          <a:p>
            <a:r>
              <a:rPr lang="en-US">
                <a:latin typeface="Times New Roman" charset="0"/>
              </a:rPr>
              <a:t>By an individual homeowner?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4A307E-EDCA-EB41-95A8-51C75317E4D8}" type="slidenum">
              <a:rPr lang="en-US" sz="1400">
                <a:solidFill>
                  <a:schemeClr val="bg2"/>
                </a:solidFill>
              </a:rPr>
              <a:pPr/>
              <a:t>27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34D552-63A2-D04B-8858-BB2B9CC599A0}" type="slidenum">
              <a:rPr lang="en-US" sz="1400">
                <a:solidFill>
                  <a:schemeClr val="bg2"/>
                </a:solidFill>
              </a:rPr>
              <a:pPr/>
              <a:t>28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algn="ctr"/>
            <a:r>
              <a:rPr lang="en-US" b="1">
                <a:latin typeface="Arial" charset="0"/>
              </a:rPr>
              <a:t>Common Tick Habitats</a:t>
            </a:r>
            <a:endParaRPr lang="en-US">
              <a:latin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352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Tall grassy areas 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Leaf litter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Ground cover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Low bushes / shrubs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Need moisture to survive</a:t>
            </a: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  <p:pic>
        <p:nvPicPr>
          <p:cNvPr id="28677" name="Picture 6" descr="overgrowt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47800"/>
            <a:ext cx="2743200" cy="1863725"/>
          </a:xfrm>
        </p:spPr>
      </p:pic>
      <p:pic>
        <p:nvPicPr>
          <p:cNvPr id="28678" name="Picture 7" descr="leafl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ground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33672-1FEC-D64E-897A-803A9E72DBD9}" type="slidenum">
              <a:rPr lang="en-US" sz="1400">
                <a:solidFill>
                  <a:schemeClr val="bg2"/>
                </a:solidFill>
              </a:rPr>
              <a:pPr/>
              <a:t>29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400">
                <a:latin typeface="Arial" charset="0"/>
              </a:rPr>
              <a:t>Reported Lyme Disease Cases</a:t>
            </a:r>
            <a:br>
              <a:rPr lang="en-US" sz="3400">
                <a:latin typeface="Arial" charset="0"/>
              </a:rPr>
            </a:br>
            <a:r>
              <a:rPr lang="en-US" sz="1400" b="1">
                <a:latin typeface="Arial" charset="0"/>
              </a:rPr>
              <a:t>Number of Confirmed Lyme Disease Cases by Report Year – Hunterdon County, 1988 to 2008</a:t>
            </a:r>
          </a:p>
        </p:txBody>
      </p:sp>
      <p:sp>
        <p:nvSpPr>
          <p:cNvPr id="29700" name="Text Box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sz="1400" b="1" i="1">
              <a:solidFill>
                <a:srgbClr val="000000"/>
              </a:solidFill>
              <a:latin typeface="Century Gothic" charset="0"/>
            </a:endParaRPr>
          </a:p>
          <a:p>
            <a:pPr algn="ctr"/>
            <a:endParaRPr lang="en-US" sz="2000" b="1" i="1">
              <a:solidFill>
                <a:srgbClr val="000000"/>
              </a:solidFill>
              <a:latin typeface="Century Gothic" charset="0"/>
            </a:endParaRPr>
          </a:p>
          <a:p>
            <a:pPr algn="ctr"/>
            <a:endParaRPr lang="en-US" sz="2000" b="1" i="1">
              <a:solidFill>
                <a:srgbClr val="000000"/>
              </a:solidFill>
              <a:latin typeface="Century Gothic" charset="0"/>
            </a:endParaRPr>
          </a:p>
          <a:p>
            <a:pPr algn="ctr"/>
            <a:endParaRPr lang="en-US" sz="2000" b="1" i="1">
              <a:solidFill>
                <a:srgbClr val="000000"/>
              </a:solidFill>
              <a:latin typeface="Century Gothic" charset="0"/>
            </a:endParaRPr>
          </a:p>
          <a:p>
            <a:pPr algn="ctr"/>
            <a:endParaRPr lang="en-US" sz="1800" b="1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9701" name="Picture 16" descr="LymeCases1988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2323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05800" cy="609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What is the Role of the </a:t>
            </a:r>
            <a:r>
              <a:rPr lang="en-US" b="1" u="sng" dirty="0" smtClean="0">
                <a:latin typeface="Times New Roman" charset="0"/>
              </a:rPr>
              <a:t>Reservoir</a:t>
            </a:r>
            <a:r>
              <a:rPr lang="en-US" dirty="0">
                <a:latin typeface="Times New Roman" charset="0"/>
              </a:rPr>
              <a:t>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3733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Some pathogens can exist and be transmitted outside reservoir/host – ex Hantavirus in dried rodent </a:t>
            </a:r>
            <a:r>
              <a:rPr lang="en-US" dirty="0" smtClean="0">
                <a:latin typeface="Times New Roman" charset="0"/>
              </a:rPr>
              <a:t>urine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Other pathogens </a:t>
            </a:r>
            <a:r>
              <a:rPr lang="en-US" u="sng" dirty="0">
                <a:latin typeface="Times New Roman" charset="0"/>
              </a:rPr>
              <a:t>must be in an animal body </a:t>
            </a:r>
            <a:r>
              <a:rPr lang="en-US" dirty="0">
                <a:latin typeface="Times New Roman" charset="0"/>
              </a:rPr>
              <a:t>and be directly transferred, for example by a bite.  Ex. Rabies</a:t>
            </a:r>
            <a:r>
              <a:rPr lang="en-US" b="1" u="sng" dirty="0">
                <a:latin typeface="Times New Roman" charset="0"/>
              </a:rPr>
              <a:t>/Lyme</a:t>
            </a:r>
            <a:r>
              <a:rPr lang="en-US" dirty="0">
                <a:latin typeface="Times New Roman" charset="0"/>
              </a:rPr>
              <a:t>.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034CBB-1E67-1742-92F1-A1457465F88D}" type="slidenum">
              <a:rPr lang="en-US" sz="1400">
                <a:solidFill>
                  <a:schemeClr val="bg2"/>
                </a:solidFill>
              </a:rPr>
              <a:pPr/>
              <a:t>3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8E6BFF-6A56-B046-8672-EAED42D774DE}" type="slidenum">
              <a:rPr lang="en-US" sz="1400">
                <a:solidFill>
                  <a:schemeClr val="bg2"/>
                </a:solidFill>
              </a:rPr>
              <a:pPr/>
              <a:t>30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3716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Typical</a:t>
            </a:r>
            <a:r>
              <a:rPr lang="en-US" sz="3600" b="1">
                <a:latin typeface="Arial" charset="0"/>
              </a:rPr>
              <a:t> </a:t>
            </a:r>
            <a:r>
              <a:rPr lang="en-US" sz="3600">
                <a:latin typeface="Arial" charset="0"/>
              </a:rPr>
              <a:t>Seasonal</a:t>
            </a:r>
            <a:r>
              <a:rPr lang="en-US" sz="3600" b="1">
                <a:latin typeface="Arial" charset="0"/>
              </a:rPr>
              <a:t> </a:t>
            </a:r>
            <a:r>
              <a:rPr lang="en-US" sz="3600">
                <a:latin typeface="Arial" charset="0"/>
              </a:rPr>
              <a:t>Distribution</a:t>
            </a:r>
            <a:r>
              <a:rPr lang="en-US" sz="3600" b="1">
                <a:latin typeface="Arial" charset="0"/>
              </a:rPr>
              <a:t> </a:t>
            </a:r>
            <a:r>
              <a:rPr lang="en-US" sz="3600">
                <a:latin typeface="Arial" charset="0"/>
              </a:rPr>
              <a:t>of Reported Lyme Disease Cases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1828800"/>
          <a:ext cx="80772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7772761" imgH="4115162" progId="MSGraph.Chart.8">
                  <p:embed followColorScheme="full"/>
                </p:oleObj>
              </mc:Choice>
              <mc:Fallback>
                <p:oleObj name="Chart" r:id="rId3" imgW="7772761" imgH="411516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36"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8077200" cy="443865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6782D1-6867-8344-BE44-83D44A4CC4B6}" type="slidenum">
              <a:rPr lang="en-US" sz="1400">
                <a:solidFill>
                  <a:schemeClr val="bg2"/>
                </a:solidFill>
              </a:rPr>
              <a:pPr/>
              <a:t>31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charset="0"/>
              </a:rPr>
              <a:t>LYME cases by Age</a:t>
            </a:r>
            <a:endParaRPr lang="en-US"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" y="1600200"/>
          <a:ext cx="7823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3" imgW="5458231" imgH="3210166" progId="Excel.Chart.8">
                  <p:embed/>
                </p:oleObj>
              </mc:Choice>
              <mc:Fallback>
                <p:oleObj name="Chart" r:id="rId3" imgW="5458231" imgH="321016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7823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A193CA-81BD-0A4E-A7D8-A08D7C5912FD}" type="slidenum">
              <a:rPr lang="en-US" sz="1400">
                <a:solidFill>
                  <a:srgbClr val="578963"/>
                </a:solidFill>
              </a:rPr>
              <a:pPr/>
              <a:t>32</a:t>
            </a:fld>
            <a:endParaRPr lang="en-US" sz="1400">
              <a:solidFill>
                <a:srgbClr val="578963"/>
              </a:solidFill>
            </a:endParaRPr>
          </a:p>
        </p:txBody>
      </p:sp>
      <p:sp>
        <p:nvSpPr>
          <p:cNvPr id="30723" name="Rectangle 205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>
                <a:latin typeface="Arial" charset="0"/>
              </a:rPr>
              <a:t>Signs and Symptoms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of Lyme Disease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39CDBF-B07B-C943-A458-4F497BE1AF1E}" type="slidenum">
              <a:rPr lang="en-US" sz="1400">
                <a:solidFill>
                  <a:schemeClr val="bg2"/>
                </a:solidFill>
              </a:rPr>
              <a:pPr/>
              <a:t>33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Arial" charset="0"/>
              </a:rPr>
              <a:t>Clinical Manifestations</a:t>
            </a:r>
            <a:endParaRPr lang="en-US">
              <a:latin typeface="Arial" charset="0"/>
            </a:endParaRPr>
          </a:p>
        </p:txBody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Early Lyme (Days to month after bite)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	-- Erythema Migrans (</a:t>
            </a:r>
            <a:r>
              <a:rPr lang="ja-JP" altLang="en-US" sz="2800">
                <a:latin typeface="Arial" charset="0"/>
              </a:rPr>
              <a:t>‘</a:t>
            </a:r>
            <a:r>
              <a:rPr lang="en-US" sz="2800">
                <a:latin typeface="Arial" charset="0"/>
              </a:rPr>
              <a:t>Bull</a:t>
            </a:r>
            <a:r>
              <a:rPr lang="ja-JP" altLang="en-US" sz="2800">
                <a:latin typeface="Arial" charset="0"/>
              </a:rPr>
              <a:t>’</a:t>
            </a:r>
            <a:r>
              <a:rPr lang="en-US" sz="2800">
                <a:latin typeface="Arial" charset="0"/>
              </a:rPr>
              <a:t>s Eye Rash</a:t>
            </a:r>
            <a:r>
              <a:rPr lang="ja-JP" altLang="en-US" sz="2800">
                <a:latin typeface="Arial" charset="0"/>
              </a:rPr>
              <a:t>’</a:t>
            </a:r>
            <a:r>
              <a:rPr lang="en-US" sz="2800">
                <a:latin typeface="Arial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	-- +/- Flu-like symptoms</a:t>
            </a:r>
          </a:p>
          <a:p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Early Disseminated Lyme / Late Lyme</a:t>
            </a:r>
            <a:endParaRPr lang="en-US" sz="2800">
              <a:latin typeface="Arial" charset="0"/>
            </a:endParaRP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	-- Neurologic or cardiac abnormalities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	-- Musculoskeletal symptoms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	-- Migratory arthritis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65267D-B569-5F43-AFC9-C81F17D47A46}" type="slidenum">
              <a:rPr lang="en-US" sz="1400">
                <a:solidFill>
                  <a:schemeClr val="bg2"/>
                </a:solidFill>
              </a:rPr>
              <a:pPr/>
              <a:t>34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32771" name="Picture 5"/>
          <p:cNvPicPr>
            <a:picLocks noGrp="1" noChangeArrowheads="1"/>
          </p:cNvPicPr>
          <p:nvPr>
            <p:ph type="clipArt" sz="half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81000"/>
            <a:ext cx="3276600" cy="2895600"/>
          </a:xfrm>
          <a:noFill/>
        </p:spPr>
      </p:pic>
      <p:pic>
        <p:nvPicPr>
          <p:cNvPr id="32772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327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R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865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0D0893-BA36-DE49-95C7-31BC8BA815E2}" type="slidenum">
              <a:rPr lang="en-US" sz="1400">
                <a:solidFill>
                  <a:schemeClr val="bg2"/>
                </a:solidFill>
              </a:rPr>
              <a:pPr/>
              <a:t>35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33795" name="Picture 5"/>
          <p:cNvPicPr>
            <a:picLocks noGrp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3962400" cy="2895600"/>
          </a:xfrm>
          <a:noFill/>
        </p:spPr>
      </p:pic>
      <p:pic>
        <p:nvPicPr>
          <p:cNvPr id="33796" name="Picture 8" descr="multiple rashes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038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cover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74E626-D2DB-1B4E-8F32-CCF80191BF92}" type="slidenum">
              <a:rPr lang="en-US" sz="1400">
                <a:solidFill>
                  <a:schemeClr val="bg2"/>
                </a:solidFill>
              </a:rPr>
              <a:pPr/>
              <a:t>36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481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/>
            <a:r>
              <a:rPr lang="en-US" b="1">
                <a:latin typeface="Arial" charset="0"/>
              </a:rPr>
              <a:t>Recommendations for Testing</a:t>
            </a:r>
          </a:p>
        </p:txBody>
      </p:sp>
      <p:sp>
        <p:nvSpPr>
          <p:cNvPr id="3482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3124200"/>
          </a:xfrm>
        </p:spPr>
        <p:txBody>
          <a:bodyPr/>
          <a:lstStyle/>
          <a:p>
            <a:r>
              <a:rPr lang="en-US" sz="3400">
                <a:latin typeface="Arial" charset="0"/>
              </a:rPr>
              <a:t>No blood test if rash present</a:t>
            </a:r>
          </a:p>
          <a:p>
            <a:r>
              <a:rPr lang="en-US" sz="3400">
                <a:latin typeface="Arial" charset="0"/>
              </a:rPr>
              <a:t>Two-test approach</a:t>
            </a:r>
          </a:p>
          <a:p>
            <a:r>
              <a:rPr lang="en-US" sz="3400">
                <a:latin typeface="Arial" charset="0"/>
              </a:rPr>
              <a:t>ELISA test</a:t>
            </a:r>
          </a:p>
          <a:p>
            <a:r>
              <a:rPr lang="en-US" sz="3400">
                <a:latin typeface="Arial" charset="0"/>
              </a:rPr>
              <a:t>Western Immunoblot for positive or equivocal ELISA</a:t>
            </a:r>
          </a:p>
        </p:txBody>
      </p:sp>
    </p:spTree>
  </p:cSld>
  <p:clrMapOvr>
    <a:masterClrMapping/>
  </p:clrMapOvr>
  <p:transition xmlns:p14="http://schemas.microsoft.com/office/powerpoint/2010/main" spd="med">
    <p:cover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Western Blot</a:t>
            </a: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5105400" cy="2514600"/>
          </a:xfrm>
        </p:spPr>
        <p:txBody>
          <a:bodyPr/>
          <a:lstStyle/>
          <a:p>
            <a:pPr algn="l">
              <a:buFont typeface="Monotype Sorts" charset="0"/>
              <a:buNone/>
            </a:pPr>
            <a:r>
              <a:rPr lang="en-US">
                <a:latin typeface="Times New Roman" charset="0"/>
              </a:rPr>
              <a:t>Electrophoresis of proteins from infected material sample followed by an enzyme tagged antibodies to probe for the target protein (antigen)</a:t>
            </a:r>
          </a:p>
          <a:p>
            <a:pPr algn="l">
              <a:buFont typeface="Monotype Sorts" charset="0"/>
              <a:buNone/>
            </a:pPr>
            <a:r>
              <a:rPr lang="en-US">
                <a:latin typeface="Times New Roman" charset="0"/>
              </a:rPr>
              <a:t>A color change occurs when the enzyme substrate is added indicating a positive test.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FA40C6-1984-2B41-84B1-0217DA017ED1}" type="slidenum">
              <a:rPr lang="en-US" sz="1400">
                <a:solidFill>
                  <a:srgbClr val="578963"/>
                </a:solidFill>
              </a:rPr>
              <a:pPr/>
              <a:t>37</a:t>
            </a:fld>
            <a:endParaRPr lang="en-US" sz="1400">
              <a:solidFill>
                <a:srgbClr val="578963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895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B12866-5F70-1749-A2DD-34F92C8116D7}" type="slidenum">
              <a:rPr lang="en-US" sz="1400">
                <a:solidFill>
                  <a:schemeClr val="bg2"/>
                </a:solidFill>
              </a:rPr>
              <a:pPr/>
              <a:t>38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TREATMENT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" charset="0"/>
                <a:cs typeface="Arial" charset="0"/>
              </a:rPr>
              <a:t>Doxycycline, amoxicillin, and ceftin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Usually treated for 4-6 weeks. 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 Ostfeld video - ~ 8 min</a:t>
            </a:r>
            <a:br>
              <a:rPr lang="en-US">
                <a:latin typeface="Times New Roman" charset="0"/>
              </a:rPr>
            </a:br>
            <a:endParaRPr lang="en-US">
              <a:latin typeface="Times New Roman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  <a:hlinkClick r:id="rId2"/>
              </a:rPr>
              <a:t>Ostfeld American Museum of Natural History video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F1F994-D147-1345-B616-467C7E9C40D8}" type="slidenum">
              <a:rPr lang="en-US" sz="1400">
                <a:solidFill>
                  <a:schemeClr val="bg2"/>
                </a:solidFill>
              </a:rPr>
              <a:pPr/>
              <a:t>39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19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NYC FORUM on Tick Borne Diseases 3/12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52:30 – 1:01:10 - </a:t>
            </a:r>
            <a:r>
              <a:rPr lang="en-US" dirty="0" err="1" smtClean="0"/>
              <a:t>Ostfeld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What is the Role of the </a:t>
            </a:r>
            <a:r>
              <a:rPr lang="en-US" b="1" u="sng" dirty="0" smtClean="0">
                <a:latin typeface="Times New Roman" charset="0"/>
              </a:rPr>
              <a:t>Reservoir</a:t>
            </a:r>
            <a:r>
              <a:rPr lang="en-US" b="1" u="sng" dirty="0">
                <a:latin typeface="Times New Roman" charset="0"/>
              </a:rPr>
              <a:t>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Pathogen </a:t>
            </a:r>
            <a:r>
              <a:rPr lang="en-US" dirty="0" smtClean="0">
                <a:latin typeface="Times New Roman" charset="0"/>
              </a:rPr>
              <a:t>replicates </a:t>
            </a:r>
            <a:r>
              <a:rPr lang="en-US" dirty="0">
                <a:latin typeface="Times New Roman" charset="0"/>
              </a:rPr>
              <a:t>within the reservoir until </a:t>
            </a:r>
            <a:r>
              <a:rPr lang="en-US" dirty="0" smtClean="0">
                <a:latin typeface="Times New Roman" charset="0"/>
              </a:rPr>
              <a:t>it is </a:t>
            </a:r>
            <a:r>
              <a:rPr lang="en-US" dirty="0">
                <a:latin typeface="Times New Roman" charset="0"/>
              </a:rPr>
              <a:t>transported by vector to the next </a:t>
            </a:r>
            <a:r>
              <a:rPr lang="en-US" dirty="0" smtClean="0">
                <a:latin typeface="Times New Roman" charset="0"/>
              </a:rPr>
              <a:t>host.</a:t>
            </a:r>
          </a:p>
          <a:p>
            <a:pPr marL="0" indent="0" algn="ctr">
              <a:buNone/>
            </a:pPr>
            <a:r>
              <a:rPr lang="en-US" sz="4000" b="1" u="sng" dirty="0" smtClean="0">
                <a:latin typeface="Times New Roman" charset="0"/>
              </a:rPr>
              <a:t>Lyme Bacteria have MANY Reservoir Hosts!</a:t>
            </a:r>
            <a:endParaRPr lang="en-US" sz="4000" b="1" u="sng" dirty="0">
              <a:latin typeface="Times New Roman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FD1680-654A-DD4D-AABB-0EFF88540E98}" type="slidenum">
              <a:rPr lang="en-US" sz="1400">
                <a:solidFill>
                  <a:schemeClr val="bg2"/>
                </a:solidFill>
              </a:rPr>
              <a:pPr/>
              <a:t>4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0DA815-1008-0D43-ADFE-5B371E179E36}" type="slidenum">
              <a:rPr lang="en-US" sz="1400">
                <a:solidFill>
                  <a:srgbClr val="578963"/>
                </a:solidFill>
              </a:rPr>
              <a:pPr/>
              <a:t>40</a:t>
            </a:fld>
            <a:endParaRPr lang="en-US" sz="1400">
              <a:solidFill>
                <a:srgbClr val="578963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>
                <a:latin typeface="Arial" charset="0"/>
              </a:rPr>
              <a:t>Personal Protection Measures to Reduce Your Risks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46B553-8ED2-3840-9112-7FA2D7217C09}" type="slidenum">
              <a:rPr lang="en-US" sz="1400">
                <a:solidFill>
                  <a:schemeClr val="bg2"/>
                </a:solidFill>
              </a:rPr>
              <a:pPr/>
              <a:t>41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3733800" cy="34290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800" b="1" i="1">
                <a:latin typeface="Arial" charset="0"/>
              </a:rPr>
              <a:t>Before going out...</a:t>
            </a:r>
            <a:r>
              <a:rPr lang="en-US" sz="2800">
                <a:latin typeface="Arial" charset="0"/>
              </a:rPr>
              <a:t> </a:t>
            </a:r>
          </a:p>
          <a:p>
            <a:r>
              <a:rPr lang="en-US" sz="2800">
                <a:latin typeface="Arial" charset="0"/>
              </a:rPr>
              <a:t>Wear light-colored clothing </a:t>
            </a:r>
          </a:p>
          <a:p>
            <a:r>
              <a:rPr lang="en-US" sz="2800">
                <a:latin typeface="Arial" charset="0"/>
              </a:rPr>
              <a:t>Tuck shirt into pants and pants into socks</a:t>
            </a:r>
          </a:p>
          <a:p>
            <a:r>
              <a:rPr lang="en-US" sz="2800">
                <a:latin typeface="Arial" charset="0"/>
              </a:rPr>
              <a:t>Wear </a:t>
            </a:r>
            <a:r>
              <a:rPr lang="ja-JP" altLang="en-US" sz="2800">
                <a:latin typeface="Arial" charset="0"/>
              </a:rPr>
              <a:t>‘</a:t>
            </a:r>
            <a:r>
              <a:rPr lang="en-US" sz="2800">
                <a:latin typeface="Arial" charset="0"/>
              </a:rPr>
              <a:t>closed</a:t>
            </a:r>
            <a:r>
              <a:rPr lang="ja-JP" altLang="en-US" sz="2800">
                <a:latin typeface="Arial" charset="0"/>
              </a:rPr>
              <a:t>’</a:t>
            </a:r>
            <a:r>
              <a:rPr lang="en-US" sz="2800">
                <a:latin typeface="Arial" charset="0"/>
              </a:rPr>
              <a:t> shoes</a:t>
            </a:r>
          </a:p>
        </p:txBody>
      </p:sp>
      <p:pic>
        <p:nvPicPr>
          <p:cNvPr id="39940" name="Picture 6" descr="pantsinso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3486150" cy="54102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F03585-0F5C-504F-AA4D-E0E8D1DB6080}" type="slidenum">
              <a:rPr lang="en-US" sz="1400">
                <a:solidFill>
                  <a:schemeClr val="bg2"/>
                </a:solidFill>
              </a:rPr>
              <a:pPr/>
              <a:t>42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838200"/>
            <a:ext cx="41148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4400" b="1" i="1">
                <a:latin typeface="Arial" charset="0"/>
              </a:rPr>
              <a:t>Perform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4400" b="1" i="1">
                <a:latin typeface="Arial" charset="0"/>
              </a:rPr>
              <a:t>Frequent Tick                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4400" b="1" i="1">
                <a:latin typeface="Arial" charset="0"/>
              </a:rPr>
              <a:t>Checks….</a:t>
            </a:r>
            <a:endParaRPr lang="en-US" sz="4400">
              <a:latin typeface="Arial" charset="0"/>
            </a:endParaRPr>
          </a:p>
        </p:txBody>
      </p:sp>
      <p:pic>
        <p:nvPicPr>
          <p:cNvPr id="40964" name="Picture 6" descr="tickcheck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34001"/>
          <a:stretch>
            <a:fillRect/>
          </a:stretch>
        </p:blipFill>
        <p:spPr>
          <a:xfrm>
            <a:off x="1219200" y="381000"/>
            <a:ext cx="2800350" cy="3581400"/>
          </a:xfrm>
        </p:spPr>
      </p:pic>
      <p:pic>
        <p:nvPicPr>
          <p:cNvPr id="40965" name="Picture 7" descr="MomtickChe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24326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914400" y="4267200"/>
            <a:ext cx="3810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latin typeface="Arial" charset="0"/>
              </a:rPr>
              <a:t>…while in tick habitats </a:t>
            </a:r>
            <a:r>
              <a:rPr lang="en-US" b="1" i="1" u="sng">
                <a:latin typeface="Arial" charset="0"/>
              </a:rPr>
              <a:t>AND</a:t>
            </a:r>
            <a:r>
              <a:rPr lang="en-US" b="1" i="1">
                <a:latin typeface="Arial" charset="0"/>
              </a:rPr>
              <a:t> when returning home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A0CE91-AEDE-1045-9B30-978B8D6D0B94}" type="slidenum">
              <a:rPr lang="en-US" sz="1400">
                <a:solidFill>
                  <a:schemeClr val="bg2"/>
                </a:solidFill>
              </a:rPr>
              <a:pPr/>
              <a:t>43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57400"/>
            <a:ext cx="3886200" cy="28956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 </a:t>
            </a:r>
            <a:r>
              <a:rPr lang="en-US" sz="3000" b="1">
                <a:latin typeface="Arial" charset="0"/>
              </a:rPr>
              <a:t>Avoid </a:t>
            </a:r>
            <a:r>
              <a:rPr lang="ja-JP" altLang="en-US" sz="3000" b="1">
                <a:latin typeface="Arial" charset="0"/>
              </a:rPr>
              <a:t>‘</a:t>
            </a:r>
            <a:r>
              <a:rPr lang="en-US" sz="3000" b="1">
                <a:latin typeface="Arial" charset="0"/>
              </a:rPr>
              <a:t>tick-friendly</a:t>
            </a:r>
            <a:r>
              <a:rPr lang="ja-JP" altLang="en-US" sz="3000" b="1">
                <a:latin typeface="Arial" charset="0"/>
              </a:rPr>
              <a:t>’</a:t>
            </a:r>
            <a:r>
              <a:rPr lang="en-US" sz="3000" b="1">
                <a:latin typeface="Arial" charset="0"/>
              </a:rPr>
              <a:t> habitats when possible</a:t>
            </a:r>
          </a:p>
          <a:p>
            <a:r>
              <a:rPr lang="en-US" sz="3000" b="1">
                <a:latin typeface="Arial" charset="0"/>
              </a:rPr>
              <a:t> Keep to center of      path</a:t>
            </a:r>
          </a:p>
        </p:txBody>
      </p:sp>
      <p:pic>
        <p:nvPicPr>
          <p:cNvPr id="41988" name="Picture 6" descr="walking in path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3436938" cy="5334000"/>
          </a:xfrm>
        </p:spPr>
      </p:pic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617107-850A-0248-831C-2202C0491C53}" type="slidenum">
              <a:rPr lang="en-US" sz="1400">
                <a:solidFill>
                  <a:schemeClr val="bg2"/>
                </a:solidFill>
              </a:rPr>
              <a:pPr/>
              <a:t>44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/>
            <a:r>
              <a:rPr lang="en-US" b="1">
                <a:latin typeface="Arial" charset="0"/>
              </a:rPr>
              <a:t>Tick Repellents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for Personal Use</a:t>
            </a:r>
            <a:endParaRPr lang="en-US">
              <a:latin typeface="Arial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81200"/>
            <a:ext cx="4495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30% - 40% DEET content most effective for ticks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Use on skin or clothing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Target shoes, pant legs</a:t>
            </a:r>
          </a:p>
          <a:p>
            <a:pPr>
              <a:lnSpc>
                <a:spcPct val="90000"/>
              </a:lnSpc>
            </a:pPr>
            <a:r>
              <a:rPr lang="en-US" sz="2800" b="1" i="1">
                <a:latin typeface="Arial" charset="0"/>
              </a:rPr>
              <a:t>Not for children &lt; 3 yrs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See guidelines for children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FOLLOW DIRECTIONS CAREFULLY</a:t>
            </a:r>
          </a:p>
        </p:txBody>
      </p:sp>
      <p:pic>
        <p:nvPicPr>
          <p:cNvPr id="43013" name="Picture 6" descr="cutter and of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20743" b="5263"/>
          <a:stretch>
            <a:fillRect/>
          </a:stretch>
        </p:blipFill>
        <p:spPr>
          <a:xfrm>
            <a:off x="609600" y="1676400"/>
            <a:ext cx="3021013" cy="4343400"/>
          </a:xfrm>
        </p:spPr>
      </p:pic>
    </p:spTree>
  </p:cSld>
  <p:clrMapOvr>
    <a:masterClrMapping/>
  </p:clrMapOvr>
  <p:transition xmlns:p14="http://schemas.microsoft.com/office/powerpoint/2010/main" spd="slow">
    <p:spli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7AF2CA-EF0A-6347-9C11-5DADA525AE7C}" type="slidenum">
              <a:rPr lang="en-US" sz="1400">
                <a:solidFill>
                  <a:schemeClr val="bg2"/>
                </a:solidFill>
              </a:rPr>
              <a:pPr/>
              <a:t>45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Arial" charset="0"/>
              </a:rPr>
              <a:t>Tick Repellents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for Personal Use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Permethrin-containing products</a:t>
            </a:r>
          </a:p>
          <a:p>
            <a:r>
              <a:rPr lang="en-US" sz="2800" b="1">
                <a:latin typeface="Arial" charset="0"/>
              </a:rPr>
              <a:t>USE ON CLOTHING ONLY</a:t>
            </a:r>
            <a:endParaRPr lang="en-US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Insecticide</a:t>
            </a:r>
          </a:p>
          <a:p>
            <a:r>
              <a:rPr lang="en-US" sz="2800">
                <a:latin typeface="Arial" charset="0"/>
              </a:rPr>
              <a:t>FOLLOW DIRECTIONS CAREFULLY</a:t>
            </a:r>
          </a:p>
        </p:txBody>
      </p:sp>
      <p:pic>
        <p:nvPicPr>
          <p:cNvPr id="44037" name="Picture 6" descr="duranonca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31482"/>
          <a:stretch>
            <a:fillRect/>
          </a:stretch>
        </p:blipFill>
        <p:spPr>
          <a:xfrm>
            <a:off x="914400" y="1828800"/>
            <a:ext cx="3208338" cy="4191000"/>
          </a:xfrm>
        </p:spPr>
      </p:pic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AB9C27-CA65-1B45-99CC-309438EE2CEF}" type="slidenum">
              <a:rPr lang="en-US" sz="1400">
                <a:solidFill>
                  <a:srgbClr val="578963"/>
                </a:solidFill>
              </a:rPr>
              <a:pPr/>
              <a:t>46</a:t>
            </a:fld>
            <a:endParaRPr lang="en-US" sz="1400">
              <a:solidFill>
                <a:srgbClr val="578963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pPr algn="ctr"/>
            <a:r>
              <a:rPr lang="en-US" b="1" i="1">
                <a:latin typeface="Arial" charset="0"/>
              </a:rPr>
              <a:t>Using </a:t>
            </a:r>
            <a:r>
              <a:rPr lang="ja-JP" altLang="en-US" b="1" i="1">
                <a:latin typeface="Arial" charset="0"/>
              </a:rPr>
              <a:t>‘</a:t>
            </a:r>
            <a:r>
              <a:rPr lang="en-US" b="1" i="1">
                <a:latin typeface="Arial" charset="0"/>
              </a:rPr>
              <a:t>Host Reduction</a:t>
            </a:r>
            <a:r>
              <a:rPr lang="ja-JP" altLang="en-US" b="1" i="1">
                <a:latin typeface="Arial" charset="0"/>
              </a:rPr>
              <a:t>’</a:t>
            </a:r>
            <a:r>
              <a:rPr lang="en-US" b="1" i="1">
                <a:latin typeface="Arial" charset="0"/>
              </a:rPr>
              <a:t> </a:t>
            </a:r>
            <a:br>
              <a:rPr lang="en-US" b="1" i="1">
                <a:latin typeface="Arial" charset="0"/>
              </a:rPr>
            </a:br>
            <a:r>
              <a:rPr lang="en-US" b="1" i="1">
                <a:latin typeface="Arial" charset="0"/>
              </a:rPr>
              <a:t>to Reduce Risks </a:t>
            </a:r>
            <a:br>
              <a:rPr lang="en-US" b="1" i="1">
                <a:latin typeface="Arial" charset="0"/>
              </a:rPr>
            </a:br>
            <a:r>
              <a:rPr lang="en-US" b="1" i="1">
                <a:latin typeface="Arial" charset="0"/>
              </a:rPr>
              <a:t>for Lyme Disease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3423CD-5058-B54C-B1F0-662F89F16511}" type="slidenum">
              <a:rPr lang="en-US" sz="1400">
                <a:solidFill>
                  <a:schemeClr val="bg2"/>
                </a:solidFill>
              </a:rPr>
              <a:pPr/>
              <a:t>47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396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Arial" charset="0"/>
              </a:rPr>
              <a:t>Move birdfeeders and firewood away from family activity area  (like picnic and/or play area)</a:t>
            </a:r>
          </a:p>
        </p:txBody>
      </p:sp>
      <p:pic>
        <p:nvPicPr>
          <p:cNvPr id="46084" name="Picture 6" descr="mous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33400"/>
            <a:ext cx="3810000" cy="2957513"/>
          </a:xfrm>
        </p:spPr>
      </p:pic>
      <p:pic>
        <p:nvPicPr>
          <p:cNvPr id="46085" name="Picture 7" descr="stone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2672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4953000" y="44958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charset="0"/>
              <a:buChar char="§"/>
            </a:pPr>
            <a:r>
              <a:rPr kumimoji="1" lang="en-US" sz="2800">
                <a:latin typeface="Arial" charset="0"/>
              </a:rPr>
              <a:t>Avoid common </a:t>
            </a:r>
            <a:r>
              <a:rPr kumimoji="1" lang="ja-JP" altLang="en-US" sz="2800">
                <a:latin typeface="Arial" charset="0"/>
              </a:rPr>
              <a:t>‘</a:t>
            </a:r>
            <a:r>
              <a:rPr kumimoji="1" lang="en-US" sz="2800">
                <a:latin typeface="Arial" charset="0"/>
              </a:rPr>
              <a:t>host habitats</a:t>
            </a:r>
            <a:r>
              <a:rPr kumimoji="1" lang="ja-JP" altLang="en-US" sz="2800">
                <a:latin typeface="Arial" charset="0"/>
              </a:rPr>
              <a:t>’</a:t>
            </a:r>
            <a:r>
              <a:rPr kumimoji="1" lang="en-US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ipe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907CF2-F71A-9949-A004-92B089B49ADA}" type="slidenum">
              <a:rPr lang="en-US" sz="1400">
                <a:solidFill>
                  <a:srgbClr val="578963"/>
                </a:solidFill>
              </a:rPr>
              <a:pPr/>
              <a:t>48</a:t>
            </a:fld>
            <a:endParaRPr lang="en-US" sz="1400">
              <a:solidFill>
                <a:srgbClr val="578963"/>
              </a:solidFill>
            </a:endParaRPr>
          </a:p>
        </p:txBody>
      </p:sp>
      <p:sp>
        <p:nvSpPr>
          <p:cNvPr id="4710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Ehrlichiosis</a:t>
            </a: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400">
                <a:latin typeface="Arial" charset="0"/>
              </a:rPr>
              <a:t>A disease caused by bacteria in the genus Ehrlichia. 2 types have been identified in the U.S.:  HME and HGE.  Transmitted by the deer tick.</a:t>
            </a:r>
          </a:p>
          <a:p>
            <a:pPr>
              <a:buFont typeface="Monotype Sorts" charset="0"/>
              <a:buNone/>
            </a:pPr>
            <a:endParaRPr lang="en-US" sz="2400">
              <a:latin typeface="Arial" charset="0"/>
            </a:endParaRPr>
          </a:p>
          <a:p>
            <a:pPr>
              <a:buFont typeface="Monotype Sorts" charset="0"/>
              <a:buNone/>
            </a:pPr>
            <a:r>
              <a:rPr lang="en-US" sz="2400">
                <a:latin typeface="Arial" charset="0"/>
              </a:rPr>
              <a:t>It is considered an acute infection without chronic    long-term consequences.  The severity of the disease varies from person to person.  May be life-threatening or fatal for elderly and others with compromised immune systems.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18A28E-29D7-0A49-8AAD-064BB258DBDA}" type="slidenum">
              <a:rPr lang="en-US" sz="1400">
                <a:solidFill>
                  <a:schemeClr val="bg2"/>
                </a:solidFill>
              </a:rPr>
              <a:pPr/>
              <a:t>49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Symptoms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Person may be asymptomatic or may have mild to severe symptoms.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Initial symptoms include fever, headache, malaise, and muscle aches.  Other symptoms include nausea, vomiting, diarrhea, cough, and joint pains.  May also have a rash.  Severe complications include prolonged fever, renal failure, seizures, or coma.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As many as half of all patients require hospitalization.  2-3% of patients die from the infection.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What is the role of the </a:t>
            </a:r>
            <a:r>
              <a:rPr lang="en-US" b="1" u="sng" dirty="0">
                <a:latin typeface="Times New Roman" charset="0"/>
              </a:rPr>
              <a:t>Vector?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To pass the pathogen to humans usually through a blood-feeding bite.</a:t>
            </a:r>
          </a:p>
          <a:p>
            <a:r>
              <a:rPr lang="en-US" dirty="0">
                <a:latin typeface="Times New Roman" charset="0"/>
              </a:rPr>
              <a:t>Vectors are usually </a:t>
            </a:r>
            <a:r>
              <a:rPr lang="en-US" i="1" u="sng" dirty="0">
                <a:latin typeface="Times New Roman" charset="0"/>
              </a:rPr>
              <a:t>Host Generalists</a:t>
            </a:r>
            <a:r>
              <a:rPr lang="en-US" dirty="0">
                <a:latin typeface="Times New Roman" charset="0"/>
              </a:rPr>
              <a:t>: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Times New Roman" charset="0"/>
              </a:rPr>
              <a:t>              =willing to bite a variety of host species.</a:t>
            </a:r>
          </a:p>
          <a:p>
            <a:pPr lvl="2"/>
            <a:r>
              <a:rPr lang="en-US" dirty="0">
                <a:latin typeface="Times New Roman" charset="0"/>
              </a:rPr>
              <a:t>Horizontal transmission - common– vectors acquire pathogens during a blood meal from host. – therefore the pathogen requires the host to perpetuate the disease.</a:t>
            </a:r>
          </a:p>
          <a:p>
            <a:pPr lvl="2"/>
            <a:r>
              <a:rPr lang="en-US" dirty="0">
                <a:latin typeface="Times New Roman" charset="0"/>
              </a:rPr>
              <a:t>Vertical transmission- vector may pass pathogen on to offspring </a:t>
            </a:r>
            <a:r>
              <a:rPr lang="en-US" dirty="0" smtClean="0">
                <a:latin typeface="Times New Roman" charset="0"/>
              </a:rPr>
              <a:t>– RARE</a:t>
            </a:r>
          </a:p>
          <a:p>
            <a:pPr lvl="2"/>
            <a:endParaRPr lang="en-US" dirty="0">
              <a:latin typeface="Times New Roman" charset="0"/>
            </a:endParaRPr>
          </a:p>
          <a:p>
            <a:pPr lvl="2"/>
            <a:endParaRPr lang="en-US" dirty="0">
              <a:latin typeface="Times New Roman" charset="0"/>
            </a:endParaRPr>
          </a:p>
          <a:p>
            <a:pPr>
              <a:buFont typeface="Monotype Sorts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B450DF-486D-4747-B5D6-CCFB015FD6BA}" type="slidenum">
              <a:rPr lang="en-US" sz="1400">
                <a:solidFill>
                  <a:schemeClr val="bg2"/>
                </a:solidFill>
              </a:rPr>
              <a:pPr/>
              <a:t>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14" y="5791200"/>
            <a:ext cx="911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4000" b="1" u="sng" dirty="0"/>
              <a:t>Vector for LYME is the black legged tick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AF660-6725-3740-AFDC-67F472AA50BE}" type="slidenum">
              <a:rPr lang="en-US" sz="1400">
                <a:solidFill>
                  <a:schemeClr val="bg2"/>
                </a:solidFill>
              </a:rPr>
              <a:pPr/>
              <a:t>50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Treatment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Treatment should be initiated immediately when there is suspicion of Ehrlichiosis.  Treatment should not be delayed until lab confirmation is obtained.</a:t>
            </a:r>
          </a:p>
          <a:p>
            <a:r>
              <a:rPr lang="en-US">
                <a:latin typeface="Arial" charset="0"/>
              </a:rPr>
              <a:t>100 mg. Doxycycline twice daily for a minimum of 7 days.  Severe cases may require longer treatment.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BF3911-A49C-B040-8060-CB33D4560616}" type="slidenum">
              <a:rPr lang="en-US" sz="1400">
                <a:solidFill>
                  <a:schemeClr val="bg2"/>
                </a:solidFill>
              </a:rPr>
              <a:pPr/>
              <a:t>51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Babesiosis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Babesiosis is a malaria-like illness caused by a protozoan parasite (</a:t>
            </a:r>
            <a:r>
              <a:rPr lang="en-US" i="1">
                <a:latin typeface="Arial" charset="0"/>
                <a:cs typeface="Arial" charset="0"/>
              </a:rPr>
              <a:t>Babesia microti</a:t>
            </a:r>
            <a:r>
              <a:rPr lang="en-US">
                <a:latin typeface="Arial" charset="0"/>
                <a:cs typeface="Arial" charset="0"/>
              </a:rPr>
              <a:t> in the U.S.) that is primarily transmitted by the                black-legged deer tick. 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A2E9BA-5976-8F44-8098-10F7476F239E}" type="slidenum">
              <a:rPr lang="en-US" sz="1400">
                <a:solidFill>
                  <a:schemeClr val="bg2"/>
                </a:solidFill>
              </a:rPr>
              <a:pPr/>
              <a:t>52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Symptoms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May be asymptomatic; symptoms include fever, chills, sweating, muscle aches, fatigue, and hemolytic anemia.  Symptoms typically occur after an incubation period of 1-4 weeks, and can last several weeks.  Disease is more severe in the elderly and immunosuppressed individuals.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B5B415-410E-6549-9D66-1BF97F619CA7}" type="slidenum">
              <a:rPr lang="en-US" sz="1400">
                <a:solidFill>
                  <a:schemeClr val="bg2"/>
                </a:solidFill>
              </a:rPr>
              <a:pPr/>
              <a:t>53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</a:rPr>
              <a:t>Treatment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>
                <a:latin typeface="Arial" charset="0"/>
              </a:rPr>
              <a:t>Clindamycin + quinine or atovaquone plus azithromycin for 7 days.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B8CBC1-4C94-B646-8E9A-6A38D33B9FD6}" type="slidenum">
              <a:rPr lang="en-US" sz="1400">
                <a:solidFill>
                  <a:schemeClr val="bg2"/>
                </a:solidFill>
              </a:rPr>
              <a:pPr/>
              <a:t>6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algn="ctr"/>
            <a:r>
              <a:rPr lang="en-US" b="1">
                <a:latin typeface="Arial" charset="0"/>
              </a:rPr>
              <a:t>What Is Lyme Disease?</a:t>
            </a:r>
            <a:endParaRPr lang="en-US"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534400" cy="2438400"/>
          </a:xfrm>
          <a:ln w="1016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charset="0"/>
              </a:rPr>
              <a:t>Bacterial </a:t>
            </a:r>
            <a:r>
              <a:rPr lang="en-US" dirty="0">
                <a:latin typeface="Arial" charset="0"/>
              </a:rPr>
              <a:t>Infection</a:t>
            </a:r>
            <a:r>
              <a:rPr lang="en-US" dirty="0">
                <a:latin typeface="Arial" charset="0"/>
                <a:sym typeface="Wingdings" charset="0"/>
              </a:rPr>
              <a:t></a:t>
            </a:r>
            <a:r>
              <a:rPr lang="en-US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Borrelia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burgdorfii</a:t>
            </a:r>
            <a:endParaRPr lang="en-US" b="1" i="1" dirty="0">
              <a:latin typeface="Arial" charset="0"/>
            </a:endParaRPr>
          </a:p>
          <a:p>
            <a:pPr lvl="1"/>
            <a:r>
              <a:rPr lang="en-US" i="1" dirty="0">
                <a:latin typeface="Arial" charset="0"/>
              </a:rPr>
              <a:t> =Spirochete bacteria</a:t>
            </a:r>
          </a:p>
          <a:p>
            <a:r>
              <a:rPr lang="en-US" dirty="0">
                <a:latin typeface="Arial" charset="0"/>
              </a:rPr>
              <a:t>Primarily transmitted by </a:t>
            </a:r>
            <a:r>
              <a:rPr lang="ja-JP" altLang="en-US" dirty="0">
                <a:latin typeface="Arial" charset="0"/>
              </a:rPr>
              <a:t>‘</a:t>
            </a:r>
            <a:r>
              <a:rPr lang="en-US" dirty="0">
                <a:latin typeface="Arial" charset="0"/>
              </a:rPr>
              <a:t>Black-legged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tick</a:t>
            </a:r>
          </a:p>
          <a:p>
            <a:r>
              <a:rPr lang="en-US" dirty="0">
                <a:latin typeface="Arial" charset="0"/>
              </a:rPr>
              <a:t>Affects both animals and humans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371600" y="1600200"/>
            <a:ext cx="6705600" cy="0"/>
          </a:xfrm>
          <a:prstGeom prst="line">
            <a:avLst/>
          </a:prstGeom>
          <a:noFill/>
          <a:ln w="76200" cmpd="tri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6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orrelia_Burgdorferi_spiroche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3907746" cy="2146300"/>
          </a:xfrm>
          <a:prstGeom prst="rect">
            <a:avLst/>
          </a:prstGeom>
        </p:spPr>
      </p:pic>
      <p:pic>
        <p:nvPicPr>
          <p:cNvPr id="8" name="Picture 6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8671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Trlt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83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D50092-6177-2B45-915C-7E7102ED0BC6}" type="slidenum">
              <a:rPr lang="en-US" sz="1400">
                <a:solidFill>
                  <a:schemeClr val="bg2"/>
                </a:solidFill>
              </a:rPr>
              <a:pPr/>
              <a:t>7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153400" cy="6096000"/>
          </a:xfrm>
          <a:ln w="1016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ja-JP" altLang="en-US" sz="4600" b="1" dirty="0">
                <a:latin typeface="Arial" charset="0"/>
              </a:rPr>
              <a:t>“</a:t>
            </a:r>
            <a:r>
              <a:rPr lang="en-US" sz="4600" b="1" dirty="0">
                <a:latin typeface="Arial" charset="0"/>
              </a:rPr>
              <a:t>Family Portrait</a:t>
            </a:r>
            <a:r>
              <a:rPr lang="ja-JP" altLang="en-US" sz="4600" b="1" dirty="0">
                <a:latin typeface="Arial" charset="0"/>
              </a:rPr>
              <a:t>”</a:t>
            </a:r>
            <a:endParaRPr lang="en-US" b="1" dirty="0">
              <a:latin typeface="Arial" charset="0"/>
            </a:endParaRPr>
          </a:p>
        </p:txBody>
      </p:sp>
      <p:pic>
        <p:nvPicPr>
          <p:cNvPr id="11269" name="Picture 14" descr="family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286000" y="41910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  Adult       Nymph     Larva   Egg</a:t>
            </a:r>
          </a:p>
        </p:txBody>
      </p:sp>
    </p:spTree>
  </p:cSld>
  <p:clrMapOvr>
    <a:masterClrMapping/>
  </p:clrMapOvr>
  <p:transition xmlns:p14="http://schemas.microsoft.com/office/powerpoint/2010/main" spd="med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FFD74B-63A6-4D4A-97FF-C0F27FE536BF}" type="slidenum">
              <a:rPr lang="en-US" sz="1400">
                <a:solidFill>
                  <a:schemeClr val="bg2"/>
                </a:solidFill>
              </a:rPr>
              <a:pPr/>
              <a:t>8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2" name="Picture 1" descr="tick_siz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429"/>
            <a:ext cx="6934200" cy="645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0EB9E0-D387-EE40-9A53-F00275E57E81}" type="slidenum">
              <a:rPr lang="en-US" sz="1400">
                <a:solidFill>
                  <a:schemeClr val="bg2"/>
                </a:solidFill>
              </a:rPr>
              <a:pPr/>
              <a:t>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sz="4000" b="1">
                <a:latin typeface="Arial" charset="0"/>
              </a:rPr>
              <a:t>Tick Facts...</a:t>
            </a:r>
            <a:endParaRPr lang="en-US" sz="4000">
              <a:latin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267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Ticks must be attached 36 - 48 hours to transmit bacteria</a:t>
            </a:r>
          </a:p>
          <a:p>
            <a:pPr>
              <a:lnSpc>
                <a:spcPct val="90000"/>
              </a:lnSpc>
            </a:pPr>
            <a:r>
              <a:rPr lang="en-US" sz="2400" u="sng">
                <a:latin typeface="Arial" charset="0"/>
              </a:rPr>
              <a:t>Larval</a:t>
            </a:r>
            <a:r>
              <a:rPr lang="en-US" sz="2400">
                <a:latin typeface="Arial" charset="0"/>
              </a:rPr>
              <a:t> ticks most active in midsummer</a:t>
            </a:r>
          </a:p>
          <a:p>
            <a:pPr>
              <a:lnSpc>
                <a:spcPct val="90000"/>
              </a:lnSpc>
            </a:pPr>
            <a:r>
              <a:rPr lang="en-US" sz="2400" u="sng">
                <a:latin typeface="Arial" charset="0"/>
              </a:rPr>
              <a:t>Nymphal</a:t>
            </a:r>
            <a:r>
              <a:rPr lang="en-US" sz="2400">
                <a:latin typeface="Arial" charset="0"/>
              </a:rPr>
              <a:t> ticks most active late May thru July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C00000"/>
                </a:solidFill>
                <a:latin typeface="Arial" charset="0"/>
              </a:rPr>
              <a:t>Nymphal ticks cause majority of Lyme cases </a:t>
            </a:r>
          </a:p>
          <a:p>
            <a:pPr>
              <a:lnSpc>
                <a:spcPct val="90000"/>
              </a:lnSpc>
            </a:pPr>
            <a:r>
              <a:rPr lang="en-US" sz="2400" u="sng">
                <a:latin typeface="Arial" charset="0"/>
              </a:rPr>
              <a:t>Adult</a:t>
            </a:r>
            <a:r>
              <a:rPr lang="en-US" sz="2400">
                <a:latin typeface="Arial" charset="0"/>
              </a:rPr>
              <a:t> ticks most active late Oct. and early November.</a:t>
            </a:r>
          </a:p>
        </p:txBody>
      </p:sp>
      <p:pic>
        <p:nvPicPr>
          <p:cNvPr id="13317" name="Picture 5"/>
          <p:cNvPicPr>
            <a:picLocks noGrp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57400"/>
            <a:ext cx="4038600" cy="2362200"/>
          </a:xfrm>
          <a:noFill/>
        </p:spPr>
      </p:pic>
    </p:spTree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8FA98F"/>
      </a:lt1>
      <a:dk2>
        <a:srgbClr val="004C2B"/>
      </a:dk2>
      <a:lt2>
        <a:srgbClr val="578963"/>
      </a:lt2>
      <a:accent1>
        <a:srgbClr val="FFCCCC"/>
      </a:accent1>
      <a:accent2>
        <a:srgbClr val="A2DAA2"/>
      </a:accent2>
      <a:accent3>
        <a:srgbClr val="C6D1C6"/>
      </a:accent3>
      <a:accent4>
        <a:srgbClr val="2A2A2A"/>
      </a:accent4>
      <a:accent5>
        <a:srgbClr val="FFE2E2"/>
      </a:accent5>
      <a:accent6>
        <a:srgbClr val="92C592"/>
      </a:accent6>
      <a:hlink>
        <a:srgbClr val="81B2CD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6624</TotalTime>
  <Words>2015</Words>
  <Application>Microsoft Macintosh PowerPoint</Application>
  <PresentationFormat>On-screen Show (4:3)</PresentationFormat>
  <Paragraphs>254</Paragraphs>
  <Slides>53</Slides>
  <Notes>3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SERENE</vt:lpstr>
      <vt:lpstr>Chart</vt:lpstr>
      <vt:lpstr>Lyme Disease and other Zoonoses</vt:lpstr>
      <vt:lpstr>What are Zoonoses?</vt:lpstr>
      <vt:lpstr>What is the Role of the Reservoir?</vt:lpstr>
      <vt:lpstr>What is the Role of the Reservoir?</vt:lpstr>
      <vt:lpstr>What is the role of the Vector?</vt:lpstr>
      <vt:lpstr>What Is Lyme Disease?</vt:lpstr>
      <vt:lpstr>     </vt:lpstr>
      <vt:lpstr>PowerPoint Presentation</vt:lpstr>
      <vt:lpstr>Tick Facts...</vt:lpstr>
      <vt:lpstr>Wood Tick</vt:lpstr>
      <vt:lpstr>Adult Black legged Tick</vt:lpstr>
      <vt:lpstr>PowerPoint Presentation</vt:lpstr>
      <vt:lpstr>Tick Facts:</vt:lpstr>
      <vt:lpstr>Black legged Tick Life Cycle</vt:lpstr>
      <vt:lpstr>PowerPoint Presentation</vt:lpstr>
      <vt:lpstr>How does a tick find its host?</vt:lpstr>
      <vt:lpstr>How does tick acquire/transmit infections?</vt:lpstr>
      <vt:lpstr>PowerPoint Presentation</vt:lpstr>
      <vt:lpstr>Exchange of pathogens!</vt:lpstr>
      <vt:lpstr>How does a tick infect its host with Lyme?</vt:lpstr>
      <vt:lpstr>PowerPoint Presentation</vt:lpstr>
      <vt:lpstr>Vertebrate Hosts</vt:lpstr>
      <vt:lpstr>Biodiversity </vt:lpstr>
      <vt:lpstr>Greater Biodiversity leads to less Lyme disease risk</vt:lpstr>
      <vt:lpstr>Which hosts are important in infecting ticks with Lyme disease?</vt:lpstr>
      <vt:lpstr>Reservoir Competence </vt:lpstr>
      <vt:lpstr>Landscape Management </vt:lpstr>
      <vt:lpstr>Common Tick Habitats</vt:lpstr>
      <vt:lpstr>PowerPoint Presentation</vt:lpstr>
      <vt:lpstr>Typical Seasonal Distribution of Reported Lyme Disease Cases</vt:lpstr>
      <vt:lpstr>LYME cases by Age</vt:lpstr>
      <vt:lpstr>Signs and Symptoms  of Lyme Disease</vt:lpstr>
      <vt:lpstr>Clinical Manifestations</vt:lpstr>
      <vt:lpstr>PowerPoint Presentation</vt:lpstr>
      <vt:lpstr>PowerPoint Presentation</vt:lpstr>
      <vt:lpstr>Recommendations for Testing</vt:lpstr>
      <vt:lpstr>Western Blot</vt:lpstr>
      <vt:lpstr>TREATMENT</vt:lpstr>
      <vt:lpstr> Ostfeld video - ~ 8 min </vt:lpstr>
      <vt:lpstr>Personal Protection Measures to Reduce Your Risks</vt:lpstr>
      <vt:lpstr>PowerPoint Presentation</vt:lpstr>
      <vt:lpstr>PowerPoint Presentation</vt:lpstr>
      <vt:lpstr>PowerPoint Presentation</vt:lpstr>
      <vt:lpstr>Tick Repellents  for Personal Use</vt:lpstr>
      <vt:lpstr>Tick Repellents  for Personal Use</vt:lpstr>
      <vt:lpstr>Using ‘Host Reduction’  to Reduce Risks  for Lyme Disease</vt:lpstr>
      <vt:lpstr>PowerPoint Presentation</vt:lpstr>
      <vt:lpstr>Ehrlichiosis</vt:lpstr>
      <vt:lpstr>Symptoms</vt:lpstr>
      <vt:lpstr>Treatment</vt:lpstr>
      <vt:lpstr>Babesiosis</vt:lpstr>
      <vt:lpstr>Symptoms</vt:lpstr>
      <vt:lpstr>Treatment</vt:lpstr>
    </vt:vector>
  </TitlesOfParts>
  <Company>The County of Hunterdon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Lyme Disease:  Signs, Symptoms &amp; Prevention    Hunterdon County  Department of Health 2000</dc:title>
  <dc:creator>Hunterdon County</dc:creator>
  <cp:lastModifiedBy>Hotchkiss ITS</cp:lastModifiedBy>
  <cp:revision>170</cp:revision>
  <cp:lastPrinted>2002-06-04T13:00:10Z</cp:lastPrinted>
  <dcterms:created xsi:type="dcterms:W3CDTF">2000-03-27T14:08:45Z</dcterms:created>
  <dcterms:modified xsi:type="dcterms:W3CDTF">2013-04-29T18:41:36Z</dcterms:modified>
</cp:coreProperties>
</file>