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5" r:id="rId9"/>
    <p:sldId id="263" r:id="rId10"/>
    <p:sldId id="264" r:id="rId11"/>
    <p:sldId id="276" r:id="rId12"/>
    <p:sldId id="277" r:id="rId13"/>
    <p:sldId id="267" r:id="rId14"/>
    <p:sldId id="266" r:id="rId15"/>
    <p:sldId id="268" r:id="rId16"/>
    <p:sldId id="269" r:id="rId17"/>
    <p:sldId id="270" r:id="rId18"/>
    <p:sldId id="271" r:id="rId19"/>
    <p:sldId id="272" r:id="rId20"/>
    <p:sldId id="273" r:id="rId21"/>
    <p:sldId id="274" r:id="rId22"/>
    <p:sldId id="275" r:id="rId23"/>
    <p:sldId id="278" r:id="rId24"/>
    <p:sldId id="285" r:id="rId25"/>
    <p:sldId id="286" r:id="rId26"/>
    <p:sldId id="321" r:id="rId27"/>
    <p:sldId id="337" r:id="rId28"/>
    <p:sldId id="322" r:id="rId29"/>
    <p:sldId id="287" r:id="rId30"/>
    <p:sldId id="323" r:id="rId31"/>
    <p:sldId id="330" r:id="rId32"/>
    <p:sldId id="335" r:id="rId33"/>
    <p:sldId id="324" r:id="rId34"/>
    <p:sldId id="338" r:id="rId35"/>
    <p:sldId id="288" r:id="rId36"/>
    <p:sldId id="289" r:id="rId37"/>
    <p:sldId id="336" r:id="rId38"/>
    <p:sldId id="290" r:id="rId39"/>
    <p:sldId id="292" r:id="rId40"/>
    <p:sldId id="293" r:id="rId41"/>
    <p:sldId id="300" r:id="rId42"/>
    <p:sldId id="298" r:id="rId43"/>
    <p:sldId id="294" r:id="rId44"/>
    <p:sldId id="295" r:id="rId45"/>
    <p:sldId id="296" r:id="rId46"/>
    <p:sldId id="297" r:id="rId47"/>
    <p:sldId id="325" r:id="rId48"/>
    <p:sldId id="326" r:id="rId49"/>
    <p:sldId id="327" r:id="rId50"/>
    <p:sldId id="301" r:id="rId51"/>
    <p:sldId id="302" r:id="rId52"/>
    <p:sldId id="303" r:id="rId53"/>
    <p:sldId id="304" r:id="rId54"/>
    <p:sldId id="305" r:id="rId55"/>
    <p:sldId id="332" r:id="rId56"/>
    <p:sldId id="339" r:id="rId57"/>
    <p:sldId id="307" r:id="rId58"/>
    <p:sldId id="308" r:id="rId59"/>
    <p:sldId id="331" r:id="rId60"/>
    <p:sldId id="309" r:id="rId61"/>
    <p:sldId id="310" r:id="rId62"/>
    <p:sldId id="311" r:id="rId63"/>
    <p:sldId id="312" r:id="rId64"/>
    <p:sldId id="313" r:id="rId65"/>
    <p:sldId id="314" r:id="rId66"/>
    <p:sldId id="315" r:id="rId67"/>
    <p:sldId id="317" r:id="rId68"/>
    <p:sldId id="333" r:id="rId69"/>
    <p:sldId id="334" r:id="rId70"/>
    <p:sldId id="319" r:id="rId71"/>
    <p:sldId id="328" r:id="rId72"/>
    <p:sldId id="329" r:id="rId73"/>
    <p:sldId id="299" r:id="rId74"/>
    <p:sldId id="31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6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8657C-076A-4BDB-8828-B1371B04AB25}" type="datetimeFigureOut">
              <a:rPr lang="en-US" smtClean="0"/>
              <a:pPr/>
              <a:t>3/25/13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AEDB9-1D8F-4C95-84A4-0C7EE83430A5}" type="slidenum">
              <a:rPr lang="en-US" smtClean="0"/>
              <a:pPr/>
              <a:t>‹#›</a:t>
            </a:fld>
            <a:endParaRPr lang="en-US"/>
          </a:p>
        </p:txBody>
      </p:sp>
    </p:spTree>
    <p:extLst>
      <p:ext uri="{BB962C8B-B14F-4D97-AF65-F5344CB8AC3E}">
        <p14:creationId xmlns:p14="http://schemas.microsoft.com/office/powerpoint/2010/main" val="332685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875CA1D0-EEDE-429B-B376-C64821E0B663}" type="slidenum">
              <a:rPr lang="en-US" smtClean="0"/>
              <a:pPr/>
              <a:t>10</a:t>
            </a:fld>
            <a:endParaRPr lang="en-US"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r>
              <a:rPr lang="en-US" smtClean="0"/>
              <a:t>New mutations that are rare can have a significant impact because the cells divide so rapidly (in a population with a longer generation time random mutations would not impact them as much).</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C82C4EF-5FC0-4A46-A4ED-7FDCD4935195}" type="slidenum">
              <a:rPr lang="en-US" smtClean="0"/>
              <a:pPr/>
              <a:t>21</a:t>
            </a:fld>
            <a:endParaRPr lang="en-US" smtClean="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r>
              <a:rPr lang="en-US" dirty="0" smtClean="0"/>
              <a:t>Donor cell – F factor is donated (can be bacterial DNA or a plasmid).</a:t>
            </a:r>
          </a:p>
          <a:p>
            <a:endParaRPr lang="en-US" dirty="0" smtClean="0"/>
          </a:p>
          <a:p>
            <a:r>
              <a:rPr lang="en-US" dirty="0" smtClean="0"/>
              <a:t>Plasmids – </a:t>
            </a:r>
            <a:r>
              <a:rPr lang="en-US" dirty="0" err="1" smtClean="0"/>
              <a:t>extragenomic</a:t>
            </a:r>
            <a:r>
              <a:rPr lang="en-US" dirty="0" smtClean="0"/>
              <a:t> DNA that a cell may or may not have.  If a cell has plasmid usually is referred to as F+.  </a:t>
            </a:r>
            <a:r>
              <a:rPr lang="en-US" b="1" i="1" dirty="0" err="1" smtClean="0"/>
              <a:t>Episome</a:t>
            </a:r>
            <a:r>
              <a:rPr lang="en-US" b="1" i="1" dirty="0" smtClean="0"/>
              <a:t> </a:t>
            </a:r>
            <a:r>
              <a:rPr lang="en-US" dirty="0" smtClean="0"/>
              <a:t>= a genetic element that can replicate either as a plasmid or as part of the bacterial chromosome.</a:t>
            </a:r>
          </a:p>
          <a:p>
            <a:endParaRPr lang="en-US" dirty="0" smtClean="0"/>
          </a:p>
          <a:p>
            <a:r>
              <a:rPr lang="en-US" dirty="0" smtClean="0"/>
              <a:t>F plasmid - @ 25 genes, </a:t>
            </a:r>
            <a:r>
              <a:rPr lang="en-US" dirty="0" err="1" smtClean="0"/>
              <a:t>Hfr</a:t>
            </a:r>
            <a:r>
              <a:rPr lang="en-US" dirty="0" smtClean="0"/>
              <a:t> cells contain chromosome with F factor in it.  This is copied and sent through </a:t>
            </a:r>
            <a:r>
              <a:rPr lang="en-US" dirty="0" err="1" smtClean="0"/>
              <a:t>pilus</a:t>
            </a:r>
            <a:r>
              <a:rPr lang="en-US" dirty="0" smtClean="0"/>
              <a:t> but not all of the chromosome will be sent so the new cell only gets a fragment that could have potentially useful genes on it.</a:t>
            </a:r>
          </a:p>
          <a:p>
            <a:endParaRPr lang="en-US" dirty="0" smtClean="0"/>
          </a:p>
          <a:p>
            <a:r>
              <a:rPr lang="en-US" dirty="0" smtClean="0"/>
              <a:t>R plasmid – R = resistance contain antibiotic resistance.  </a:t>
            </a:r>
          </a:p>
          <a:p>
            <a:endParaRPr lang="en-US" dirty="0" smtClean="0"/>
          </a:p>
          <a:p>
            <a:r>
              <a:rPr lang="en-US" dirty="0" err="1" smtClean="0"/>
              <a:t>Transposons</a:t>
            </a:r>
            <a:r>
              <a:rPr lang="en-US" dirty="0" smtClean="0"/>
              <a:t> – “jumping genes” they can move (transposition) from one site in the DNA to another site (they contain an enzyme that allows them to do this).  Sometimes they will transpose the genes for resistance to many different antibiotics into one plasmid by moving back and forth between genomic and plasmid DNA.  The enzyme </a:t>
            </a:r>
            <a:r>
              <a:rPr lang="en-US" b="1" i="1" dirty="0" err="1" smtClean="0"/>
              <a:t>transposase</a:t>
            </a:r>
            <a:r>
              <a:rPr lang="en-US" b="1" i="1" dirty="0" smtClean="0"/>
              <a:t> </a:t>
            </a:r>
            <a:r>
              <a:rPr lang="en-US" dirty="0" smtClean="0"/>
              <a:t>recognizes specific </a:t>
            </a:r>
            <a:r>
              <a:rPr lang="en-US" b="1" i="1" dirty="0" smtClean="0"/>
              <a:t>insertion sequences </a:t>
            </a:r>
            <a:r>
              <a:rPr lang="en-US" dirty="0" smtClean="0"/>
              <a:t>that flank the DNA / gene to be transposed.</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smtClean="0"/>
              <a:t>Some bacteria are harmless. Your skin, mouth, bowels and other places are filled with them. Many are even necessary to your survival because they help digest food or keep infectious organisms at bay. Cows could not digest grass without bacteria in their stomachs. The troublemakers are the ones that are able to make harmful chemicals that act like acids or poisons. Botulism, for instance, is caused by a bacterial poison. Pus, for the most part, is the body's response to illness. It's a collection of white cells that the body recruits for an area of infection. At other times, bacteria are so irritating to your system that your own body's defenses go overboard and attack not only the bacteria but also the tissues that host them</a:t>
            </a:r>
          </a:p>
        </p:txBody>
      </p:sp>
      <p:sp>
        <p:nvSpPr>
          <p:cNvPr id="138244" name="Slide Number Placeholder 3"/>
          <p:cNvSpPr>
            <a:spLocks noGrp="1"/>
          </p:cNvSpPr>
          <p:nvPr>
            <p:ph type="sldNum" sz="quarter" idx="5"/>
          </p:nvPr>
        </p:nvSpPr>
        <p:spPr>
          <a:noFill/>
        </p:spPr>
        <p:txBody>
          <a:bodyPr/>
          <a:lstStyle/>
          <a:p>
            <a:fld id="{BBF03840-D116-40F8-81A1-A36FC308F3B6}" type="slidenum">
              <a:rPr lang="en-US" smtClean="0"/>
              <a:pPr/>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Rockwell Condensed" pitchFamily="18" charset="0"/>
              </a:rPr>
              <a:t>Ex.  Removing the pump handle on the Broad St Pump broke the chain of transmission in the London cholera outbreak!</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Rockwell Condensed" pitchFamily="18" charset="0"/>
              </a:rPr>
              <a:t>Ex.  Removing the pump handle on the Broad St Pump broke the chain of transmission in the London </a:t>
            </a:r>
            <a:r>
              <a:rPr lang="en-US" i="1" dirty="0" err="1" smtClean="0">
                <a:latin typeface="Rockwell Condensed" pitchFamily="18" charset="0"/>
              </a:rPr>
              <a:t>chlera</a:t>
            </a:r>
            <a:r>
              <a:rPr lang="en-US" i="1" dirty="0" smtClean="0">
                <a:latin typeface="Rockwell Condensed" pitchFamily="18" charset="0"/>
              </a:rPr>
              <a:t> outbreak!</a:t>
            </a:r>
          </a:p>
          <a:p>
            <a:endParaRPr lang="en-US" dirty="0"/>
          </a:p>
        </p:txBody>
      </p:sp>
      <p:sp>
        <p:nvSpPr>
          <p:cNvPr id="4" name="Slide Number Placeholder 3"/>
          <p:cNvSpPr>
            <a:spLocks noGrp="1"/>
          </p:cNvSpPr>
          <p:nvPr>
            <p:ph type="sldNum" sz="quarter" idx="10"/>
          </p:nvPr>
        </p:nvSpPr>
        <p:spPr/>
        <p:txBody>
          <a:bodyPr/>
          <a:lstStyle/>
          <a:p>
            <a:fld id="{A6AAEDB9-1D8F-4C95-84A4-0C7EE83430A5}" type="slidenum">
              <a:rPr lang="en-US" smtClean="0"/>
              <a:pPr/>
              <a:t>51</a:t>
            </a:fld>
            <a:endParaRPr lang="en-US"/>
          </a:p>
        </p:txBody>
      </p:sp>
    </p:spTree>
    <p:extLst>
      <p:ext uri="{BB962C8B-B14F-4D97-AF65-F5344CB8AC3E}">
        <p14:creationId xmlns:p14="http://schemas.microsoft.com/office/powerpoint/2010/main" val="396814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smtClean="0"/>
              <a:t>Endotoxins activate macrophages to </a:t>
            </a:r>
            <a:r>
              <a:rPr lang="en-US" smtClean="0">
                <a:sym typeface="Wingdings" pitchFamily="2" charset="2"/>
              </a:rPr>
              <a:t> shock symptoms and initiate the coagulation cascade</a:t>
            </a:r>
            <a:endParaRPr lang="en-US" smtClean="0"/>
          </a:p>
        </p:txBody>
      </p:sp>
      <p:sp>
        <p:nvSpPr>
          <p:cNvPr id="139268" name="Slide Number Placeholder 3"/>
          <p:cNvSpPr>
            <a:spLocks noGrp="1"/>
          </p:cNvSpPr>
          <p:nvPr>
            <p:ph type="sldNum" sz="quarter" idx="5"/>
          </p:nvPr>
        </p:nvSpPr>
        <p:spPr>
          <a:noFill/>
        </p:spPr>
        <p:txBody>
          <a:bodyPr/>
          <a:lstStyle/>
          <a:p>
            <a:fld id="{DAF1F535-830B-47FA-A256-5F3445867C53}" type="slidenum">
              <a:rPr lang="en-US" smtClean="0"/>
              <a:pPr/>
              <a:t>57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Anthrax</a:t>
            </a:r>
            <a:r>
              <a:rPr lang="en-US" baseline="0" dirty="0" smtClean="0"/>
              <a:t> toxin causes hemorrhage and necrosis of lymph nodes and internal tissues.   Inside cells, they disrupt cell communication, immune response and may cause </a:t>
            </a:r>
            <a:r>
              <a:rPr lang="en-US" baseline="0" dirty="0" err="1" smtClean="0"/>
              <a:t>lysis</a:t>
            </a:r>
            <a:r>
              <a:rPr lang="en-US" baseline="0" dirty="0" smtClean="0"/>
              <a:t>.  All 3 are needed for lethality!</a:t>
            </a:r>
          </a:p>
          <a:p>
            <a:endParaRPr lang="en-US" dirty="0"/>
          </a:p>
        </p:txBody>
      </p:sp>
      <p:sp>
        <p:nvSpPr>
          <p:cNvPr id="4" name="Slide Number Placeholder 3"/>
          <p:cNvSpPr>
            <a:spLocks noGrp="1"/>
          </p:cNvSpPr>
          <p:nvPr>
            <p:ph type="sldNum" sz="quarter" idx="10"/>
          </p:nvPr>
        </p:nvSpPr>
        <p:spPr/>
        <p:txBody>
          <a:bodyPr/>
          <a:lstStyle/>
          <a:p>
            <a:fld id="{A6AAEDB9-1D8F-4C95-84A4-0C7EE83430A5}" type="slidenum">
              <a:rPr lang="en-US" smtClean="0"/>
              <a:pPr/>
              <a:t>65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8A0D3-69CD-4D46-994D-9FF33B1598F4}"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8A0D3-69CD-4D46-994D-9FF33B1598F4}"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8A0D3-69CD-4D46-994D-9FF33B1598F4}"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376A6-D00D-4A0B-AC34-330C61FE1CC4}" type="slidenum">
              <a:rPr lang="en-US"/>
              <a:pPr>
                <a:defRPr/>
              </a:pPr>
              <a:t>‹#›</a:t>
            </a:fld>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D220A3-7882-45F2-99E0-EA6270A45A38}" type="slidenum">
              <a:rPr lang="en-US"/>
              <a:pPr>
                <a:defRPr/>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295E91-CFDD-466D-A274-50B644FD93F0}"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8A0D3-69CD-4D46-994D-9FF33B1598F4}"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8A0D3-69CD-4D46-994D-9FF33B1598F4}" type="datetimeFigureOut">
              <a:rPr lang="en-US" smtClean="0"/>
              <a:pPr/>
              <a:t>3/25/13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8A0D3-69CD-4D46-994D-9FF33B1598F4}"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8A0D3-69CD-4D46-994D-9FF33B1598F4}" type="datetimeFigureOut">
              <a:rPr lang="en-US" smtClean="0"/>
              <a:pPr/>
              <a:t>3/25/13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8A0D3-69CD-4D46-994D-9FF33B1598F4}" type="datetimeFigureOut">
              <a:rPr lang="en-US" smtClean="0"/>
              <a:pPr/>
              <a:t>3/25/13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8A0D3-69CD-4D46-994D-9FF33B1598F4}" type="datetimeFigureOut">
              <a:rPr lang="en-US" smtClean="0"/>
              <a:pPr/>
              <a:t>3/25/13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8A0D3-69CD-4D46-994D-9FF33B1598F4}"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8A0D3-69CD-4D46-994D-9FF33B1598F4}" type="datetimeFigureOut">
              <a:rPr lang="en-US" smtClean="0"/>
              <a:pPr/>
              <a:t>3/25/13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8AB60-8AFA-4C0A-B1E6-F6FEF28A90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8A0D3-69CD-4D46-994D-9FF33B1598F4}" type="datetimeFigureOut">
              <a:rPr lang="en-US" smtClean="0"/>
              <a:pPr/>
              <a:t>3/25/13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8AB60-8AFA-4C0A-B1E6-F6FEF28A90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gif"/><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eg"/><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image" Target="../media/image42.wmf"/><Relationship Id="rId1" Type="http://schemas.openxmlformats.org/officeDocument/2006/relationships/slideLayout" Target="../slideLayouts/slideLayout6.xml"/><Relationship Id="rId2" Type="http://schemas.openxmlformats.org/officeDocument/2006/relationships/image" Target="../media/image3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jpeg"/><Relationship Id="rId3"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pubmedhealth/PMH0000674/" TargetMode="External"/><Relationship Id="rId4" Type="http://schemas.openxmlformats.org/officeDocument/2006/relationships/hyperlink" Target="http://www.ncbi.nlm.nih.gov/pubmedhealth/PMH0000711/" TargetMode="External"/><Relationship Id="rId1" Type="http://schemas.openxmlformats.org/officeDocument/2006/relationships/slideLayout" Target="../slideLayouts/slideLayout2.xml"/><Relationship Id="rId2" Type="http://schemas.openxmlformats.org/officeDocument/2006/relationships/hyperlink" Target="http://www.ncbi.nlm.nih.gov/pubmedhealth/PMH000067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1500" dirty="0" smtClean="0">
                <a:latin typeface="Rockwell Condensed" pitchFamily="18" charset="0"/>
              </a:rPr>
              <a:t>BACTERIA</a:t>
            </a:r>
            <a:endParaRPr lang="en-US" sz="11500" dirty="0">
              <a:latin typeface="Rockwell Condense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609600" y="914400"/>
            <a:ext cx="7772400" cy="5638800"/>
          </a:xfrm>
        </p:spPr>
        <p:txBody>
          <a:bodyPr>
            <a:normAutofit/>
          </a:bodyPr>
          <a:lstStyle/>
          <a:p>
            <a:pPr>
              <a:buNone/>
            </a:pPr>
            <a:r>
              <a:rPr lang="en-US" sz="3600" b="1" dirty="0" smtClean="0">
                <a:latin typeface="Rockwell Condensed" pitchFamily="18" charset="0"/>
              </a:rPr>
              <a:t>6. DNA is present as single chromosome;  = One double-stranded, circular DNA molecule called the ‘chromosome’.</a:t>
            </a:r>
          </a:p>
          <a:p>
            <a:pPr lvl="2"/>
            <a:r>
              <a:rPr lang="en-US" dirty="0" smtClean="0">
                <a:latin typeface="Rockwell Condensed" pitchFamily="18" charset="0"/>
              </a:rPr>
              <a:t>@ 4300 genes (1/1000</a:t>
            </a:r>
            <a:r>
              <a:rPr lang="en-US" baseline="30000" dirty="0" smtClean="0">
                <a:latin typeface="Rockwell Condensed" pitchFamily="18" charset="0"/>
              </a:rPr>
              <a:t>th</a:t>
            </a:r>
            <a:r>
              <a:rPr lang="en-US" dirty="0" smtClean="0">
                <a:latin typeface="Rockwell Condensed" pitchFamily="18" charset="0"/>
              </a:rPr>
              <a:t> human genome)</a:t>
            </a:r>
          </a:p>
          <a:p>
            <a:pPr>
              <a:buNone/>
            </a:pPr>
            <a:r>
              <a:rPr lang="en-US" sz="3600" b="1" dirty="0" smtClean="0">
                <a:latin typeface="Rockwell Condensed" pitchFamily="18" charset="0"/>
              </a:rPr>
              <a:t>7. </a:t>
            </a:r>
            <a:r>
              <a:rPr lang="en-US" sz="3600" b="1" dirty="0" err="1" smtClean="0">
                <a:latin typeface="Rockwell Condensed" pitchFamily="18" charset="0"/>
              </a:rPr>
              <a:t>Nucleoid</a:t>
            </a:r>
            <a:r>
              <a:rPr lang="en-US" sz="3600" dirty="0" smtClean="0">
                <a:latin typeface="Rockwell Condensed" pitchFamily="18" charset="0"/>
              </a:rPr>
              <a:t> – region where chromosome is</a:t>
            </a:r>
          </a:p>
          <a:p>
            <a:pPr>
              <a:buNone/>
            </a:pPr>
            <a:r>
              <a:rPr lang="en-US" sz="3600" dirty="0" smtClean="0">
                <a:latin typeface="Rockwell Condensed" pitchFamily="18" charset="0"/>
              </a:rPr>
              <a:t>		 tightly “clumped.”</a:t>
            </a:r>
          </a:p>
          <a:p>
            <a:pPr>
              <a:buNone/>
            </a:pPr>
            <a:r>
              <a:rPr lang="en-US" sz="3600" dirty="0" smtClean="0">
                <a:latin typeface="Rockwell Condensed" pitchFamily="18" charset="0"/>
              </a:rPr>
              <a:t>8.  Plasmids</a:t>
            </a:r>
          </a:p>
        </p:txBody>
      </p:sp>
      <p:sp>
        <p:nvSpPr>
          <p:cNvPr id="3" name="TextBox 2"/>
          <p:cNvSpPr txBox="1"/>
          <p:nvPr/>
        </p:nvSpPr>
        <p:spPr>
          <a:xfrm>
            <a:off x="381000" y="381000"/>
            <a:ext cx="7620000" cy="584775"/>
          </a:xfrm>
          <a:prstGeom prst="rect">
            <a:avLst/>
          </a:prstGeom>
          <a:noFill/>
        </p:spPr>
        <p:txBody>
          <a:bodyPr wrap="square" rtlCol="0">
            <a:spAutoFit/>
          </a:bodyPr>
          <a:lstStyle/>
          <a:p>
            <a:r>
              <a:rPr lang="en-US" sz="3200" dirty="0" smtClean="0">
                <a:solidFill>
                  <a:srgbClr val="C00000"/>
                </a:solidFill>
                <a:latin typeface="Rockwell Condensed" pitchFamily="18" charset="0"/>
              </a:rPr>
              <a:t>Bacteria – characteristics…</a:t>
            </a:r>
            <a:endParaRPr lang="en-US" sz="3200" dirty="0">
              <a:solidFill>
                <a:srgbClr val="C00000"/>
              </a:solidFill>
              <a:latin typeface="Rockwell Condense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sz="5400" b="1" dirty="0" smtClean="0">
                <a:latin typeface="Rockwell Condensed" pitchFamily="18" charset="0"/>
              </a:rPr>
              <a:t>PLASMIDS</a:t>
            </a:r>
          </a:p>
        </p:txBody>
      </p:sp>
      <p:sp>
        <p:nvSpPr>
          <p:cNvPr id="64515" name="Rectangle 3"/>
          <p:cNvSpPr>
            <a:spLocks noGrp="1" noChangeArrowheads="1"/>
          </p:cNvSpPr>
          <p:nvPr>
            <p:ph type="body" idx="1"/>
          </p:nvPr>
        </p:nvSpPr>
        <p:spPr/>
        <p:txBody>
          <a:bodyPr/>
          <a:lstStyle/>
          <a:p>
            <a:r>
              <a:rPr lang="en-US" b="1" dirty="0" smtClean="0">
                <a:latin typeface="Rockwell Condensed" pitchFamily="18" charset="0"/>
              </a:rPr>
              <a:t>Plasmids are small circular pieces of DNA separate from the chromosome</a:t>
            </a:r>
          </a:p>
          <a:p>
            <a:r>
              <a:rPr lang="en-US" b="1" dirty="0" smtClean="0">
                <a:latin typeface="Rockwell Condensed" pitchFamily="18" charset="0"/>
              </a:rPr>
              <a:t>They can be be copied and transferred from one bacterial cell to another</a:t>
            </a:r>
          </a:p>
          <a:p>
            <a:r>
              <a:rPr lang="en-US" b="1" dirty="0" smtClean="0">
                <a:latin typeface="Rockwell Condensed" pitchFamily="18" charset="0"/>
              </a:rPr>
              <a:t>Plasmids are very important VECTORS in DNA TECHNOLOGY!!!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12-02C-Plasmids&amp;Chromosm-L"/>
          <p:cNvPicPr>
            <a:picLocks noChangeAspect="1" noChangeArrowheads="1"/>
          </p:cNvPicPr>
          <p:nvPr/>
        </p:nvPicPr>
        <p:blipFill>
          <a:blip r:embed="rId2" cstate="print"/>
          <a:srcRect/>
          <a:stretch>
            <a:fillRect/>
          </a:stretch>
        </p:blipFill>
        <p:spPr bwMode="auto">
          <a:xfrm>
            <a:off x="11113" y="742950"/>
            <a:ext cx="9121775" cy="53721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685800" y="1981200"/>
            <a:ext cx="4267200" cy="4114800"/>
          </a:xfrm>
        </p:spPr>
        <p:txBody>
          <a:bodyPr>
            <a:normAutofit/>
          </a:bodyPr>
          <a:lstStyle/>
          <a:p>
            <a:pPr>
              <a:buFontTx/>
              <a:buNone/>
            </a:pPr>
            <a:r>
              <a:rPr lang="en-US" sz="3600" b="1" dirty="0" smtClean="0"/>
              <a:t>Each colony is descended from a </a:t>
            </a:r>
            <a:r>
              <a:rPr lang="en-US" sz="3600" b="1" u="sng" dirty="0" smtClean="0"/>
              <a:t>SINGLE CELL</a:t>
            </a:r>
          </a:p>
        </p:txBody>
      </p:sp>
      <p:sp>
        <p:nvSpPr>
          <p:cNvPr id="55299" name="Rectangle 5"/>
          <p:cNvSpPr>
            <a:spLocks noGrp="1" noChangeArrowheads="1"/>
          </p:cNvSpPr>
          <p:nvPr>
            <p:ph type="title"/>
          </p:nvPr>
        </p:nvSpPr>
        <p:spPr>
          <a:xfrm>
            <a:off x="0" y="228600"/>
            <a:ext cx="9144000" cy="1752600"/>
          </a:xfrm>
          <a:noFill/>
        </p:spPr>
        <p:txBody>
          <a:bodyPr>
            <a:normAutofit fontScale="90000"/>
          </a:bodyPr>
          <a:lstStyle/>
          <a:p>
            <a:pPr algn="l">
              <a:spcBef>
                <a:spcPct val="20000"/>
              </a:spcBef>
            </a:pPr>
            <a:r>
              <a:rPr lang="en-US" sz="3600" b="1" dirty="0" smtClean="0">
                <a:latin typeface="Rockwell" pitchFamily="18" charset="0"/>
              </a:rPr>
              <a:t>Bacteria are single-celled </a:t>
            </a:r>
            <a:br>
              <a:rPr lang="en-US" sz="3600" b="1" dirty="0" smtClean="0">
                <a:latin typeface="Rockwell" pitchFamily="18" charset="0"/>
              </a:rPr>
            </a:br>
            <a:r>
              <a:rPr lang="en-US" sz="3600" b="1" dirty="0" smtClean="0">
                <a:latin typeface="Rockwell" pitchFamily="18" charset="0"/>
              </a:rPr>
              <a:t>      but may form </a:t>
            </a:r>
            <a:r>
              <a:rPr lang="en-US" sz="3600" b="1" dirty="0" smtClean="0">
                <a:solidFill>
                  <a:srgbClr val="C00000"/>
                </a:solidFill>
                <a:latin typeface="Rockwell" pitchFamily="18" charset="0"/>
              </a:rPr>
              <a:t>colonies</a:t>
            </a:r>
            <a:r>
              <a:rPr lang="en-US" sz="3600" b="1" dirty="0" smtClean="0">
                <a:latin typeface="Rockwell" pitchFamily="18" charset="0"/>
              </a:rPr>
              <a:t/>
            </a:r>
            <a:br>
              <a:rPr lang="en-US" sz="3600" b="1" dirty="0" smtClean="0">
                <a:latin typeface="Rockwell" pitchFamily="18" charset="0"/>
              </a:rPr>
            </a:br>
            <a:r>
              <a:rPr lang="en-US" sz="2400" b="1" dirty="0" smtClean="0">
                <a:latin typeface="Rockwell" pitchFamily="18" charset="0"/>
              </a:rPr>
              <a:t>(EACH DOT ON THE PLATE IS A COLONY MADE UP OF</a:t>
            </a:r>
            <a:br>
              <a:rPr lang="en-US" sz="2400" b="1" dirty="0" smtClean="0">
                <a:latin typeface="Rockwell" pitchFamily="18" charset="0"/>
              </a:rPr>
            </a:br>
            <a:r>
              <a:rPr lang="en-US" sz="2400" b="1" dirty="0" smtClean="0">
                <a:latin typeface="Rockwell" pitchFamily="18" charset="0"/>
              </a:rPr>
              <a:t> MILLIONS OF BACTERIA)</a:t>
            </a:r>
          </a:p>
        </p:txBody>
      </p:sp>
      <p:pic>
        <p:nvPicPr>
          <p:cNvPr id="55300" name="Picture 8" descr="bact clonies"/>
          <p:cNvPicPr>
            <a:picLocks noChangeAspect="1" noChangeArrowheads="1"/>
          </p:cNvPicPr>
          <p:nvPr/>
        </p:nvPicPr>
        <p:blipFill>
          <a:blip r:embed="rId2" cstate="print"/>
          <a:srcRect/>
          <a:stretch>
            <a:fillRect/>
          </a:stretch>
        </p:blipFill>
        <p:spPr bwMode="auto">
          <a:xfrm>
            <a:off x="685800" y="4038600"/>
            <a:ext cx="3505200" cy="2492375"/>
          </a:xfrm>
          <a:prstGeom prst="rect">
            <a:avLst/>
          </a:prstGeom>
          <a:noFill/>
          <a:ln w="9525">
            <a:noFill/>
            <a:miter lim="800000"/>
            <a:headEnd/>
            <a:tailEnd/>
          </a:ln>
        </p:spPr>
      </p:pic>
      <p:pic>
        <p:nvPicPr>
          <p:cNvPr id="55301" name="Picture 9" descr="petri dish growth"/>
          <p:cNvPicPr>
            <a:picLocks noChangeAspect="1" noChangeArrowheads="1"/>
          </p:cNvPicPr>
          <p:nvPr/>
        </p:nvPicPr>
        <p:blipFill>
          <a:blip r:embed="rId3" cstate="print"/>
          <a:srcRect/>
          <a:stretch>
            <a:fillRect/>
          </a:stretch>
        </p:blipFill>
        <p:spPr bwMode="auto">
          <a:xfrm>
            <a:off x="5208361" y="1676400"/>
            <a:ext cx="3500664" cy="5181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381000" y="0"/>
            <a:ext cx="8458200" cy="6477000"/>
          </a:xfrm>
        </p:spPr>
        <p:txBody>
          <a:bodyPr/>
          <a:lstStyle/>
          <a:p>
            <a:pPr>
              <a:buNone/>
            </a:pPr>
            <a:r>
              <a:rPr lang="en-US" sz="3200" b="1" i="1" u="sng" dirty="0" smtClean="0">
                <a:solidFill>
                  <a:srgbClr val="FF0000"/>
                </a:solidFill>
                <a:latin typeface="Rockwell Condensed" pitchFamily="18" charset="0"/>
              </a:rPr>
              <a:t>Reproduction </a:t>
            </a:r>
            <a:r>
              <a:rPr lang="en-US" sz="3200" b="1" dirty="0" smtClean="0">
                <a:latin typeface="Rockwell Condensed" pitchFamily="18" charset="0"/>
              </a:rPr>
              <a:t>is asexual, by simple splitting termed: </a:t>
            </a:r>
            <a:r>
              <a:rPr lang="en-US" sz="3200" b="1" i="1" u="sng" dirty="0" smtClean="0">
                <a:latin typeface="Rockwell Condensed" pitchFamily="18" charset="0"/>
              </a:rPr>
              <a:t>Binary Fission:  </a:t>
            </a:r>
            <a:r>
              <a:rPr lang="en-US" sz="3200" b="1" dirty="0" smtClean="0">
                <a:latin typeface="Rockwell Condensed" pitchFamily="18" charset="0"/>
              </a:rPr>
              <a:t> </a:t>
            </a:r>
          </a:p>
          <a:p>
            <a:pPr marL="1482725" lvl="2" indent="-1017588">
              <a:buFontTx/>
              <a:buNone/>
            </a:pPr>
            <a:r>
              <a:rPr lang="en-US" sz="3200" b="1" dirty="0" smtClean="0">
                <a:latin typeface="Rockwell Condensed" pitchFamily="18" charset="0"/>
              </a:rPr>
              <a:t>  -Daughter cells are genetic clones of parent.</a:t>
            </a:r>
          </a:p>
          <a:p>
            <a:pPr marL="1482725" lvl="2" indent="-1017588">
              <a:buNone/>
            </a:pPr>
            <a:r>
              <a:rPr lang="en-US" dirty="0" smtClean="0">
                <a:latin typeface="Rockwell Condensed" pitchFamily="18" charset="0"/>
              </a:rPr>
              <a:t>   -</a:t>
            </a:r>
            <a:r>
              <a:rPr lang="en-US" b="1" dirty="0" smtClean="0">
                <a:latin typeface="Rockwell Condensed" pitchFamily="18" charset="0"/>
              </a:rPr>
              <a:t>Fast generation time –as short as every 20 minutes</a:t>
            </a:r>
            <a:r>
              <a:rPr lang="en-US" dirty="0" smtClean="0">
                <a:latin typeface="Rockwell Condensed" pitchFamily="18" charset="0"/>
              </a:rPr>
              <a:t>.</a:t>
            </a:r>
          </a:p>
          <a:p>
            <a:pPr marL="1482725" lvl="2" indent="-1017588">
              <a:buFontTx/>
              <a:buNone/>
            </a:pPr>
            <a:endParaRPr lang="en-US" b="1" dirty="0" smtClean="0">
              <a:solidFill>
                <a:srgbClr val="FFFF00"/>
              </a:solidFill>
              <a:latin typeface="Showcard Gothic" pitchFamily="82" charset="0"/>
            </a:endParaRPr>
          </a:p>
        </p:txBody>
      </p:sp>
      <p:pic>
        <p:nvPicPr>
          <p:cNvPr id="54275" name="Picture 3" descr="bfission"/>
          <p:cNvPicPr>
            <a:picLocks noChangeAspect="1" noChangeArrowheads="1" noCrop="1"/>
          </p:cNvPicPr>
          <p:nvPr/>
        </p:nvPicPr>
        <p:blipFill>
          <a:blip r:embed="rId2" cstate="print"/>
          <a:srcRect/>
          <a:stretch>
            <a:fillRect/>
          </a:stretch>
        </p:blipFill>
        <p:spPr bwMode="auto">
          <a:xfrm>
            <a:off x="762000" y="3213170"/>
            <a:ext cx="7620000" cy="361473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sz="5400" b="1" dirty="0" smtClean="0">
                <a:latin typeface="Rockwell Condensed" pitchFamily="18" charset="0"/>
              </a:rPr>
              <a:t>Genetic </a:t>
            </a:r>
            <a:r>
              <a:rPr lang="en-US" sz="5400" b="1" i="1" u="sng" dirty="0" smtClean="0">
                <a:solidFill>
                  <a:srgbClr val="FF0000"/>
                </a:solidFill>
                <a:latin typeface="Rockwell Condensed" pitchFamily="18" charset="0"/>
              </a:rPr>
              <a:t>Recombination</a:t>
            </a:r>
          </a:p>
        </p:txBody>
      </p:sp>
      <p:sp>
        <p:nvSpPr>
          <p:cNvPr id="56323" name="Rectangle 3"/>
          <p:cNvSpPr>
            <a:spLocks noGrp="1" noChangeArrowheads="1"/>
          </p:cNvSpPr>
          <p:nvPr>
            <p:ph type="body" idx="1"/>
          </p:nvPr>
        </p:nvSpPr>
        <p:spPr/>
        <p:txBody>
          <a:bodyPr>
            <a:normAutofit fontScale="70000" lnSpcReduction="20000"/>
          </a:bodyPr>
          <a:lstStyle/>
          <a:p>
            <a:r>
              <a:rPr lang="en-US" sz="4000" dirty="0" smtClean="0">
                <a:latin typeface="Rockwell Condensed" pitchFamily="18" charset="0"/>
              </a:rPr>
              <a:t>The combining of DNA from two individuals into the genome of a single individual.</a:t>
            </a:r>
          </a:p>
          <a:p>
            <a:r>
              <a:rPr lang="en-US" sz="4000" dirty="0" smtClean="0">
                <a:latin typeface="Rockwell Condensed" pitchFamily="18" charset="0"/>
              </a:rPr>
              <a:t> </a:t>
            </a:r>
            <a:r>
              <a:rPr lang="en-US" sz="2800" dirty="0">
                <a:latin typeface="Rockwell Condensed" pitchFamily="18" charset="0"/>
              </a:rPr>
              <a:t>T</a:t>
            </a:r>
            <a:r>
              <a:rPr lang="en-US" sz="2800" dirty="0" smtClean="0">
                <a:latin typeface="Rockwell Condensed" pitchFamily="18" charset="0"/>
              </a:rPr>
              <a:t>his is not really sexual reproduction but it</a:t>
            </a:r>
            <a:r>
              <a:rPr lang="fr-FR" sz="2800" dirty="0" smtClean="0">
                <a:latin typeface="Rockwell Condensed" pitchFamily="18" charset="0"/>
              </a:rPr>
              <a:t>’</a:t>
            </a:r>
            <a:r>
              <a:rPr lang="en-US" sz="2800" dirty="0" smtClean="0">
                <a:latin typeface="Rockwell Condensed" pitchFamily="18" charset="0"/>
              </a:rPr>
              <a:t>s as close as </a:t>
            </a:r>
            <a:r>
              <a:rPr lang="en-US" sz="2400" dirty="0" smtClean="0">
                <a:latin typeface="Rockwell Condensed" pitchFamily="18" charset="0"/>
              </a:rPr>
              <a:t>it gets!</a:t>
            </a:r>
            <a:endParaRPr lang="en-US" sz="4000" dirty="0" smtClean="0">
              <a:latin typeface="Rockwell Condensed" pitchFamily="18" charset="0"/>
            </a:endParaRPr>
          </a:p>
          <a:p>
            <a:r>
              <a:rPr lang="en-US" sz="4000" dirty="0" smtClean="0">
                <a:latin typeface="Rockwell Condensed" pitchFamily="18" charset="0"/>
              </a:rPr>
              <a:t>3 Ways in which this can occur:</a:t>
            </a:r>
          </a:p>
          <a:p>
            <a:pPr lvl="1"/>
            <a:r>
              <a:rPr lang="en-US" sz="4000" b="1" u="sng" dirty="0" smtClean="0">
                <a:solidFill>
                  <a:srgbClr val="C00000"/>
                </a:solidFill>
                <a:latin typeface="Rockwell Condensed" pitchFamily="18" charset="0"/>
              </a:rPr>
              <a:t>Transformation</a:t>
            </a:r>
          </a:p>
          <a:p>
            <a:pPr lvl="1"/>
            <a:r>
              <a:rPr lang="en-US" sz="4000" b="1" u="sng" dirty="0" smtClean="0">
                <a:solidFill>
                  <a:srgbClr val="C00000"/>
                </a:solidFill>
                <a:latin typeface="Rockwell Condensed" pitchFamily="18" charset="0"/>
              </a:rPr>
              <a:t>Transduction</a:t>
            </a:r>
          </a:p>
          <a:p>
            <a:pPr lvl="1"/>
            <a:r>
              <a:rPr lang="en-US" sz="4000" b="1" u="sng" dirty="0" smtClean="0">
                <a:solidFill>
                  <a:srgbClr val="C00000"/>
                </a:solidFill>
                <a:latin typeface="Rockwell Condensed" pitchFamily="18" charset="0"/>
              </a:rPr>
              <a:t>Conjugation</a:t>
            </a:r>
          </a:p>
          <a:p>
            <a:pPr lvl="1"/>
            <a:r>
              <a:rPr lang="en-US" sz="4000" b="1" u="sng" dirty="0" smtClean="0">
                <a:solidFill>
                  <a:srgbClr val="FFFF00"/>
                </a:solidFill>
                <a:latin typeface="Rockwell Condensed" pitchFamily="18" charset="0"/>
              </a:rPr>
              <a:t>NOTE:  This happens all the time between different species of bacteria!! They share!</a:t>
            </a:r>
            <a:endParaRPr lang="en-US" sz="4000" b="1" u="sng" dirty="0">
              <a:solidFill>
                <a:srgbClr val="C00000"/>
              </a:solidFill>
              <a:latin typeface="Rockwell Condense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0" y="0"/>
            <a:ext cx="8458200" cy="1371600"/>
          </a:xfrm>
        </p:spPr>
        <p:txBody>
          <a:bodyPr/>
          <a:lstStyle/>
          <a:p>
            <a:r>
              <a:rPr lang="en-US" b="1" dirty="0" smtClean="0">
                <a:latin typeface="Rockwell Condensed" pitchFamily="18" charset="0"/>
              </a:rPr>
              <a:t>3 Ways Bacteria Transfer DNA</a:t>
            </a:r>
          </a:p>
        </p:txBody>
      </p:sp>
      <p:sp>
        <p:nvSpPr>
          <p:cNvPr id="180227" name="Rectangle 1027"/>
          <p:cNvSpPr>
            <a:spLocks noGrp="1" noChangeArrowheads="1"/>
          </p:cNvSpPr>
          <p:nvPr>
            <p:ph type="body" idx="1"/>
          </p:nvPr>
        </p:nvSpPr>
        <p:spPr>
          <a:xfrm>
            <a:off x="0" y="990600"/>
            <a:ext cx="9144000" cy="4114800"/>
          </a:xfrm>
        </p:spPr>
        <p:txBody>
          <a:bodyPr>
            <a:noAutofit/>
          </a:bodyPr>
          <a:lstStyle/>
          <a:p>
            <a:pPr>
              <a:lnSpc>
                <a:spcPct val="90000"/>
              </a:lnSpc>
              <a:defRPr/>
            </a:pPr>
            <a:r>
              <a:rPr lang="en-US" dirty="0" smtClean="0">
                <a:effectLst>
                  <a:outerShdw blurRad="38100" dist="38100" dir="2700000" algn="tl">
                    <a:srgbClr val="000000">
                      <a:alpha val="43137"/>
                    </a:srgbClr>
                  </a:outerShdw>
                </a:effectLst>
                <a:latin typeface="Rockwell Condensed" pitchFamily="18" charset="0"/>
              </a:rPr>
              <a:t>1.</a:t>
            </a:r>
            <a:r>
              <a:rPr lang="en-US" dirty="0" smtClean="0">
                <a:solidFill>
                  <a:srgbClr val="FFC000"/>
                </a:solidFill>
                <a:effectLst>
                  <a:outerShdw blurRad="38100" dist="38100" dir="2700000" algn="tl">
                    <a:srgbClr val="000000">
                      <a:alpha val="43137"/>
                    </a:srgbClr>
                  </a:outerShdw>
                </a:effectLst>
                <a:latin typeface="Rockwell Condensed" pitchFamily="18" charset="0"/>
              </a:rPr>
              <a:t>  </a:t>
            </a:r>
            <a:r>
              <a:rPr lang="en-US" i="1" u="sng" dirty="0" smtClean="0">
                <a:effectLst>
                  <a:outerShdw blurRad="38100" dist="38100" dir="2700000" algn="tl">
                    <a:srgbClr val="000000">
                      <a:alpha val="43137"/>
                    </a:srgbClr>
                  </a:outerShdw>
                </a:effectLst>
                <a:latin typeface="Rockwell Condensed" pitchFamily="18" charset="0"/>
              </a:rPr>
              <a:t>Transformation</a:t>
            </a:r>
            <a:r>
              <a:rPr lang="en-US" dirty="0" smtClean="0">
                <a:effectLst>
                  <a:outerShdw blurRad="38100" dist="38100" dir="2700000" algn="tl">
                    <a:srgbClr val="000000">
                      <a:alpha val="43137"/>
                    </a:srgbClr>
                  </a:outerShdw>
                </a:effectLst>
                <a:latin typeface="Rockwell Condensed" pitchFamily="18" charset="0"/>
              </a:rPr>
              <a:t>: </a:t>
            </a:r>
            <a:r>
              <a:rPr lang="en-US" dirty="0" smtClean="0">
                <a:solidFill>
                  <a:srgbClr val="FFC000"/>
                </a:solidFill>
                <a:effectLst>
                  <a:outerShdw blurRad="38100" dist="38100" dir="2700000" algn="tl">
                    <a:srgbClr val="000000">
                      <a:alpha val="43137"/>
                    </a:srgbClr>
                  </a:outerShdw>
                </a:effectLst>
                <a:latin typeface="Rockwell Condensed" pitchFamily="18" charset="0"/>
              </a:rPr>
              <a:t> </a:t>
            </a:r>
            <a:r>
              <a:rPr lang="en-US" sz="3600" dirty="0" smtClean="0">
                <a:solidFill>
                  <a:srgbClr val="FFC000"/>
                </a:solidFill>
                <a:effectLst>
                  <a:outerShdw blurRad="38100" dist="38100" dir="2700000" algn="tl">
                    <a:srgbClr val="000000">
                      <a:alpha val="43137"/>
                    </a:srgbClr>
                  </a:outerShdw>
                </a:effectLst>
                <a:latin typeface="Rockwell Condensed" pitchFamily="18" charset="0"/>
              </a:rPr>
              <a:t>taking up DNA from fluid surrounding the cell.</a:t>
            </a:r>
          </a:p>
          <a:p>
            <a:pPr>
              <a:lnSpc>
                <a:spcPct val="90000"/>
              </a:lnSpc>
              <a:defRPr/>
            </a:pPr>
            <a:r>
              <a:rPr lang="en-US" sz="3600" dirty="0" smtClean="0">
                <a:effectLst>
                  <a:outerShdw blurRad="38100" dist="38100" dir="2700000" algn="tl">
                    <a:srgbClr val="000000">
                      <a:alpha val="43137"/>
                    </a:srgbClr>
                  </a:outerShdw>
                </a:effectLst>
                <a:latin typeface="Rockwell Condensed" pitchFamily="18" charset="0"/>
              </a:rPr>
              <a:t>2.  </a:t>
            </a:r>
            <a:r>
              <a:rPr lang="en-US" sz="3600" i="1" u="sng" dirty="0" smtClean="0">
                <a:effectLst>
                  <a:outerShdw blurRad="38100" dist="38100" dir="2700000" algn="tl">
                    <a:srgbClr val="000000">
                      <a:alpha val="43137"/>
                    </a:srgbClr>
                  </a:outerShdw>
                </a:effectLst>
                <a:latin typeface="Rockwell Condensed" pitchFamily="18" charset="0"/>
              </a:rPr>
              <a:t>Transduction</a:t>
            </a:r>
            <a:r>
              <a:rPr lang="en-US" sz="3600" dirty="0" smtClean="0">
                <a:effectLst>
                  <a:outerShdw blurRad="38100" dist="38100" dir="2700000" algn="tl">
                    <a:srgbClr val="000000">
                      <a:alpha val="43137"/>
                    </a:srgbClr>
                  </a:outerShdw>
                </a:effectLst>
                <a:latin typeface="Rockwell Condensed" pitchFamily="18" charset="0"/>
              </a:rPr>
              <a:t>:</a:t>
            </a:r>
            <a:r>
              <a:rPr lang="en-US" sz="3600" dirty="0" smtClean="0">
                <a:solidFill>
                  <a:srgbClr val="FFC000"/>
                </a:solidFill>
                <a:effectLst>
                  <a:outerShdw blurRad="38100" dist="38100" dir="2700000" algn="tl">
                    <a:srgbClr val="000000">
                      <a:alpha val="43137"/>
                    </a:srgbClr>
                  </a:outerShdw>
                </a:effectLst>
                <a:latin typeface="Rockwell Condensed" pitchFamily="18" charset="0"/>
              </a:rPr>
              <a:t>  When a bacteriophage infects a cell and accidentally packages some of the cell DNA in with the new viral particles.</a:t>
            </a:r>
          </a:p>
          <a:p>
            <a:pPr>
              <a:lnSpc>
                <a:spcPct val="90000"/>
              </a:lnSpc>
              <a:defRPr/>
            </a:pPr>
            <a:r>
              <a:rPr lang="en-US" sz="3600" dirty="0" smtClean="0">
                <a:effectLst>
                  <a:outerShdw blurRad="38100" dist="38100" dir="2700000" algn="tl">
                    <a:srgbClr val="000000">
                      <a:alpha val="43137"/>
                    </a:srgbClr>
                  </a:outerShdw>
                </a:effectLst>
                <a:latin typeface="Rockwell Condensed" pitchFamily="18" charset="0"/>
              </a:rPr>
              <a:t>3.  </a:t>
            </a:r>
            <a:r>
              <a:rPr lang="en-US" sz="3600" i="1" u="sng" dirty="0" smtClean="0">
                <a:effectLst>
                  <a:outerShdw blurRad="38100" dist="38100" dir="2700000" algn="tl">
                    <a:srgbClr val="000000">
                      <a:alpha val="43137"/>
                    </a:srgbClr>
                  </a:outerShdw>
                </a:effectLst>
                <a:latin typeface="Rockwell Condensed" pitchFamily="18" charset="0"/>
              </a:rPr>
              <a:t>Conjugation:  </a:t>
            </a:r>
            <a:r>
              <a:rPr lang="en-US" sz="3600" dirty="0" smtClean="0">
                <a:solidFill>
                  <a:srgbClr val="FFC000"/>
                </a:solidFill>
                <a:effectLst>
                  <a:outerShdw blurRad="38100" dist="38100" dir="2700000" algn="tl">
                    <a:srgbClr val="000000">
                      <a:alpha val="43137"/>
                    </a:srgbClr>
                  </a:outerShdw>
                </a:effectLst>
                <a:latin typeface="Rockwell Condensed" pitchFamily="18" charset="0"/>
              </a:rPr>
              <a:t>Two bacteria attach by special pili creating a </a:t>
            </a:r>
            <a:r>
              <a:rPr lang="en-US" sz="3600" dirty="0" err="1" smtClean="0">
                <a:solidFill>
                  <a:srgbClr val="FFC000"/>
                </a:solidFill>
                <a:effectLst>
                  <a:outerShdw blurRad="38100" dist="38100" dir="2700000" algn="tl">
                    <a:srgbClr val="000000">
                      <a:alpha val="43137"/>
                    </a:srgbClr>
                  </a:outerShdw>
                </a:effectLst>
                <a:latin typeface="Rockwell Condensed" pitchFamily="18" charset="0"/>
              </a:rPr>
              <a:t>cytoplasmic</a:t>
            </a:r>
            <a:r>
              <a:rPr lang="en-US" sz="3600" dirty="0" smtClean="0">
                <a:solidFill>
                  <a:srgbClr val="FFC000"/>
                </a:solidFill>
                <a:effectLst>
                  <a:outerShdw blurRad="38100" dist="38100" dir="2700000" algn="tl">
                    <a:srgbClr val="000000">
                      <a:alpha val="43137"/>
                    </a:srgbClr>
                  </a:outerShdw>
                </a:effectLst>
                <a:latin typeface="Rockwell Condensed" pitchFamily="18" charset="0"/>
              </a:rPr>
              <a:t> bridge.  </a:t>
            </a:r>
            <a:r>
              <a:rPr lang="en-US" dirty="0" smtClean="0">
                <a:solidFill>
                  <a:srgbClr val="FFC000"/>
                </a:solidFill>
                <a:effectLst>
                  <a:outerShdw blurRad="38100" dist="38100" dir="2700000" algn="tl">
                    <a:srgbClr val="000000">
                      <a:alpha val="43137"/>
                    </a:srgbClr>
                  </a:outerShdw>
                </a:effectLst>
                <a:latin typeface="Rockwell Condensed" pitchFamily="18" charset="0"/>
              </a:rPr>
              <a:t>A copy of the </a:t>
            </a:r>
            <a:r>
              <a:rPr lang="en-US" dirty="0" err="1" smtClean="0">
                <a:solidFill>
                  <a:srgbClr val="FFC000"/>
                </a:solidFill>
                <a:effectLst>
                  <a:outerShdw blurRad="38100" dist="38100" dir="2700000" algn="tl">
                    <a:srgbClr val="000000">
                      <a:alpha val="43137"/>
                    </a:srgbClr>
                  </a:outerShdw>
                </a:effectLst>
                <a:latin typeface="Rockwell Condensed" pitchFamily="18" charset="0"/>
              </a:rPr>
              <a:t>doner’s</a:t>
            </a:r>
            <a:r>
              <a:rPr lang="en-US" dirty="0" smtClean="0">
                <a:solidFill>
                  <a:srgbClr val="FFC000"/>
                </a:solidFill>
                <a:effectLst>
                  <a:outerShdw blurRad="38100" dist="38100" dir="2700000" algn="tl">
                    <a:srgbClr val="000000">
                      <a:alpha val="43137"/>
                    </a:srgbClr>
                  </a:outerShdw>
                </a:effectLst>
                <a:latin typeface="Rockwell Condensed" pitchFamily="18" charset="0"/>
              </a:rPr>
              <a:t> DNA travels through the pili to the recipient’s and some or all is incorporated into it’s genome.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sz="4800" dirty="0" smtClean="0">
                <a:latin typeface="Rockwell Condensed" pitchFamily="18" charset="0"/>
              </a:rPr>
              <a:t>Transformation</a:t>
            </a:r>
          </a:p>
        </p:txBody>
      </p:sp>
      <p:sp>
        <p:nvSpPr>
          <p:cNvPr id="58371" name="Rectangle 3"/>
          <p:cNvSpPr>
            <a:spLocks noGrp="1" noChangeArrowheads="1"/>
          </p:cNvSpPr>
          <p:nvPr>
            <p:ph type="body" sz="half" idx="1"/>
          </p:nvPr>
        </p:nvSpPr>
        <p:spPr/>
        <p:txBody>
          <a:bodyPr>
            <a:normAutofit fontScale="85000" lnSpcReduction="20000"/>
          </a:bodyPr>
          <a:lstStyle/>
          <a:p>
            <a:r>
              <a:rPr lang="en-US" sz="4000" dirty="0" smtClean="0">
                <a:latin typeface="Rockwell Condensed" pitchFamily="18" charset="0"/>
              </a:rPr>
              <a:t>Uptake of naked, foreign DNA from the surrounding environment.</a:t>
            </a:r>
          </a:p>
          <a:p>
            <a:r>
              <a:rPr lang="en-US" sz="4000" dirty="0" smtClean="0">
                <a:latin typeface="Rockwell Condensed" pitchFamily="18" charset="0"/>
              </a:rPr>
              <a:t>This could be a plasmid or piece of a chromosome</a:t>
            </a:r>
          </a:p>
          <a:p>
            <a:pPr>
              <a:buNone/>
            </a:pPr>
            <a:endParaRPr lang="en-US" sz="2800" i="1" dirty="0" smtClean="0"/>
          </a:p>
        </p:txBody>
      </p:sp>
      <p:pic>
        <p:nvPicPr>
          <p:cNvPr id="58372" name="Picture 4" descr="tranintr"/>
          <p:cNvPicPr>
            <a:picLocks noGrp="1" noChangeAspect="1" noChangeArrowheads="1" noCrop="1"/>
          </p:cNvPicPr>
          <p:nvPr>
            <p:ph type="chart" sz="half" idx="2"/>
          </p:nvPr>
        </p:nvPicPr>
        <p:blipFill>
          <a:blip r:embed="rId2" cstate="print"/>
          <a:srcRect/>
          <a:stretch>
            <a:fillRect/>
          </a:stretch>
        </p:blipFill>
        <p:spPr>
          <a:xfrm>
            <a:off x="4648200" y="2538413"/>
            <a:ext cx="3810000" cy="3000375"/>
          </a:xfrm>
          <a:noFill/>
        </p:spPr>
      </p:pic>
      <p:pic>
        <p:nvPicPr>
          <p:cNvPr id="58373" name="Picture 5" descr="plasmid"/>
          <p:cNvPicPr>
            <a:picLocks noChangeAspect="1" noChangeArrowheads="1"/>
          </p:cNvPicPr>
          <p:nvPr/>
        </p:nvPicPr>
        <p:blipFill>
          <a:blip r:embed="rId3" cstate="print"/>
          <a:srcRect/>
          <a:stretch>
            <a:fillRect/>
          </a:stretch>
        </p:blipFill>
        <p:spPr bwMode="auto">
          <a:xfrm>
            <a:off x="5029200" y="1828800"/>
            <a:ext cx="2228850" cy="1023938"/>
          </a:xfrm>
          <a:prstGeom prst="rect">
            <a:avLst/>
          </a:prstGeom>
          <a:noFill/>
          <a:ln w="9525">
            <a:noFill/>
            <a:miter lim="800000"/>
            <a:headEnd/>
            <a:tailEnd/>
          </a:ln>
        </p:spPr>
      </p:pic>
      <p:sp>
        <p:nvSpPr>
          <p:cNvPr id="58374" name="AutoShape 6"/>
          <p:cNvSpPr>
            <a:spLocks noChangeArrowheads="1"/>
          </p:cNvSpPr>
          <p:nvPr/>
        </p:nvSpPr>
        <p:spPr bwMode="auto">
          <a:xfrm>
            <a:off x="6019800" y="2819400"/>
            <a:ext cx="533400" cy="3048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609600"/>
            <a:ext cx="7772400" cy="838200"/>
          </a:xfrm>
        </p:spPr>
        <p:txBody>
          <a:bodyPr>
            <a:noAutofit/>
          </a:bodyPr>
          <a:lstStyle/>
          <a:p>
            <a:r>
              <a:rPr lang="en-US" sz="5400" dirty="0" smtClean="0">
                <a:latin typeface="Rockwell Condensed" pitchFamily="18" charset="0"/>
              </a:rPr>
              <a:t>Bacterial Transformation</a:t>
            </a:r>
          </a:p>
        </p:txBody>
      </p:sp>
      <p:pic>
        <p:nvPicPr>
          <p:cNvPr id="59395" name="Picture 5" descr="12-01A-Transformation-L"/>
          <p:cNvPicPr>
            <a:picLocks noChangeAspect="1" noChangeArrowheads="1"/>
          </p:cNvPicPr>
          <p:nvPr/>
        </p:nvPicPr>
        <p:blipFill>
          <a:blip r:embed="rId2" cstate="print"/>
          <a:srcRect/>
          <a:stretch>
            <a:fillRect/>
          </a:stretch>
        </p:blipFill>
        <p:spPr bwMode="auto">
          <a:xfrm>
            <a:off x="1962150" y="1371600"/>
            <a:ext cx="5219700" cy="49149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sz="6000" dirty="0" smtClean="0">
                <a:latin typeface="Rockwell Condensed" pitchFamily="18" charset="0"/>
              </a:rPr>
              <a:t>Transduction</a:t>
            </a:r>
          </a:p>
        </p:txBody>
      </p:sp>
      <p:sp>
        <p:nvSpPr>
          <p:cNvPr id="60419" name="Rectangle 3"/>
          <p:cNvSpPr>
            <a:spLocks noGrp="1" noChangeArrowheads="1"/>
          </p:cNvSpPr>
          <p:nvPr>
            <p:ph type="body" sz="half" idx="1"/>
          </p:nvPr>
        </p:nvSpPr>
        <p:spPr>
          <a:xfrm>
            <a:off x="0" y="1524000"/>
            <a:ext cx="4495800" cy="5029200"/>
          </a:xfrm>
        </p:spPr>
        <p:txBody>
          <a:bodyPr>
            <a:normAutofit fontScale="92500" lnSpcReduction="10000"/>
          </a:bodyPr>
          <a:lstStyle/>
          <a:p>
            <a:r>
              <a:rPr lang="en-US" sz="2800" b="1" i="1" u="sng" dirty="0" smtClean="0">
                <a:latin typeface="Rockwell Condensed" pitchFamily="18" charset="0"/>
              </a:rPr>
              <a:t>Phages</a:t>
            </a:r>
            <a:r>
              <a:rPr lang="en-US" sz="2800" dirty="0" smtClean="0">
                <a:latin typeface="Rockwell Condensed" pitchFamily="18" charset="0"/>
              </a:rPr>
              <a:t> (viruses that attack only bacterial cells),</a:t>
            </a:r>
          </a:p>
          <a:p>
            <a:pPr>
              <a:buNone/>
            </a:pPr>
            <a:r>
              <a:rPr lang="en-US" sz="2800" dirty="0" smtClean="0">
                <a:latin typeface="Rockwell Condensed" pitchFamily="18" charset="0"/>
              </a:rPr>
              <a:t>   may carry bacterial genes from one host cell to another.</a:t>
            </a:r>
          </a:p>
          <a:p>
            <a:pPr>
              <a:buNone/>
            </a:pPr>
            <a:endParaRPr lang="en-US" sz="2800" dirty="0" smtClean="0">
              <a:latin typeface="Rockwell Condensed" pitchFamily="18" charset="0"/>
            </a:endParaRPr>
          </a:p>
          <a:p>
            <a:r>
              <a:rPr lang="en-US" sz="2800" dirty="0" smtClean="0">
                <a:latin typeface="Rockwell Condensed" pitchFamily="18" charset="0"/>
              </a:rPr>
              <a:t>The phage injects a piece of bacterial DNA from a previous host into a new host cell, crossing over occurs between donor and recipient bacteria cell</a:t>
            </a:r>
            <a:r>
              <a:rPr lang="en-US" sz="2400" dirty="0" smtClean="0"/>
              <a:t>.</a:t>
            </a:r>
          </a:p>
        </p:txBody>
      </p:sp>
      <p:pic>
        <p:nvPicPr>
          <p:cNvPr id="60420" name="Picture 4" descr="u4fg21f"/>
          <p:cNvPicPr>
            <a:picLocks noGrp="1" noChangeAspect="1" noChangeArrowheads="1"/>
          </p:cNvPicPr>
          <p:nvPr>
            <p:ph type="clipArt" sz="half" idx="2"/>
          </p:nvPr>
        </p:nvPicPr>
        <p:blipFill>
          <a:blip r:embed="rId2" cstate="print"/>
          <a:srcRect/>
          <a:stretch>
            <a:fillRect/>
          </a:stretch>
        </p:blipFill>
        <p:spPr>
          <a:xfrm>
            <a:off x="4648200" y="1524000"/>
            <a:ext cx="3276600" cy="2160588"/>
          </a:xfrm>
          <a:noFill/>
        </p:spPr>
      </p:pic>
      <p:sp>
        <p:nvSpPr>
          <p:cNvPr id="60421" name="AutoShape 5"/>
          <p:cNvSpPr>
            <a:spLocks noChangeArrowheads="1"/>
          </p:cNvSpPr>
          <p:nvPr/>
        </p:nvSpPr>
        <p:spPr bwMode="auto">
          <a:xfrm>
            <a:off x="6096000" y="3581400"/>
            <a:ext cx="609600" cy="5334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pic>
        <p:nvPicPr>
          <p:cNvPr id="60422" name="Picture 6" descr="u4fg21g"/>
          <p:cNvPicPr>
            <a:picLocks noChangeAspect="1" noChangeArrowheads="1"/>
          </p:cNvPicPr>
          <p:nvPr/>
        </p:nvPicPr>
        <p:blipFill>
          <a:blip r:embed="rId3" cstate="print"/>
          <a:srcRect/>
          <a:stretch>
            <a:fillRect/>
          </a:stretch>
        </p:blipFill>
        <p:spPr bwMode="auto">
          <a:xfrm>
            <a:off x="4648200" y="4267200"/>
            <a:ext cx="3429000" cy="2128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152400"/>
            <a:ext cx="9144000" cy="5562600"/>
          </a:xfrm>
        </p:spPr>
        <p:txBody>
          <a:bodyPr/>
          <a:lstStyle/>
          <a:p>
            <a:pPr marL="452438" indent="-452438" algn="ctr">
              <a:spcAft>
                <a:spcPts val="300"/>
              </a:spcAft>
              <a:buFontTx/>
              <a:buNone/>
              <a:defRPr/>
            </a:pPr>
            <a:r>
              <a:rPr lang="en-US" sz="4000" b="1" dirty="0" smtClean="0">
                <a:solidFill>
                  <a:srgbClr val="C00000"/>
                </a:solidFill>
                <a:latin typeface="Rockwell Condensed" pitchFamily="18" charset="0"/>
              </a:rPr>
              <a:t>Domain Bacteria: </a:t>
            </a:r>
          </a:p>
          <a:p>
            <a:pPr marL="452438" indent="-452438" algn="ctr">
              <a:spcAft>
                <a:spcPts val="300"/>
              </a:spcAft>
              <a:buFontTx/>
              <a:buNone/>
              <a:defRPr/>
            </a:pPr>
            <a:r>
              <a:rPr lang="en-US" sz="4000" b="1" dirty="0" smtClean="0">
                <a:solidFill>
                  <a:srgbClr val="C00000"/>
                </a:solidFill>
                <a:latin typeface="Rockwell Condensed" pitchFamily="18" charset="0"/>
              </a:rPr>
              <a:t>Masters of Every Environment </a:t>
            </a:r>
          </a:p>
          <a:p>
            <a:pPr marL="452438" indent="-452438">
              <a:spcAft>
                <a:spcPts val="300"/>
              </a:spcAft>
              <a:buFontTx/>
              <a:buNone/>
              <a:defRPr/>
            </a:pPr>
            <a:r>
              <a:rPr lang="en-US" sz="2400" b="1" dirty="0" smtClean="0">
                <a:latin typeface="Rockwell Condensed" pitchFamily="18" charset="0"/>
              </a:rPr>
              <a:t>Bacteria exist in staggering numbers in wide range of habitats.</a:t>
            </a:r>
            <a:r>
              <a:rPr lang="en-US" sz="2400" b="1" dirty="0" smtClean="0">
                <a:effectLst>
                  <a:outerShdw blurRad="38100" dist="38100" dir="2700000" algn="tl">
                    <a:srgbClr val="000000">
                      <a:alpha val="43137"/>
                    </a:srgbClr>
                  </a:outerShdw>
                </a:effectLst>
                <a:latin typeface="Rockwell Condensed" pitchFamily="18" charset="0"/>
              </a:rPr>
              <a:t> Bacteria enormously diverse: 4,000 to 5,000 </a:t>
            </a:r>
            <a:r>
              <a:rPr lang="en-US" sz="2400" b="1" i="1" dirty="0" smtClean="0">
                <a:effectLst>
                  <a:outerShdw blurRad="38100" dist="38100" dir="2700000" algn="tl">
                    <a:srgbClr val="000000">
                      <a:alpha val="43137"/>
                    </a:srgbClr>
                  </a:outerShdw>
                </a:effectLst>
                <a:latin typeface="Rockwell Condensed" pitchFamily="18" charset="0"/>
              </a:rPr>
              <a:t>species</a:t>
            </a:r>
            <a:r>
              <a:rPr lang="en-US" sz="2400" b="1" dirty="0" smtClean="0">
                <a:effectLst>
                  <a:outerShdw blurRad="38100" dist="38100" dir="2700000" algn="tl">
                    <a:srgbClr val="000000">
                      <a:alpha val="43137"/>
                    </a:srgbClr>
                  </a:outerShdw>
                </a:effectLst>
                <a:latin typeface="Rockwell Condensed" pitchFamily="18" charset="0"/>
              </a:rPr>
              <a:t> found living in 1 gm of forest soil.</a:t>
            </a:r>
            <a:endParaRPr lang="en-US" sz="2400" b="1" dirty="0" smtClean="0">
              <a:latin typeface="Rockwell Condensed" pitchFamily="18" charset="0"/>
            </a:endParaRPr>
          </a:p>
          <a:p>
            <a:pPr marL="1482725" lvl="2" indent="-338138">
              <a:spcAft>
                <a:spcPts val="300"/>
              </a:spcAft>
              <a:buFontTx/>
              <a:buNone/>
              <a:defRPr/>
            </a:pPr>
            <a:r>
              <a:rPr lang="en-US" b="1" dirty="0" smtClean="0">
                <a:latin typeface="Rockwell Condensed" pitchFamily="18" charset="0"/>
                <a:cs typeface="Times New Roman" charset="0"/>
              </a:rPr>
              <a:t>1.	</a:t>
            </a:r>
            <a:r>
              <a:rPr lang="en-US" b="1" dirty="0" err="1" smtClean="0">
                <a:latin typeface="Rockwell Condensed" pitchFamily="18" charset="0"/>
              </a:rPr>
              <a:t>Microflora</a:t>
            </a:r>
            <a:r>
              <a:rPr lang="en-US" b="1" dirty="0" smtClean="0">
                <a:latin typeface="Rockwell Condensed" pitchFamily="18" charset="0"/>
              </a:rPr>
              <a:t> of human gut includes </a:t>
            </a:r>
            <a:r>
              <a:rPr lang="en-US" b="1" i="1" dirty="0" smtClean="0">
                <a:latin typeface="Rockwell Condensed" pitchFamily="18" charset="0"/>
              </a:rPr>
              <a:t>600 species of bacteria in mouth alone</a:t>
            </a:r>
            <a:r>
              <a:rPr lang="en-US" b="1" dirty="0" smtClean="0">
                <a:latin typeface="Rockwell Condensed" pitchFamily="18" charset="0"/>
              </a:rPr>
              <a:t>; One quarter of feces by weight consists of bacteria.</a:t>
            </a:r>
          </a:p>
        </p:txBody>
      </p:sp>
      <p:pic>
        <p:nvPicPr>
          <p:cNvPr id="45059" name="Picture 4" descr="caries1"/>
          <p:cNvPicPr>
            <a:picLocks noChangeAspect="1" noChangeArrowheads="1"/>
          </p:cNvPicPr>
          <p:nvPr/>
        </p:nvPicPr>
        <p:blipFill>
          <a:blip r:embed="rId2" cstate="print"/>
          <a:srcRect/>
          <a:stretch>
            <a:fillRect/>
          </a:stretch>
        </p:blipFill>
        <p:spPr bwMode="auto">
          <a:xfrm>
            <a:off x="228600" y="4067175"/>
            <a:ext cx="3352800" cy="2790825"/>
          </a:xfrm>
          <a:prstGeom prst="rect">
            <a:avLst/>
          </a:prstGeom>
          <a:noFill/>
          <a:ln w="9525">
            <a:noFill/>
            <a:miter lim="800000"/>
            <a:headEnd/>
            <a:tailEnd/>
          </a:ln>
        </p:spPr>
      </p:pic>
      <p:pic>
        <p:nvPicPr>
          <p:cNvPr id="45060" name="Picture 5" descr="flagellated bacillus"/>
          <p:cNvPicPr>
            <a:picLocks noChangeAspect="1" noChangeArrowheads="1"/>
          </p:cNvPicPr>
          <p:nvPr/>
        </p:nvPicPr>
        <p:blipFill>
          <a:blip r:embed="rId3" cstate="print"/>
          <a:srcRect/>
          <a:stretch>
            <a:fillRect/>
          </a:stretch>
        </p:blipFill>
        <p:spPr bwMode="auto">
          <a:xfrm>
            <a:off x="5715000" y="4114800"/>
            <a:ext cx="1716088" cy="1716088"/>
          </a:xfrm>
          <a:prstGeom prst="rect">
            <a:avLst/>
          </a:prstGeom>
          <a:noFill/>
          <a:ln w="9525">
            <a:noFill/>
            <a:miter lim="800000"/>
            <a:headEnd/>
            <a:tailEnd/>
          </a:ln>
        </p:spPr>
      </p:pic>
      <p:sp>
        <p:nvSpPr>
          <p:cNvPr id="45061" name="Text Box 6"/>
          <p:cNvSpPr txBox="1">
            <a:spLocks noChangeArrowheads="1"/>
          </p:cNvSpPr>
          <p:nvPr/>
        </p:nvSpPr>
        <p:spPr bwMode="auto">
          <a:xfrm>
            <a:off x="5486400" y="5943600"/>
            <a:ext cx="2667000" cy="457200"/>
          </a:xfrm>
          <a:prstGeom prst="rect">
            <a:avLst/>
          </a:prstGeom>
          <a:noFill/>
          <a:ln w="9525">
            <a:noFill/>
            <a:miter lim="800000"/>
            <a:headEnd/>
            <a:tailEnd/>
          </a:ln>
        </p:spPr>
        <p:txBody>
          <a:bodyPr>
            <a:spAutoFit/>
          </a:bodyPr>
          <a:lstStyle/>
          <a:p>
            <a:pPr>
              <a:spcBef>
                <a:spcPct val="50000"/>
              </a:spcBef>
            </a:pPr>
            <a:r>
              <a:rPr lang="en-US">
                <a:latin typeface="Showcard Gothic" pitchFamily="82" charset="0"/>
              </a:rPr>
              <a:t>Gut bacteria</a:t>
            </a:r>
          </a:p>
        </p:txBody>
      </p:sp>
      <p:sp>
        <p:nvSpPr>
          <p:cNvPr id="45062" name="Text Box 7"/>
          <p:cNvSpPr txBox="1">
            <a:spLocks noChangeArrowheads="1"/>
          </p:cNvSpPr>
          <p:nvPr/>
        </p:nvSpPr>
        <p:spPr bwMode="auto">
          <a:xfrm>
            <a:off x="3657600" y="4572000"/>
            <a:ext cx="1676400" cy="457200"/>
          </a:xfrm>
          <a:prstGeom prst="rect">
            <a:avLst/>
          </a:prstGeom>
          <a:noFill/>
          <a:ln w="9525">
            <a:noFill/>
            <a:miter lim="800000"/>
            <a:headEnd/>
            <a:tailEnd/>
          </a:ln>
        </p:spPr>
        <p:txBody>
          <a:bodyPr>
            <a:spAutoFit/>
          </a:bodyPr>
          <a:lstStyle/>
          <a:p>
            <a:pPr>
              <a:spcBef>
                <a:spcPct val="50000"/>
              </a:spcBef>
            </a:pPr>
            <a:r>
              <a:rPr lang="en-US">
                <a:solidFill>
                  <a:srgbClr val="FF0000"/>
                </a:solidFill>
                <a:latin typeface="Showcard Gothic" pitchFamily="82" charset="0"/>
              </a:rPr>
              <a:t>YUCH!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6600" dirty="0" smtClean="0">
                <a:latin typeface="Rockwell Condensed" pitchFamily="18" charset="0"/>
              </a:rPr>
              <a:t>Bacterial Transduction</a:t>
            </a:r>
          </a:p>
        </p:txBody>
      </p:sp>
      <p:pic>
        <p:nvPicPr>
          <p:cNvPr id="61443" name="Picture 6" descr="12-01B-Transduction-L"/>
          <p:cNvPicPr>
            <a:picLocks noGrp="1" noChangeAspect="1" noChangeArrowheads="1"/>
          </p:cNvPicPr>
          <p:nvPr>
            <p:ph type="clipArt" sz="half" idx="1"/>
          </p:nvPr>
        </p:nvPicPr>
        <p:blipFill>
          <a:blip r:embed="rId2" cstate="print"/>
          <a:srcRect/>
          <a:stretch>
            <a:fillRect/>
          </a:stretch>
        </p:blipFill>
        <p:spPr>
          <a:xfrm>
            <a:off x="2133600" y="1905000"/>
            <a:ext cx="3810000" cy="4060825"/>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5949"/>
            <a:ext cx="7772400" cy="1143000"/>
          </a:xfrm>
        </p:spPr>
        <p:txBody>
          <a:bodyPr>
            <a:noAutofit/>
          </a:bodyPr>
          <a:lstStyle/>
          <a:p>
            <a:r>
              <a:rPr lang="en-US" sz="7200" dirty="0" smtClean="0">
                <a:latin typeface="Rockwell Condensed" pitchFamily="18" charset="0"/>
              </a:rPr>
              <a:t>Conjugation</a:t>
            </a:r>
          </a:p>
        </p:txBody>
      </p:sp>
      <p:sp>
        <p:nvSpPr>
          <p:cNvPr id="62467" name="Rectangle 3"/>
          <p:cNvSpPr>
            <a:spLocks noGrp="1" noChangeArrowheads="1"/>
          </p:cNvSpPr>
          <p:nvPr>
            <p:ph type="body" sz="half" idx="1"/>
          </p:nvPr>
        </p:nvSpPr>
        <p:spPr>
          <a:xfrm>
            <a:off x="0" y="1219200"/>
            <a:ext cx="4343400" cy="4876800"/>
          </a:xfrm>
        </p:spPr>
        <p:txBody>
          <a:bodyPr>
            <a:noAutofit/>
          </a:bodyPr>
          <a:lstStyle/>
          <a:p>
            <a:pPr>
              <a:lnSpc>
                <a:spcPct val="90000"/>
              </a:lnSpc>
            </a:pPr>
            <a:r>
              <a:rPr lang="en-US" sz="2800" b="1" u="sng" dirty="0" smtClean="0">
                <a:latin typeface="Rockwell Condensed" pitchFamily="18" charset="0"/>
              </a:rPr>
              <a:t>Direct transfer </a:t>
            </a:r>
            <a:r>
              <a:rPr lang="en-US" sz="2800" dirty="0" smtClean="0">
                <a:latin typeface="Rockwell Condensed" pitchFamily="18" charset="0"/>
              </a:rPr>
              <a:t>of genetic material between two bacterial cells</a:t>
            </a:r>
          </a:p>
          <a:p>
            <a:pPr lvl="1">
              <a:lnSpc>
                <a:spcPct val="90000"/>
              </a:lnSpc>
            </a:pPr>
            <a:r>
              <a:rPr lang="en-US" sz="3600" dirty="0" smtClean="0">
                <a:latin typeface="Rockwell Condensed" pitchFamily="18" charset="0"/>
              </a:rPr>
              <a:t>Donor = male forms </a:t>
            </a:r>
            <a:r>
              <a:rPr lang="en-US" sz="3600" b="1" i="1" dirty="0" smtClean="0">
                <a:latin typeface="Rockwell Condensed" pitchFamily="18" charset="0"/>
              </a:rPr>
              <a:t>sex </a:t>
            </a:r>
            <a:r>
              <a:rPr lang="en-US" sz="3600" b="1" i="1" dirty="0" err="1" smtClean="0">
                <a:latin typeface="Rockwell Condensed" pitchFamily="18" charset="0"/>
              </a:rPr>
              <a:t>pilus</a:t>
            </a:r>
            <a:r>
              <a:rPr lang="en-US" sz="3600" dirty="0" smtClean="0">
                <a:latin typeface="Rockwell Condensed" pitchFamily="18" charset="0"/>
              </a:rPr>
              <a:t>.  Contains </a:t>
            </a:r>
            <a:r>
              <a:rPr lang="en-US" sz="3600" b="1" i="1" dirty="0" smtClean="0">
                <a:latin typeface="Rockwell Condensed" pitchFamily="18" charset="0"/>
              </a:rPr>
              <a:t>F factor plasmid</a:t>
            </a:r>
            <a:r>
              <a:rPr lang="en-US" sz="3600" dirty="0" smtClean="0">
                <a:latin typeface="Rockwell Condensed" pitchFamily="18" charset="0"/>
              </a:rPr>
              <a:t>.</a:t>
            </a:r>
          </a:p>
          <a:p>
            <a:pPr lvl="1">
              <a:lnSpc>
                <a:spcPct val="90000"/>
              </a:lnSpc>
            </a:pPr>
            <a:r>
              <a:rPr lang="en-US" sz="3600" dirty="0" smtClean="0">
                <a:latin typeface="Rockwell Condensed" pitchFamily="18" charset="0"/>
              </a:rPr>
              <a:t>Recipient – female</a:t>
            </a:r>
          </a:p>
        </p:txBody>
      </p:sp>
      <p:pic>
        <p:nvPicPr>
          <p:cNvPr id="62468" name="Picture 4" descr="fig18-14"/>
          <p:cNvPicPr>
            <a:picLocks noGrp="1" noChangeAspect="1" noChangeArrowheads="1"/>
          </p:cNvPicPr>
          <p:nvPr>
            <p:ph type="clipArt" sz="half" idx="2"/>
          </p:nvPr>
        </p:nvPicPr>
        <p:blipFill>
          <a:blip r:embed="rId3" cstate="print"/>
          <a:srcRect/>
          <a:stretch>
            <a:fillRect/>
          </a:stretch>
        </p:blipFill>
        <p:spPr>
          <a:xfrm>
            <a:off x="4800600" y="1676400"/>
            <a:ext cx="4064000" cy="4913194"/>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685800" y="304800"/>
            <a:ext cx="7772400" cy="762000"/>
          </a:xfrm>
        </p:spPr>
        <p:txBody>
          <a:bodyPr>
            <a:noAutofit/>
          </a:bodyPr>
          <a:lstStyle/>
          <a:p>
            <a:r>
              <a:rPr lang="en-US" sz="4800" b="1" dirty="0" smtClean="0">
                <a:latin typeface="Rockwell Condensed" pitchFamily="18" charset="0"/>
              </a:rPr>
              <a:t>Bacterial Conjugation</a:t>
            </a:r>
          </a:p>
        </p:txBody>
      </p:sp>
      <p:pic>
        <p:nvPicPr>
          <p:cNvPr id="63491" name="Picture 1030" descr="12-00A-BacteriaConjugation"/>
          <p:cNvPicPr>
            <a:picLocks noChangeAspect="1" noChangeArrowheads="1"/>
          </p:cNvPicPr>
          <p:nvPr/>
        </p:nvPicPr>
        <p:blipFill>
          <a:blip r:embed="rId2" cstate="print"/>
          <a:srcRect/>
          <a:stretch>
            <a:fillRect/>
          </a:stretch>
        </p:blipFill>
        <p:spPr bwMode="auto">
          <a:xfrm>
            <a:off x="381000" y="1295400"/>
            <a:ext cx="3800475" cy="5067300"/>
          </a:xfrm>
          <a:prstGeom prst="rect">
            <a:avLst/>
          </a:prstGeom>
          <a:noFill/>
          <a:ln w="9525">
            <a:noFill/>
            <a:miter lim="800000"/>
            <a:headEnd/>
            <a:tailEnd/>
          </a:ln>
        </p:spPr>
      </p:pic>
      <p:pic>
        <p:nvPicPr>
          <p:cNvPr id="63492" name="Picture 1031" descr="12-01C-Conjugation-L"/>
          <p:cNvPicPr>
            <a:picLocks noChangeAspect="1" noChangeArrowheads="1"/>
          </p:cNvPicPr>
          <p:nvPr/>
        </p:nvPicPr>
        <p:blipFill>
          <a:blip r:embed="rId3" cstate="print"/>
          <a:srcRect/>
          <a:stretch>
            <a:fillRect/>
          </a:stretch>
        </p:blipFill>
        <p:spPr bwMode="auto">
          <a:xfrm>
            <a:off x="4572000" y="1295400"/>
            <a:ext cx="4267200" cy="51371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b="1" smtClean="0">
                <a:latin typeface="Comic Sans MS" pitchFamily="66" charset="0"/>
              </a:rPr>
              <a:t>Transfer of Plasmid by conjugation</a:t>
            </a:r>
          </a:p>
        </p:txBody>
      </p:sp>
      <p:sp>
        <p:nvSpPr>
          <p:cNvPr id="66563" name="Rectangle 4"/>
          <p:cNvSpPr>
            <a:spLocks noGrp="1" noChangeArrowheads="1"/>
          </p:cNvSpPr>
          <p:nvPr>
            <p:ph type="body" sz="half" idx="2"/>
          </p:nvPr>
        </p:nvSpPr>
        <p:spPr/>
        <p:txBody>
          <a:bodyPr/>
          <a:lstStyle/>
          <a:p>
            <a:pPr>
              <a:lnSpc>
                <a:spcPct val="90000"/>
              </a:lnSpc>
            </a:pPr>
            <a:r>
              <a:rPr lang="en-US" sz="2800" b="1" dirty="0" smtClean="0">
                <a:latin typeface="Comic Sans MS" pitchFamily="66" charset="0"/>
              </a:rPr>
              <a:t>F – factor plasmid – makes recipient able to create sex pili (fertile)</a:t>
            </a:r>
          </a:p>
          <a:p>
            <a:pPr>
              <a:lnSpc>
                <a:spcPct val="90000"/>
              </a:lnSpc>
            </a:pPr>
            <a:endParaRPr lang="en-US" sz="2800" b="1" dirty="0" smtClean="0">
              <a:latin typeface="Comic Sans MS" pitchFamily="66" charset="0"/>
            </a:endParaRPr>
          </a:p>
          <a:p>
            <a:pPr>
              <a:lnSpc>
                <a:spcPct val="90000"/>
              </a:lnSpc>
            </a:pPr>
            <a:r>
              <a:rPr lang="en-US" sz="2800" b="1" dirty="0" smtClean="0">
                <a:latin typeface="Comic Sans MS" pitchFamily="66" charset="0"/>
              </a:rPr>
              <a:t>R- Factor plasmid makes recipient resistant to certain antibiotics</a:t>
            </a:r>
          </a:p>
        </p:txBody>
      </p:sp>
      <p:pic>
        <p:nvPicPr>
          <p:cNvPr id="66564" name="Picture 6" descr="12-02B-FFactorConj-L"/>
          <p:cNvPicPr>
            <a:picLocks noGrp="1" noChangeAspect="1" noChangeArrowheads="1"/>
          </p:cNvPicPr>
          <p:nvPr>
            <p:ph type="clipArt" sz="half" idx="1"/>
          </p:nvPr>
        </p:nvPicPr>
        <p:blipFill>
          <a:blip r:embed="rId2" cstate="print"/>
          <a:srcRect/>
          <a:stretch>
            <a:fillRect/>
          </a:stretch>
        </p:blipFill>
        <p:spPr>
          <a:xfrm>
            <a:off x="1254125" y="1981200"/>
            <a:ext cx="2671763" cy="4114800"/>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462"/>
            <a:ext cx="8229600" cy="1143000"/>
          </a:xfrm>
        </p:spPr>
        <p:txBody>
          <a:bodyPr>
            <a:noAutofit/>
          </a:bodyPr>
          <a:lstStyle/>
          <a:p>
            <a:r>
              <a:rPr lang="en-US" sz="7200" dirty="0" smtClean="0">
                <a:latin typeface="Rockwell Condensed" pitchFamily="18" charset="0"/>
              </a:rPr>
              <a:t>Endospores </a:t>
            </a:r>
            <a:br>
              <a:rPr lang="en-US" sz="7200" dirty="0" smtClean="0">
                <a:latin typeface="Rockwell Condensed" pitchFamily="18" charset="0"/>
              </a:rPr>
            </a:br>
            <a:r>
              <a:rPr lang="en-US" sz="3600" dirty="0" smtClean="0">
                <a:latin typeface="Poor Richard" pitchFamily="18" charset="0"/>
              </a:rPr>
              <a:t>– </a:t>
            </a:r>
          </a:p>
        </p:txBody>
      </p:sp>
      <p:sp>
        <p:nvSpPr>
          <p:cNvPr id="78851" name="Rectangle 3"/>
          <p:cNvSpPr>
            <a:spLocks noGrp="1" noChangeArrowheads="1"/>
          </p:cNvSpPr>
          <p:nvPr>
            <p:ph type="body" idx="1"/>
          </p:nvPr>
        </p:nvSpPr>
        <p:spPr>
          <a:xfrm>
            <a:off x="457200" y="914400"/>
            <a:ext cx="8458200" cy="5638800"/>
          </a:xfrm>
        </p:spPr>
        <p:txBody>
          <a:bodyPr>
            <a:normAutofit fontScale="92500" lnSpcReduction="20000"/>
          </a:bodyPr>
          <a:lstStyle/>
          <a:p>
            <a:endParaRPr lang="en-US" dirty="0" smtClean="0"/>
          </a:p>
          <a:p>
            <a:endParaRPr lang="en-US" dirty="0" smtClean="0"/>
          </a:p>
          <a:p>
            <a:endParaRPr lang="en-US" dirty="0" smtClean="0"/>
          </a:p>
          <a:p>
            <a:endParaRPr lang="en-US" dirty="0" smtClean="0"/>
          </a:p>
          <a:p>
            <a:r>
              <a:rPr lang="en-US" dirty="0" smtClean="0">
                <a:latin typeface="Rockwell Condensed" pitchFamily="18" charset="0"/>
              </a:rPr>
              <a:t>Thick coated resistant cell produced within a bacterial cell exposed to harsh conditions.</a:t>
            </a:r>
          </a:p>
          <a:p>
            <a:r>
              <a:rPr lang="en-US" dirty="0" smtClean="0">
                <a:latin typeface="Rockwell Condensed" pitchFamily="18" charset="0"/>
              </a:rPr>
              <a:t>Preserves the cell during hard times– not a form of reproduction :  Contain DNA and little else</a:t>
            </a:r>
          </a:p>
          <a:p>
            <a:r>
              <a:rPr lang="en-US" dirty="0" smtClean="0">
                <a:latin typeface="Rockwell Condensed" pitchFamily="18" charset="0"/>
              </a:rPr>
              <a:t>Water is removed and metabolism halts…cell disintegrates around it.</a:t>
            </a:r>
          </a:p>
          <a:p>
            <a:r>
              <a:rPr lang="en-US" b="1" dirty="0" smtClean="0">
                <a:latin typeface="Rockwell Condensed" pitchFamily="18" charset="0"/>
              </a:rPr>
              <a:t>Resists destruction even at temps over 100’ C!</a:t>
            </a:r>
          </a:p>
          <a:p>
            <a:endParaRPr lang="en-US" dirty="0" smtClean="0">
              <a:latin typeface="Poor Richard" pitchFamily="18" charset="0"/>
            </a:endParaRPr>
          </a:p>
        </p:txBody>
      </p:sp>
      <p:pic>
        <p:nvPicPr>
          <p:cNvPr id="78852" name="Picture 4" descr="endospores"/>
          <p:cNvPicPr>
            <a:picLocks noChangeAspect="1" noChangeArrowheads="1"/>
          </p:cNvPicPr>
          <p:nvPr/>
        </p:nvPicPr>
        <p:blipFill>
          <a:blip r:embed="rId2" cstate="print"/>
          <a:srcRect/>
          <a:stretch>
            <a:fillRect/>
          </a:stretch>
        </p:blipFill>
        <p:spPr bwMode="auto">
          <a:xfrm>
            <a:off x="533400" y="838200"/>
            <a:ext cx="8237538" cy="18732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r>
              <a:rPr lang="en-US" sz="6000" dirty="0" smtClean="0">
                <a:latin typeface="Rockwell Condensed" pitchFamily="18" charset="0"/>
              </a:rPr>
              <a:t>ENDOSPORES</a:t>
            </a:r>
          </a:p>
        </p:txBody>
      </p:sp>
      <p:pic>
        <p:nvPicPr>
          <p:cNvPr id="79875" name="Picture 3" descr="endospore drawing"/>
          <p:cNvPicPr>
            <a:picLocks noChangeAspect="1" noChangeArrowheads="1"/>
          </p:cNvPicPr>
          <p:nvPr/>
        </p:nvPicPr>
        <p:blipFill>
          <a:blip r:embed="rId2" cstate="print"/>
          <a:srcRect/>
          <a:stretch>
            <a:fillRect/>
          </a:stretch>
        </p:blipFill>
        <p:spPr bwMode="auto">
          <a:xfrm>
            <a:off x="0" y="1371600"/>
            <a:ext cx="3921125" cy="4876800"/>
          </a:xfrm>
          <a:prstGeom prst="rect">
            <a:avLst/>
          </a:prstGeom>
          <a:noFill/>
          <a:ln w="9525">
            <a:noFill/>
            <a:miter lim="800000"/>
            <a:headEnd/>
            <a:tailEnd/>
          </a:ln>
        </p:spPr>
      </p:pic>
      <p:sp>
        <p:nvSpPr>
          <p:cNvPr id="79876" name="Text Box 4"/>
          <p:cNvSpPr txBox="1">
            <a:spLocks noChangeArrowheads="1"/>
          </p:cNvSpPr>
          <p:nvPr/>
        </p:nvSpPr>
        <p:spPr bwMode="auto">
          <a:xfrm>
            <a:off x="4114800" y="1219200"/>
            <a:ext cx="4724400" cy="5847755"/>
          </a:xfrm>
          <a:prstGeom prst="rect">
            <a:avLst/>
          </a:prstGeom>
          <a:noFill/>
          <a:ln w="9525">
            <a:noFill/>
            <a:miter lim="800000"/>
            <a:headEnd/>
            <a:tailEnd/>
          </a:ln>
        </p:spPr>
        <p:txBody>
          <a:bodyPr wrap="square">
            <a:spAutoFit/>
          </a:bodyPr>
          <a:lstStyle/>
          <a:p>
            <a:pPr eaLnBrk="1" hangingPunct="1">
              <a:spcBef>
                <a:spcPct val="50000"/>
              </a:spcBef>
            </a:pPr>
            <a:r>
              <a:rPr lang="en-US" sz="3600" dirty="0">
                <a:latin typeface="Rockwell Condensed" pitchFamily="18" charset="0"/>
              </a:rPr>
              <a:t>Bacteria that are harmful to humans and that form </a:t>
            </a:r>
            <a:r>
              <a:rPr lang="en-US" sz="3600" dirty="0" err="1">
                <a:latin typeface="Rockwell Condensed" pitchFamily="18" charset="0"/>
              </a:rPr>
              <a:t>endospores</a:t>
            </a:r>
            <a:r>
              <a:rPr lang="en-US" sz="3600" dirty="0">
                <a:latin typeface="Rockwell Condensed" pitchFamily="18" charset="0"/>
              </a:rPr>
              <a:t>: </a:t>
            </a:r>
          </a:p>
          <a:p>
            <a:pPr marL="457200" indent="-514350" eaLnBrk="1" hangingPunct="1">
              <a:spcBef>
                <a:spcPts val="600"/>
              </a:spcBef>
              <a:buFont typeface="Arial" pitchFamily="34" charset="0"/>
              <a:buChar char="•"/>
            </a:pPr>
            <a:r>
              <a:rPr lang="en-US" sz="2800" b="1" i="1" dirty="0">
                <a:latin typeface="Rockwell Condensed" pitchFamily="18" charset="0"/>
                <a:cs typeface="Andalus" pitchFamily="2" charset="-78"/>
              </a:rPr>
              <a:t>Clostridium </a:t>
            </a:r>
            <a:r>
              <a:rPr lang="en-US" sz="2800" b="1" i="1" dirty="0" err="1">
                <a:latin typeface="Rockwell Condensed" pitchFamily="18" charset="0"/>
                <a:cs typeface="Andalus" pitchFamily="2" charset="-78"/>
              </a:rPr>
              <a:t>tetani</a:t>
            </a:r>
            <a:r>
              <a:rPr lang="en-US" sz="2800" i="1" dirty="0">
                <a:latin typeface="Rockwell Condensed" pitchFamily="18" charset="0"/>
                <a:cs typeface="Andalus" pitchFamily="2" charset="-78"/>
              </a:rPr>
              <a:t> </a:t>
            </a:r>
            <a:r>
              <a:rPr lang="en-US" sz="2800" dirty="0" smtClean="0">
                <a:latin typeface="Rockwell Condensed" pitchFamily="18" charset="0"/>
                <a:cs typeface="Andalus" pitchFamily="2" charset="-78"/>
              </a:rPr>
              <a:t> </a:t>
            </a:r>
            <a:r>
              <a:rPr lang="en-US" sz="2000" dirty="0" smtClean="0">
                <a:latin typeface="Rockwell Condensed" pitchFamily="18" charset="0"/>
                <a:cs typeface="Andalus" pitchFamily="2" charset="-78"/>
              </a:rPr>
              <a:t>causes tetanus</a:t>
            </a:r>
            <a:r>
              <a:rPr lang="en-US" sz="2800" dirty="0" smtClean="0">
                <a:latin typeface="Rockwell Condensed" pitchFamily="18" charset="0"/>
                <a:cs typeface="Andalus" pitchFamily="2" charset="-78"/>
              </a:rPr>
              <a:t>.</a:t>
            </a:r>
            <a:endParaRPr lang="en-US" sz="2800" dirty="0">
              <a:latin typeface="Rockwell Condensed" pitchFamily="18" charset="0"/>
              <a:cs typeface="Andalus" pitchFamily="2" charset="-78"/>
            </a:endParaRPr>
          </a:p>
          <a:p>
            <a:pPr marL="457200" indent="-514350" eaLnBrk="1" hangingPunct="1">
              <a:spcBef>
                <a:spcPts val="600"/>
              </a:spcBef>
              <a:buFont typeface="Arial" pitchFamily="34" charset="0"/>
              <a:buChar char="•"/>
            </a:pPr>
            <a:r>
              <a:rPr lang="en-US" sz="2800" b="1" i="1" dirty="0" smtClean="0">
                <a:latin typeface="Rockwell Condensed" pitchFamily="18" charset="0"/>
                <a:cs typeface="Andalus" pitchFamily="2" charset="-78"/>
              </a:rPr>
              <a:t>Clostridium </a:t>
            </a:r>
            <a:r>
              <a:rPr lang="en-US" sz="2800" b="1" i="1" dirty="0" err="1" smtClean="0">
                <a:latin typeface="Rockwell Condensed" pitchFamily="18" charset="0"/>
                <a:cs typeface="Andalus" pitchFamily="2" charset="-78"/>
              </a:rPr>
              <a:t>botulinum</a:t>
            </a:r>
            <a:endParaRPr lang="en-US" sz="2800" i="1" dirty="0" smtClean="0">
              <a:latin typeface="Rockwell Condensed" pitchFamily="18" charset="0"/>
              <a:cs typeface="Andalus" pitchFamily="2" charset="-78"/>
            </a:endParaRPr>
          </a:p>
          <a:p>
            <a:pPr marL="457200" indent="-514350" eaLnBrk="1" hangingPunct="1">
              <a:spcBef>
                <a:spcPts val="600"/>
              </a:spcBef>
            </a:pPr>
            <a:r>
              <a:rPr lang="en-US" sz="2800" i="1" dirty="0" smtClean="0">
                <a:latin typeface="Rockwell Condensed" pitchFamily="18" charset="0"/>
                <a:cs typeface="Andalus" pitchFamily="2" charset="-78"/>
              </a:rPr>
              <a:t>      </a:t>
            </a:r>
            <a:r>
              <a:rPr lang="en-US" sz="2000" dirty="0" smtClean="0">
                <a:latin typeface="Rockwell Condensed" pitchFamily="18" charset="0"/>
                <a:cs typeface="Andalus" pitchFamily="2" charset="-78"/>
              </a:rPr>
              <a:t>causes deadly botulism food poisoning.</a:t>
            </a:r>
            <a:endParaRPr lang="en-US" sz="2800" dirty="0" smtClean="0">
              <a:latin typeface="Rockwell Condensed" pitchFamily="18" charset="0"/>
              <a:cs typeface="Andalus" pitchFamily="2" charset="-78"/>
            </a:endParaRPr>
          </a:p>
          <a:p>
            <a:pPr marL="457200" indent="-514350" eaLnBrk="1" hangingPunct="1">
              <a:spcBef>
                <a:spcPts val="600"/>
              </a:spcBef>
              <a:buFont typeface="Arial" pitchFamily="34" charset="0"/>
              <a:buChar char="•"/>
            </a:pPr>
            <a:r>
              <a:rPr lang="en-US" sz="2800" b="1" i="1" dirty="0" smtClean="0">
                <a:latin typeface="Rockwell Condensed" pitchFamily="18" charset="0"/>
                <a:cs typeface="Andalus" pitchFamily="2" charset="-78"/>
              </a:rPr>
              <a:t>Bacillus </a:t>
            </a:r>
            <a:r>
              <a:rPr lang="en-US" sz="2800" b="1" i="1" dirty="0" err="1" smtClean="0">
                <a:latin typeface="Rockwell Condensed" pitchFamily="18" charset="0"/>
                <a:cs typeface="Andalus" pitchFamily="2" charset="-78"/>
              </a:rPr>
              <a:t>anthracis</a:t>
            </a:r>
            <a:r>
              <a:rPr lang="en-US" sz="2800" b="1" i="1" dirty="0" smtClean="0">
                <a:latin typeface="Rockwell Condensed" pitchFamily="18" charset="0"/>
                <a:cs typeface="Andalus" pitchFamily="2" charset="-78"/>
              </a:rPr>
              <a:t>  </a:t>
            </a:r>
            <a:r>
              <a:rPr lang="en-US" sz="2800" i="1" dirty="0" smtClean="0">
                <a:latin typeface="Rockwell Condensed" pitchFamily="18" charset="0"/>
                <a:cs typeface="Andalus" pitchFamily="2" charset="-78"/>
              </a:rPr>
              <a:t>- </a:t>
            </a:r>
          </a:p>
          <a:p>
            <a:pPr marL="457200" indent="-514350" eaLnBrk="1" hangingPunct="1">
              <a:spcBef>
                <a:spcPts val="600"/>
              </a:spcBef>
            </a:pPr>
            <a:r>
              <a:rPr lang="en-US" sz="2000" i="1" dirty="0" smtClean="0">
                <a:latin typeface="Rockwell Condensed" pitchFamily="18" charset="0"/>
                <a:cs typeface="Andalus" pitchFamily="2" charset="-78"/>
              </a:rPr>
              <a:t>        causes </a:t>
            </a:r>
            <a:r>
              <a:rPr lang="en-US" sz="2000" dirty="0" smtClean="0">
                <a:latin typeface="Rockwell Condensed" pitchFamily="18" charset="0"/>
                <a:cs typeface="Andalus" pitchFamily="2" charset="-78"/>
              </a:rPr>
              <a:t>Anthrax- may remain in soil for years</a:t>
            </a:r>
            <a:r>
              <a:rPr lang="en-US" dirty="0" smtClean="0">
                <a:latin typeface="Andalus" pitchFamily="2" charset="-78"/>
                <a:cs typeface="Andalus" pitchFamily="2" charset="-78"/>
              </a:rPr>
              <a:t>. </a:t>
            </a:r>
            <a:endParaRPr lang="en-US" dirty="0">
              <a:latin typeface="Andalus" pitchFamily="2" charset="-78"/>
              <a:cs typeface="Andalus" pitchFamily="2" charset="-7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latin typeface="Rockwell Condensed" pitchFamily="18" charset="0"/>
              </a:rPr>
              <a:t>Endospores</a:t>
            </a:r>
            <a:r>
              <a:rPr lang="en-US" sz="6000" dirty="0" smtClean="0">
                <a:latin typeface="Rockwell Condensed" pitchFamily="18" charset="0"/>
              </a:rPr>
              <a:t>…</a:t>
            </a:r>
            <a:endParaRPr lang="en-US" sz="6000" dirty="0">
              <a:latin typeface="Rockwell Condensed" pitchFamily="18" charset="0"/>
            </a:endParaRPr>
          </a:p>
        </p:txBody>
      </p:sp>
      <p:sp>
        <p:nvSpPr>
          <p:cNvPr id="3" name="TextBox 2"/>
          <p:cNvSpPr txBox="1"/>
          <p:nvPr/>
        </p:nvSpPr>
        <p:spPr>
          <a:xfrm>
            <a:off x="228600" y="1219200"/>
            <a:ext cx="8915400" cy="4524316"/>
          </a:xfrm>
          <a:prstGeom prst="rect">
            <a:avLst/>
          </a:prstGeom>
          <a:noFill/>
        </p:spPr>
        <p:txBody>
          <a:bodyPr wrap="square" rtlCol="0">
            <a:spAutoFit/>
          </a:bodyPr>
          <a:lstStyle/>
          <a:p>
            <a:pPr>
              <a:buFont typeface="Arial" pitchFamily="34" charset="0"/>
              <a:buChar char="•"/>
            </a:pPr>
            <a:r>
              <a:rPr lang="en-US" sz="3600" dirty="0" smtClean="0">
                <a:latin typeface="Rockwell Condensed" pitchFamily="18" charset="0"/>
              </a:rPr>
              <a:t>To kill endospores, equipment must be</a:t>
            </a:r>
          </a:p>
          <a:p>
            <a:r>
              <a:rPr lang="en-US" sz="3600" dirty="0" smtClean="0">
                <a:latin typeface="Rockwell Condensed" pitchFamily="18" charset="0"/>
              </a:rPr>
              <a:t>     heated to 121’C under high pressure.</a:t>
            </a:r>
          </a:p>
          <a:p>
            <a:pPr>
              <a:buFont typeface="Arial" pitchFamily="34" charset="0"/>
              <a:buChar char="•"/>
            </a:pPr>
            <a:endParaRPr lang="en-US" sz="3600" dirty="0" smtClean="0">
              <a:latin typeface="Rockwell Condensed" pitchFamily="18" charset="0"/>
            </a:endParaRPr>
          </a:p>
          <a:p>
            <a:pPr>
              <a:buFont typeface="Arial" pitchFamily="34" charset="0"/>
              <a:buChar char="•"/>
            </a:pPr>
            <a:r>
              <a:rPr lang="en-US" sz="3600" dirty="0" err="1" smtClean="0">
                <a:latin typeface="Rockwell Condensed" pitchFamily="18" charset="0"/>
              </a:rPr>
              <a:t>Endospores</a:t>
            </a:r>
            <a:r>
              <a:rPr lang="en-US" sz="3600" dirty="0" smtClean="0">
                <a:latin typeface="Rockwell Condensed" pitchFamily="18" charset="0"/>
              </a:rPr>
              <a:t> may remain viable for centuries</a:t>
            </a:r>
          </a:p>
          <a:p>
            <a:pPr>
              <a:buFont typeface="Arial" pitchFamily="34" charset="0"/>
              <a:buChar char="•"/>
            </a:pPr>
            <a:endParaRPr lang="en-US" sz="3600" dirty="0" smtClean="0">
              <a:latin typeface="Rockwell Condensed" pitchFamily="18" charset="0"/>
            </a:endParaRPr>
          </a:p>
          <a:p>
            <a:pPr>
              <a:buFont typeface="Arial" pitchFamily="34" charset="0"/>
              <a:buChar char="•"/>
            </a:pPr>
            <a:r>
              <a:rPr lang="en-US" sz="3600" dirty="0" smtClean="0">
                <a:latin typeface="Rockwell Condensed" pitchFamily="18" charset="0"/>
              </a:rPr>
              <a:t>When conditions improve they can</a:t>
            </a:r>
          </a:p>
          <a:p>
            <a:r>
              <a:rPr lang="en-US" sz="3600" dirty="0" smtClean="0">
                <a:latin typeface="Rockwell Condensed" pitchFamily="18" charset="0"/>
              </a:rPr>
              <a:t>     rehydrate and resume metabolism</a:t>
            </a:r>
            <a:r>
              <a:rPr lang="en-US" sz="3200" dirty="0" smtClean="0"/>
              <a:t>.  </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Rockwell Condensed" pitchFamily="18" charset="0"/>
              </a:rPr>
              <a:t>Gram Staining</a:t>
            </a:r>
            <a:endParaRPr lang="en-US" dirty="0"/>
          </a:p>
        </p:txBody>
      </p:sp>
      <p:sp>
        <p:nvSpPr>
          <p:cNvPr id="4" name="TextBox 3"/>
          <p:cNvSpPr txBox="1"/>
          <p:nvPr/>
        </p:nvSpPr>
        <p:spPr>
          <a:xfrm>
            <a:off x="228600" y="1447800"/>
            <a:ext cx="8610600" cy="3477875"/>
          </a:xfrm>
          <a:prstGeom prst="rect">
            <a:avLst/>
          </a:prstGeom>
          <a:noFill/>
        </p:spPr>
        <p:txBody>
          <a:bodyPr wrap="square" rtlCol="0">
            <a:spAutoFit/>
          </a:bodyPr>
          <a:lstStyle/>
          <a:p>
            <a:pPr marL="571500" indent="-571500">
              <a:buFont typeface="Arial"/>
              <a:buChar char="•"/>
            </a:pPr>
            <a:r>
              <a:rPr lang="en-US" sz="4400" dirty="0" smtClean="0"/>
              <a:t>Gram Staining divides bacteria into two major groups.</a:t>
            </a:r>
          </a:p>
          <a:p>
            <a:pPr marL="571500" indent="-571500">
              <a:buFont typeface="Arial"/>
              <a:buChar char="•"/>
            </a:pPr>
            <a:endParaRPr lang="en-US" sz="4400" dirty="0" smtClean="0"/>
          </a:p>
          <a:p>
            <a:pPr marL="571500" indent="-571500">
              <a:buFont typeface="Arial"/>
              <a:buChar char="•"/>
            </a:pPr>
            <a:r>
              <a:rPr lang="en-US" sz="4400" dirty="0" smtClean="0"/>
              <a:t> Aids in identification of bacteria based on cell wall composition.</a:t>
            </a:r>
            <a:endParaRPr lang="en-US" sz="4400" dirty="0"/>
          </a:p>
        </p:txBody>
      </p:sp>
    </p:spTree>
    <p:extLst>
      <p:ext uri="{BB962C8B-B14F-4D97-AF65-F5344CB8AC3E}">
        <p14:creationId xmlns:p14="http://schemas.microsoft.com/office/powerpoint/2010/main" val="37763856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6000" b="1" dirty="0" smtClean="0">
                <a:latin typeface="Rockwell Condensed" pitchFamily="18" charset="0"/>
              </a:rPr>
              <a:t>Gram Staining</a:t>
            </a:r>
            <a:endParaRPr lang="en-US" sz="6000" b="1" dirty="0">
              <a:latin typeface="Rockwell Condensed" pitchFamily="18" charset="0"/>
            </a:endParaRPr>
          </a:p>
        </p:txBody>
      </p:sp>
      <p:sp>
        <p:nvSpPr>
          <p:cNvPr id="3" name="Content Placeholder 2"/>
          <p:cNvSpPr>
            <a:spLocks noGrp="1"/>
          </p:cNvSpPr>
          <p:nvPr>
            <p:ph idx="1"/>
          </p:nvPr>
        </p:nvSpPr>
        <p:spPr>
          <a:xfrm>
            <a:off x="457200" y="990600"/>
            <a:ext cx="8229600" cy="2209801"/>
          </a:xfrm>
        </p:spPr>
        <p:txBody>
          <a:bodyPr/>
          <a:lstStyle/>
          <a:p>
            <a:r>
              <a:rPr lang="en-US" sz="2800" dirty="0" smtClean="0">
                <a:latin typeface="Rockwell Condensed" pitchFamily="18" charset="0"/>
              </a:rPr>
              <a:t>Stains bacteria on the basis of their cell wall structure</a:t>
            </a:r>
            <a:r>
              <a:rPr lang="en-US" b="1" dirty="0" smtClean="0">
                <a:latin typeface="Rockwell Condensed" pitchFamily="18" charset="0"/>
              </a:rPr>
              <a:t>. </a:t>
            </a:r>
          </a:p>
          <a:p>
            <a:pPr>
              <a:buNone/>
            </a:pPr>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914400" y="1524000"/>
            <a:ext cx="7112000" cy="533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533400"/>
            <a:ext cx="8229600" cy="715962"/>
          </a:xfrm>
        </p:spPr>
        <p:txBody>
          <a:bodyPr>
            <a:noAutofit/>
          </a:bodyPr>
          <a:lstStyle/>
          <a:p>
            <a:r>
              <a:rPr lang="en-US" sz="4800" dirty="0" smtClean="0">
                <a:latin typeface="Rockwell Condensed" pitchFamily="18" charset="0"/>
              </a:rPr>
              <a:t>Cell Wall Composition – </a:t>
            </a:r>
            <a:r>
              <a:rPr lang="en-US" sz="4000" dirty="0" smtClean="0">
                <a:latin typeface="Rockwell Condensed" pitchFamily="18" charset="0"/>
              </a:rPr>
              <a:t/>
            </a:r>
            <a:br>
              <a:rPr lang="en-US" sz="4000" dirty="0" smtClean="0">
                <a:latin typeface="Rockwell Condensed" pitchFamily="18" charset="0"/>
              </a:rPr>
            </a:br>
            <a:endParaRPr lang="en-US" sz="5400" dirty="0" smtClean="0">
              <a:latin typeface="Rockwell Condensed" pitchFamily="18" charset="0"/>
            </a:endParaRPr>
          </a:p>
        </p:txBody>
      </p:sp>
      <p:sp>
        <p:nvSpPr>
          <p:cNvPr id="80899" name="Rectangle 3"/>
          <p:cNvSpPr>
            <a:spLocks noGrp="1" noChangeArrowheads="1"/>
          </p:cNvSpPr>
          <p:nvPr>
            <p:ph type="body" idx="1"/>
          </p:nvPr>
        </p:nvSpPr>
        <p:spPr>
          <a:xfrm>
            <a:off x="457200" y="1295400"/>
            <a:ext cx="8686800" cy="5562600"/>
          </a:xfrm>
        </p:spPr>
        <p:txBody>
          <a:bodyPr>
            <a:normAutofit lnSpcReduction="10000"/>
          </a:bodyPr>
          <a:lstStyle/>
          <a:p>
            <a:r>
              <a:rPr lang="en-US" sz="4000" dirty="0" smtClean="0">
                <a:solidFill>
                  <a:schemeClr val="accent6">
                    <a:lumMod val="60000"/>
                    <a:lumOff val="40000"/>
                  </a:schemeClr>
                </a:solidFill>
                <a:latin typeface="Rockwell Condensed" pitchFamily="18" charset="0"/>
              </a:rPr>
              <a:t>Gram NEGATIVE                </a:t>
            </a:r>
            <a:r>
              <a:rPr lang="en-US" sz="4000" dirty="0" smtClean="0">
                <a:solidFill>
                  <a:srgbClr val="002060"/>
                </a:solidFill>
                <a:latin typeface="Rockwell Condensed" pitchFamily="18" charset="0"/>
              </a:rPr>
              <a:t>Gram 						POSITIVE</a:t>
            </a:r>
          </a:p>
          <a:p>
            <a:endParaRPr lang="en-US" sz="4000" dirty="0" smtClean="0">
              <a:solidFill>
                <a:srgbClr val="FF0066"/>
              </a:solidFill>
              <a:latin typeface="Rockwell Condensed" pitchFamily="18" charset="0"/>
            </a:endParaRPr>
          </a:p>
          <a:p>
            <a:endParaRPr lang="en-US" sz="4000" dirty="0" smtClean="0">
              <a:solidFill>
                <a:srgbClr val="FF0066"/>
              </a:solidFill>
              <a:latin typeface="Rockwell Condensed" pitchFamily="18" charset="0"/>
            </a:endParaRPr>
          </a:p>
          <a:p>
            <a:endParaRPr lang="en-US" sz="4000" dirty="0" smtClean="0">
              <a:latin typeface="Rockwell Condensed" pitchFamily="18" charset="0"/>
            </a:endParaRPr>
          </a:p>
          <a:p>
            <a:endParaRPr lang="en-US" sz="4000" dirty="0" smtClean="0">
              <a:latin typeface="Rockwell Condensed" pitchFamily="18" charset="0"/>
            </a:endParaRPr>
          </a:p>
          <a:p>
            <a:r>
              <a:rPr lang="en-US" sz="4000" dirty="0" smtClean="0">
                <a:solidFill>
                  <a:schemeClr val="accent6">
                    <a:lumMod val="60000"/>
                    <a:lumOff val="40000"/>
                  </a:schemeClr>
                </a:solidFill>
                <a:latin typeface="Rockwell Condensed" pitchFamily="18" charset="0"/>
              </a:rPr>
              <a:t>Stains PINK  </a:t>
            </a:r>
            <a:r>
              <a:rPr lang="en-US" sz="4000" dirty="0" smtClean="0">
                <a:latin typeface="Rockwell Condensed" pitchFamily="18" charset="0"/>
              </a:rPr>
              <a:t>		               </a:t>
            </a:r>
            <a:r>
              <a:rPr lang="en-US" sz="4000" dirty="0" smtClean="0">
                <a:solidFill>
                  <a:srgbClr val="002060"/>
                </a:solidFill>
                <a:latin typeface="Rockwell Condensed" pitchFamily="18" charset="0"/>
              </a:rPr>
              <a:t>stains 							BLUE</a:t>
            </a:r>
          </a:p>
        </p:txBody>
      </p:sp>
      <p:pic>
        <p:nvPicPr>
          <p:cNvPr id="80900" name="Picture 4" descr="gram neg"/>
          <p:cNvPicPr>
            <a:picLocks noChangeAspect="1" noChangeArrowheads="1"/>
          </p:cNvPicPr>
          <p:nvPr/>
        </p:nvPicPr>
        <p:blipFill>
          <a:blip r:embed="rId2" cstate="print"/>
          <a:srcRect/>
          <a:stretch>
            <a:fillRect/>
          </a:stretch>
        </p:blipFill>
        <p:spPr bwMode="auto">
          <a:xfrm>
            <a:off x="457200" y="1981200"/>
            <a:ext cx="2286000" cy="227479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962400" y="4141519"/>
            <a:ext cx="2743200" cy="273100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193622" y="2743200"/>
            <a:ext cx="2971801" cy="224776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381000" y="0"/>
            <a:ext cx="9525000" cy="6858000"/>
          </a:xfrm>
        </p:spPr>
        <p:txBody>
          <a:bodyPr>
            <a:normAutofit lnSpcReduction="10000"/>
          </a:bodyPr>
          <a:lstStyle/>
          <a:p>
            <a:pPr marL="1482725" lvl="2" indent="-338138">
              <a:buFontTx/>
              <a:buNone/>
            </a:pPr>
            <a:r>
              <a:rPr lang="en-US" b="1" dirty="0" smtClean="0">
                <a:solidFill>
                  <a:srgbClr val="FFFF00"/>
                </a:solidFill>
                <a:latin typeface="Rockwell Condensed" pitchFamily="18" charset="0"/>
                <a:cs typeface="Times New Roman" charset="0"/>
              </a:rPr>
              <a:t>2.	</a:t>
            </a:r>
            <a:r>
              <a:rPr lang="en-US" b="1" dirty="0" smtClean="0">
                <a:solidFill>
                  <a:srgbClr val="FFFF00"/>
                </a:solidFill>
                <a:latin typeface="Rockwell Condensed" pitchFamily="18" charset="0"/>
              </a:rPr>
              <a:t>Nitrogen-fixing bacteria have symbiotic relationship with some plants: convert molecular nitrogen into forms usable by plant; nitrogen needed by animals comes ultimately from plants.</a:t>
            </a:r>
          </a:p>
          <a:p>
            <a:pPr marL="1482725" lvl="2" indent="-338138">
              <a:buFontTx/>
              <a:buNone/>
            </a:pPr>
            <a:endParaRPr lang="en-US" b="1" dirty="0" smtClean="0">
              <a:solidFill>
                <a:srgbClr val="FFFF00"/>
              </a:solidFill>
              <a:latin typeface="Rockwell Condensed" pitchFamily="18" charset="0"/>
              <a:cs typeface="Times New Roman" charset="0"/>
            </a:endParaRPr>
          </a:p>
          <a:p>
            <a:pPr marL="1482725" lvl="2" indent="-338138">
              <a:buFontTx/>
              <a:buNone/>
            </a:pPr>
            <a:endParaRPr lang="en-US" b="1" dirty="0" smtClean="0">
              <a:solidFill>
                <a:srgbClr val="FFFF00"/>
              </a:solidFill>
              <a:latin typeface="Rockwell Condensed" pitchFamily="18" charset="0"/>
              <a:cs typeface="Times New Roman" charset="0"/>
            </a:endParaRPr>
          </a:p>
          <a:p>
            <a:pPr marL="1482725" lvl="2" indent="-338138">
              <a:buNone/>
            </a:pPr>
            <a:endParaRPr lang="en-US" b="1" dirty="0" smtClean="0">
              <a:solidFill>
                <a:srgbClr val="FFFF00"/>
              </a:solidFill>
              <a:latin typeface="Rockwell Condensed" pitchFamily="18" charset="0"/>
              <a:cs typeface="Times New Roman" charset="0"/>
            </a:endParaRPr>
          </a:p>
          <a:p>
            <a:pPr marL="1482725" lvl="2" indent="-338138">
              <a:buFontTx/>
              <a:buNone/>
            </a:pPr>
            <a:endParaRPr lang="en-US" b="1" dirty="0" smtClean="0">
              <a:solidFill>
                <a:srgbClr val="FFFF00"/>
              </a:solidFill>
              <a:latin typeface="Rockwell Condensed" pitchFamily="18" charset="0"/>
              <a:cs typeface="Times New Roman" charset="0"/>
            </a:endParaRPr>
          </a:p>
          <a:p>
            <a:pPr marL="1482725" lvl="2" indent="-338138">
              <a:buNone/>
            </a:pPr>
            <a:endParaRPr lang="en-US" b="1" dirty="0" smtClean="0">
              <a:solidFill>
                <a:srgbClr val="FFFF00"/>
              </a:solidFill>
              <a:latin typeface="Rockwell Condensed" pitchFamily="18" charset="0"/>
              <a:cs typeface="Times New Roman" charset="0"/>
            </a:endParaRPr>
          </a:p>
          <a:p>
            <a:pPr marL="1482725" lvl="2" indent="-338138">
              <a:buFontTx/>
              <a:buNone/>
            </a:pPr>
            <a:endParaRPr lang="en-US" b="1" dirty="0" smtClean="0">
              <a:solidFill>
                <a:srgbClr val="FFFF00"/>
              </a:solidFill>
              <a:latin typeface="Rockwell Condensed" pitchFamily="18" charset="0"/>
              <a:cs typeface="Times New Roman" charset="0"/>
            </a:endParaRPr>
          </a:p>
          <a:p>
            <a:pPr marL="1482725" lvl="2" indent="-338138">
              <a:buFontTx/>
              <a:buNone/>
            </a:pPr>
            <a:endParaRPr lang="en-US" b="1" dirty="0" smtClean="0">
              <a:solidFill>
                <a:srgbClr val="FFFF00"/>
              </a:solidFill>
              <a:latin typeface="Rockwell Condensed" pitchFamily="18" charset="0"/>
              <a:cs typeface="Times New Roman" charset="0"/>
            </a:endParaRPr>
          </a:p>
          <a:p>
            <a:pPr marL="1482725" lvl="2" indent="-338138">
              <a:buFontTx/>
              <a:buNone/>
            </a:pPr>
            <a:endParaRPr lang="en-US" b="1" dirty="0" smtClean="0">
              <a:solidFill>
                <a:srgbClr val="FFFF00"/>
              </a:solidFill>
              <a:latin typeface="Rockwell Condensed" pitchFamily="18" charset="0"/>
              <a:cs typeface="Times New Roman" charset="0"/>
            </a:endParaRPr>
          </a:p>
          <a:p>
            <a:pPr marL="1482725" lvl="2" indent="-338138">
              <a:buFontTx/>
              <a:buNone/>
            </a:pPr>
            <a:endParaRPr lang="en-US" b="1" dirty="0" smtClean="0">
              <a:solidFill>
                <a:srgbClr val="FFFF00"/>
              </a:solidFill>
              <a:latin typeface="Rockwell Condensed" pitchFamily="18" charset="0"/>
              <a:cs typeface="Times New Roman" charset="0"/>
            </a:endParaRPr>
          </a:p>
          <a:p>
            <a:pPr marL="1601787" lvl="2" indent="-457200">
              <a:buFontTx/>
              <a:buAutoNum type="arabicPeriod" startAt="3"/>
            </a:pPr>
            <a:r>
              <a:rPr lang="en-US" b="1" dirty="0" smtClean="0">
                <a:solidFill>
                  <a:srgbClr val="FFFF00"/>
                </a:solidFill>
                <a:latin typeface="Rockwell Condensed" pitchFamily="18" charset="0"/>
              </a:rPr>
              <a:t>Bacteria play an important role as decomposers (as in city sewage plants</a:t>
            </a:r>
          </a:p>
          <a:p>
            <a:pPr marL="1601787" lvl="2" indent="-457200">
              <a:buFontTx/>
              <a:buAutoNum type="arabicPeriod" startAt="3"/>
            </a:pPr>
            <a:r>
              <a:rPr lang="en-US" b="1" dirty="0" smtClean="0">
                <a:solidFill>
                  <a:srgbClr val="FFFF00"/>
                </a:solidFill>
                <a:latin typeface="Rockwell Condensed" pitchFamily="18" charset="0"/>
              </a:rPr>
              <a:t>We use bacteria to create food products!  Yogurt, sauerkraut, cheese</a:t>
            </a:r>
          </a:p>
          <a:p>
            <a:pPr marL="1601787" lvl="2" indent="-457200">
              <a:buFontTx/>
              <a:buAutoNum type="arabicPeriod" startAt="3"/>
            </a:pPr>
            <a:endParaRPr lang="en-US" sz="2000" dirty="0" smtClean="0">
              <a:solidFill>
                <a:srgbClr val="FFFF00"/>
              </a:solidFill>
              <a:latin typeface="Showcard Gothic" pitchFamily="82" charset="0"/>
            </a:endParaRPr>
          </a:p>
        </p:txBody>
      </p:sp>
      <p:pic>
        <p:nvPicPr>
          <p:cNvPr id="46083" name="Picture 3" descr="N-fixers roots"/>
          <p:cNvPicPr>
            <a:picLocks noChangeAspect="1" noChangeArrowheads="1"/>
          </p:cNvPicPr>
          <p:nvPr/>
        </p:nvPicPr>
        <p:blipFill>
          <a:blip r:embed="rId2" cstate="print"/>
          <a:srcRect/>
          <a:stretch>
            <a:fillRect/>
          </a:stretch>
        </p:blipFill>
        <p:spPr bwMode="auto">
          <a:xfrm>
            <a:off x="228600" y="1447800"/>
            <a:ext cx="2590800" cy="3626491"/>
          </a:xfrm>
          <a:prstGeom prst="rect">
            <a:avLst/>
          </a:prstGeom>
          <a:noFill/>
          <a:ln w="9525">
            <a:noFill/>
            <a:miter lim="800000"/>
            <a:headEnd/>
            <a:tailEnd/>
          </a:ln>
        </p:spPr>
      </p:pic>
      <p:pic>
        <p:nvPicPr>
          <p:cNvPr id="46084" name="Picture 4" descr="legumes-ok"/>
          <p:cNvPicPr>
            <a:picLocks noChangeAspect="1" noChangeArrowheads="1"/>
          </p:cNvPicPr>
          <p:nvPr/>
        </p:nvPicPr>
        <p:blipFill>
          <a:blip r:embed="rId3" cstate="print"/>
          <a:srcRect/>
          <a:stretch>
            <a:fillRect/>
          </a:stretch>
        </p:blipFill>
        <p:spPr bwMode="auto">
          <a:xfrm>
            <a:off x="2971800" y="1470804"/>
            <a:ext cx="2438400" cy="3634596"/>
          </a:xfrm>
          <a:prstGeom prst="rect">
            <a:avLst/>
          </a:prstGeom>
          <a:noFill/>
          <a:ln w="9525">
            <a:noFill/>
            <a:miter lim="800000"/>
            <a:headEnd/>
            <a:tailEnd/>
          </a:ln>
        </p:spPr>
      </p:pic>
      <p:pic>
        <p:nvPicPr>
          <p:cNvPr id="5" name="Picture 4" descr="yogurt.jpg"/>
          <p:cNvPicPr>
            <a:picLocks noChangeAspect="1"/>
          </p:cNvPicPr>
          <p:nvPr/>
        </p:nvPicPr>
        <p:blipFill>
          <a:blip r:embed="rId4" cstate="print"/>
          <a:stretch>
            <a:fillRect/>
          </a:stretch>
        </p:blipFill>
        <p:spPr>
          <a:xfrm>
            <a:off x="5562600" y="1447800"/>
            <a:ext cx="2895600" cy="360184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81000" y="457200"/>
            <a:ext cx="8494241" cy="59555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Rockwell Condensed" pitchFamily="18" charset="0"/>
              </a:rPr>
              <a:t>Characteristics of G bacteria</a:t>
            </a:r>
            <a:endParaRPr lang="en-US" dirty="0">
              <a:latin typeface="Rockwell Condensed" pitchFamily="18" charset="0"/>
            </a:endParaRPr>
          </a:p>
        </p:txBody>
      </p:sp>
      <p:sp>
        <p:nvSpPr>
          <p:cNvPr id="3" name="Content Placeholder 2"/>
          <p:cNvSpPr>
            <a:spLocks noGrp="1"/>
          </p:cNvSpPr>
          <p:nvPr>
            <p:ph idx="1"/>
          </p:nvPr>
        </p:nvSpPr>
        <p:spPr>
          <a:xfrm>
            <a:off x="533400" y="1219200"/>
            <a:ext cx="8229600" cy="5334000"/>
          </a:xfrm>
        </p:spPr>
        <p:txBody>
          <a:bodyPr>
            <a:noAutofit/>
          </a:bodyPr>
          <a:lstStyle/>
          <a:p>
            <a:r>
              <a:rPr lang="en-US" sz="3600" b="1" dirty="0" smtClean="0">
                <a:latin typeface="Rockwell Condensed" pitchFamily="18" charset="0"/>
              </a:rPr>
              <a:t>Gram +</a:t>
            </a:r>
          </a:p>
          <a:p>
            <a:pPr lvl="1"/>
            <a:r>
              <a:rPr lang="en-US" sz="3200" dirty="0" smtClean="0">
                <a:latin typeface="Rockwell Condensed" pitchFamily="18" charset="0"/>
              </a:rPr>
              <a:t>Produce EXOTOXINS</a:t>
            </a:r>
          </a:p>
          <a:p>
            <a:pPr lvl="1"/>
            <a:r>
              <a:rPr lang="en-US" sz="3200" dirty="0" smtClean="0">
                <a:latin typeface="Rockwell Condensed" pitchFamily="18" charset="0"/>
              </a:rPr>
              <a:t>Released as a normal part of their metabolism</a:t>
            </a:r>
          </a:p>
          <a:p>
            <a:pPr lvl="1"/>
            <a:r>
              <a:rPr lang="en-US" sz="3200" dirty="0" smtClean="0">
                <a:latin typeface="Rockwell Condensed" pitchFamily="18" charset="0"/>
              </a:rPr>
              <a:t>Among the most toxic substances known</a:t>
            </a:r>
          </a:p>
          <a:p>
            <a:pPr lvl="1"/>
            <a:r>
              <a:rPr lang="en-US" sz="3200" dirty="0" smtClean="0">
                <a:latin typeface="Rockwell Condensed" pitchFamily="18" charset="0"/>
              </a:rPr>
              <a:t>Not very heat stable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Rockwell Condensed" pitchFamily="18" charset="0"/>
              </a:rPr>
              <a:t>Characteristics of </a:t>
            </a:r>
            <a:r>
              <a:rPr lang="en-US" dirty="0" smtClean="0">
                <a:latin typeface="Rockwell Condensed" pitchFamily="18" charset="0"/>
              </a:rPr>
              <a:t>G</a:t>
            </a:r>
            <a:r>
              <a:rPr lang="en-US" dirty="0">
                <a:latin typeface="Rockwell Condensed" pitchFamily="18" charset="0"/>
              </a:rPr>
              <a:t>- bacteria</a:t>
            </a:r>
            <a:endParaRPr lang="en-US" dirty="0"/>
          </a:p>
        </p:txBody>
      </p:sp>
      <p:sp>
        <p:nvSpPr>
          <p:cNvPr id="3" name="Content Placeholder 2"/>
          <p:cNvSpPr>
            <a:spLocks noGrp="1"/>
          </p:cNvSpPr>
          <p:nvPr>
            <p:ph idx="1"/>
          </p:nvPr>
        </p:nvSpPr>
        <p:spPr/>
        <p:txBody>
          <a:bodyPr/>
          <a:lstStyle/>
          <a:p>
            <a:r>
              <a:rPr lang="en-US" sz="3600" b="1" dirty="0">
                <a:latin typeface="Rockwell Condensed" pitchFamily="18" charset="0"/>
              </a:rPr>
              <a:t>Gram – </a:t>
            </a:r>
          </a:p>
          <a:p>
            <a:pPr lvl="1"/>
            <a:r>
              <a:rPr lang="en-US" sz="3200" dirty="0">
                <a:latin typeface="Rockwell Condensed" pitchFamily="18" charset="0"/>
              </a:rPr>
              <a:t>Produce ENDOTOXIN as part of their cell </a:t>
            </a:r>
            <a:r>
              <a:rPr lang="en-US" sz="3200" dirty="0" smtClean="0">
                <a:latin typeface="Rockwell Condensed" pitchFamily="18" charset="0"/>
              </a:rPr>
              <a:t>wall</a:t>
            </a:r>
            <a:endParaRPr lang="en-US" sz="3200" dirty="0">
              <a:latin typeface="Rockwell Condensed" pitchFamily="18" charset="0"/>
            </a:endParaRPr>
          </a:p>
          <a:p>
            <a:pPr lvl="1"/>
            <a:r>
              <a:rPr lang="en-US" sz="3200" dirty="0">
                <a:latin typeface="Rockwell Condensed" pitchFamily="18" charset="0"/>
              </a:rPr>
              <a:t>These toxins only exert an effect when bacteria die.</a:t>
            </a:r>
          </a:p>
          <a:p>
            <a:pPr lvl="1"/>
            <a:r>
              <a:rPr lang="en-US" sz="3200" dirty="0">
                <a:latin typeface="Rockwell Condensed" pitchFamily="18" charset="0"/>
              </a:rPr>
              <a:t>Heat </a:t>
            </a:r>
            <a:r>
              <a:rPr lang="en-US" sz="3200" dirty="0" smtClean="0">
                <a:latin typeface="Rockwell Condensed" pitchFamily="18" charset="0"/>
              </a:rPr>
              <a:t>stable </a:t>
            </a:r>
            <a:r>
              <a:rPr lang="en-US" sz="3200" dirty="0">
                <a:latin typeface="Rockwell Condensed" pitchFamily="18" charset="0"/>
              </a:rPr>
              <a:t>– not destroyed by heat</a:t>
            </a:r>
          </a:p>
          <a:p>
            <a:pPr marL="0" indent="0">
              <a:buNone/>
            </a:pPr>
            <a:endParaRPr lang="en-US" dirty="0"/>
          </a:p>
        </p:txBody>
      </p:sp>
    </p:spTree>
    <p:extLst>
      <p:ext uri="{BB962C8B-B14F-4D97-AF65-F5344CB8AC3E}">
        <p14:creationId xmlns:p14="http://schemas.microsoft.com/office/powerpoint/2010/main" val="6429540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Condensed" pitchFamily="18" charset="0"/>
              </a:rPr>
              <a:t>Examples</a:t>
            </a:r>
            <a:endParaRPr lang="en-US" dirty="0">
              <a:latin typeface="Rockwell Condensed" pitchFamily="18" charset="0"/>
            </a:endParaRPr>
          </a:p>
        </p:txBody>
      </p:sp>
      <p:sp>
        <p:nvSpPr>
          <p:cNvPr id="3" name="Content Placeholder 2"/>
          <p:cNvSpPr>
            <a:spLocks noGrp="1"/>
          </p:cNvSpPr>
          <p:nvPr>
            <p:ph idx="1"/>
          </p:nvPr>
        </p:nvSpPr>
        <p:spPr/>
        <p:txBody>
          <a:bodyPr>
            <a:normAutofit fontScale="85000" lnSpcReduction="10000"/>
          </a:bodyPr>
          <a:lstStyle/>
          <a:p>
            <a:pPr lvl="1"/>
            <a:r>
              <a:rPr lang="en-US" sz="3600" b="1" dirty="0" smtClean="0">
                <a:latin typeface="Rockwell Condensed" pitchFamily="18" charset="0"/>
              </a:rPr>
              <a:t>Pathogenic gram-positive bacteria</a:t>
            </a:r>
            <a:r>
              <a:rPr lang="en-US" dirty="0" smtClean="0">
                <a:latin typeface="Rockwell Condensed" pitchFamily="18" charset="0"/>
              </a:rPr>
              <a:t> </a:t>
            </a:r>
            <a:r>
              <a:rPr lang="en-US" i="1" dirty="0" smtClean="0">
                <a:latin typeface="Rockwell Condensed" pitchFamily="18" charset="0"/>
              </a:rPr>
              <a:t>Staphylococcus </a:t>
            </a:r>
            <a:r>
              <a:rPr lang="en-US" i="1" dirty="0" err="1" smtClean="0">
                <a:latin typeface="Rockwell Condensed" pitchFamily="18" charset="0"/>
              </a:rPr>
              <a:t>aureus</a:t>
            </a:r>
            <a:r>
              <a:rPr lang="en-US" dirty="0" smtClean="0">
                <a:latin typeface="Rockwell Condensed" pitchFamily="18" charset="0"/>
              </a:rPr>
              <a:t>, which causes skin, respiratory, and wound infections, and </a:t>
            </a:r>
          </a:p>
          <a:p>
            <a:pPr lvl="1"/>
            <a:r>
              <a:rPr lang="en-US" i="1" dirty="0" smtClean="0">
                <a:latin typeface="Rockwell Condensed" pitchFamily="18" charset="0"/>
              </a:rPr>
              <a:t>Clostridium </a:t>
            </a:r>
            <a:r>
              <a:rPr lang="en-US" i="1" dirty="0" err="1" smtClean="0">
                <a:latin typeface="Rockwell Condensed" pitchFamily="18" charset="0"/>
              </a:rPr>
              <a:t>tetani</a:t>
            </a:r>
            <a:r>
              <a:rPr lang="en-US" dirty="0" smtClean="0">
                <a:latin typeface="Rockwell Condensed" pitchFamily="18" charset="0"/>
              </a:rPr>
              <a:t>, which produces a toxin that can be lethal for humans.</a:t>
            </a:r>
          </a:p>
          <a:p>
            <a:pPr lvl="1"/>
            <a:r>
              <a:rPr lang="en-US" dirty="0" smtClean="0">
                <a:latin typeface="Rockwell Condensed" pitchFamily="18" charset="0"/>
              </a:rPr>
              <a:t>ALSO gangrene, botulism,  </a:t>
            </a:r>
            <a:r>
              <a:rPr lang="en-US" dirty="0" err="1" smtClean="0">
                <a:latin typeface="Rockwell Condensed" pitchFamily="18" charset="0"/>
              </a:rPr>
              <a:t>diptheria</a:t>
            </a:r>
            <a:r>
              <a:rPr lang="en-US" dirty="0" smtClean="0">
                <a:latin typeface="Rockwell Condensed" pitchFamily="18" charset="0"/>
              </a:rPr>
              <a:t> and scarlet fever</a:t>
            </a:r>
          </a:p>
          <a:p>
            <a:pPr lvl="1"/>
            <a:r>
              <a:rPr lang="en-US" sz="3600" b="1" dirty="0" smtClean="0">
                <a:latin typeface="Rockwell Condensed" pitchFamily="18" charset="0"/>
              </a:rPr>
              <a:t>Pathogenic Gram-negative organisms </a:t>
            </a:r>
            <a:r>
              <a:rPr lang="en-US" i="1" dirty="0" smtClean="0">
                <a:latin typeface="Rockwell Condensed" pitchFamily="18" charset="0"/>
              </a:rPr>
              <a:t>Salmonella </a:t>
            </a:r>
            <a:r>
              <a:rPr lang="en-US" i="1" dirty="0" err="1" smtClean="0">
                <a:latin typeface="Rockwell Condensed" pitchFamily="18" charset="0"/>
              </a:rPr>
              <a:t>typhi</a:t>
            </a:r>
            <a:r>
              <a:rPr lang="en-US" dirty="0" smtClean="0">
                <a:latin typeface="Rockwell Condensed" pitchFamily="18" charset="0"/>
              </a:rPr>
              <a:t>, which causes typhoid fever, and </a:t>
            </a:r>
          </a:p>
          <a:p>
            <a:pPr lvl="1"/>
            <a:r>
              <a:rPr lang="en-US" i="1" dirty="0" err="1" smtClean="0">
                <a:latin typeface="Rockwell Condensed" pitchFamily="18" charset="0"/>
              </a:rPr>
              <a:t>Yersinia</a:t>
            </a:r>
            <a:r>
              <a:rPr lang="en-US" i="1" dirty="0" smtClean="0">
                <a:latin typeface="Rockwell Condensed" pitchFamily="18" charset="0"/>
              </a:rPr>
              <a:t> </a:t>
            </a:r>
            <a:r>
              <a:rPr lang="en-US" i="1" dirty="0" err="1" smtClean="0">
                <a:latin typeface="Rockwell Condensed" pitchFamily="18" charset="0"/>
              </a:rPr>
              <a:t>pestis</a:t>
            </a:r>
            <a:r>
              <a:rPr lang="en-US" dirty="0" smtClean="0">
                <a:latin typeface="Rockwell Condensed" pitchFamily="18" charset="0"/>
              </a:rPr>
              <a:t>, which causes plague. </a:t>
            </a:r>
          </a:p>
          <a:p>
            <a:pPr lvl="1"/>
            <a:r>
              <a:rPr lang="en-US" dirty="0" smtClean="0">
                <a:latin typeface="Rockwell Condensed" pitchFamily="18" charset="0"/>
              </a:rPr>
              <a:t>Also urinary tract infections and meningococcal meningitis</a:t>
            </a:r>
          </a:p>
          <a:p>
            <a:pPr lvl="1"/>
            <a:endParaRPr lang="en-US" dirty="0">
              <a:latin typeface="Rockwell Condense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identify bacteria:</a:t>
            </a:r>
            <a:endParaRPr lang="en-US" dirty="0"/>
          </a:p>
        </p:txBody>
      </p:sp>
      <p:sp>
        <p:nvSpPr>
          <p:cNvPr id="3" name="Content Placeholder 2"/>
          <p:cNvSpPr>
            <a:spLocks noGrp="1"/>
          </p:cNvSpPr>
          <p:nvPr>
            <p:ph idx="1"/>
          </p:nvPr>
        </p:nvSpPr>
        <p:spPr/>
        <p:txBody>
          <a:bodyPr/>
          <a:lstStyle/>
          <a:p>
            <a:r>
              <a:rPr lang="en-US" sz="4800" dirty="0" smtClean="0">
                <a:latin typeface="Rockwell Condensed" pitchFamily="18" charset="0"/>
              </a:rPr>
              <a:t>Respiration</a:t>
            </a:r>
            <a:r>
              <a:rPr lang="en-US" dirty="0" smtClean="0">
                <a:latin typeface="Rockwell Condensed" pitchFamily="18" charset="0"/>
              </a:rPr>
              <a:t> </a:t>
            </a:r>
            <a:r>
              <a:rPr lang="en-US" sz="4400" dirty="0">
                <a:latin typeface="Rockwell Condensed" pitchFamily="18" charset="0"/>
              </a:rPr>
              <a:t>– </a:t>
            </a:r>
            <a:r>
              <a:rPr lang="en-US" dirty="0">
                <a:latin typeface="Rockwell Condensed" pitchFamily="18" charset="0"/>
              </a:rPr>
              <a:t>process of getting energy from </a:t>
            </a:r>
            <a:r>
              <a:rPr lang="en-US" dirty="0" smtClean="0">
                <a:latin typeface="Rockwell Condensed" pitchFamily="18" charset="0"/>
              </a:rPr>
              <a:t>food.</a:t>
            </a:r>
          </a:p>
          <a:p>
            <a:r>
              <a:rPr lang="en-US" dirty="0">
                <a:latin typeface="Rockwell Condensed" pitchFamily="18" charset="0"/>
              </a:rPr>
              <a:t> </a:t>
            </a:r>
            <a:r>
              <a:rPr lang="en-US" dirty="0" smtClean="0">
                <a:latin typeface="Rockwell Condensed" pitchFamily="18" charset="0"/>
              </a:rPr>
              <a:t> Bacteria differ in their need for oxygen.  </a:t>
            </a:r>
          </a:p>
          <a:p>
            <a:pPr lvl="1"/>
            <a:r>
              <a:rPr lang="en-US" dirty="0" smtClean="0">
                <a:latin typeface="Rockwell Condensed" pitchFamily="18" charset="0"/>
              </a:rPr>
              <a:t>Three categories:</a:t>
            </a:r>
          </a:p>
          <a:p>
            <a:pPr marL="457200" lvl="1" indent="0">
              <a:buNone/>
            </a:pPr>
            <a:endParaRPr lang="en-US" dirty="0"/>
          </a:p>
        </p:txBody>
      </p:sp>
    </p:spTree>
    <p:extLst>
      <p:ext uri="{BB962C8B-B14F-4D97-AF65-F5344CB8AC3E}">
        <p14:creationId xmlns:p14="http://schemas.microsoft.com/office/powerpoint/2010/main" val="3808188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Autofit/>
          </a:bodyPr>
          <a:lstStyle/>
          <a:p>
            <a:pPr lvl="1" algn="ctr" rtl="0">
              <a:spcBef>
                <a:spcPct val="0"/>
              </a:spcBef>
            </a:pPr>
            <a:r>
              <a:rPr lang="en-US" sz="4400" u="sng" dirty="0" smtClean="0">
                <a:latin typeface="Rockwell Condensed" pitchFamily="18" charset="0"/>
              </a:rPr>
              <a:t>AEROBES</a:t>
            </a:r>
            <a:br>
              <a:rPr lang="en-US" sz="4400" u="sng" dirty="0" smtClean="0">
                <a:latin typeface="Rockwell Condensed" pitchFamily="18" charset="0"/>
              </a:rPr>
            </a:br>
            <a:r>
              <a:rPr lang="en-US" sz="2800" dirty="0" smtClean="0">
                <a:latin typeface="Rockwell Condensed" pitchFamily="18" charset="0"/>
              </a:rPr>
              <a:t>Need oxygen</a:t>
            </a:r>
            <a:br>
              <a:rPr lang="en-US" sz="2800" dirty="0" smtClean="0">
                <a:latin typeface="Rockwell Condensed" pitchFamily="18" charset="0"/>
              </a:rPr>
            </a:br>
            <a:endParaRPr lang="en-US" sz="2800" u="sng" dirty="0" smtClean="0">
              <a:latin typeface="Rockwell Condensed" pitchFamily="18" charset="0"/>
            </a:endParaRPr>
          </a:p>
        </p:txBody>
      </p:sp>
      <p:sp>
        <p:nvSpPr>
          <p:cNvPr id="158723" name="Rectangle 3"/>
          <p:cNvSpPr>
            <a:spLocks noGrp="1" noChangeArrowheads="1"/>
          </p:cNvSpPr>
          <p:nvPr>
            <p:ph type="body" idx="1"/>
          </p:nvPr>
        </p:nvSpPr>
        <p:spPr>
          <a:xfrm>
            <a:off x="251672" y="1600200"/>
            <a:ext cx="8915400" cy="4953000"/>
          </a:xfrm>
        </p:spPr>
        <p:txBody>
          <a:bodyPr>
            <a:noAutofit/>
          </a:bodyPr>
          <a:lstStyle/>
          <a:p>
            <a:pPr lvl="2"/>
            <a:r>
              <a:rPr lang="en-US" sz="3200" i="1" u="sng" dirty="0" smtClean="0">
                <a:latin typeface="Rockwell Condensed" pitchFamily="18" charset="0"/>
              </a:rPr>
              <a:t>Obligate Aerobes</a:t>
            </a:r>
            <a:r>
              <a:rPr lang="en-US" sz="3200" i="1" dirty="0" smtClean="0">
                <a:latin typeface="Rockwell Condensed" pitchFamily="18" charset="0"/>
              </a:rPr>
              <a:t> - </a:t>
            </a:r>
            <a:r>
              <a:rPr lang="en-US" sz="3200" dirty="0" smtClean="0">
                <a:latin typeface="Rockwell Condensed" pitchFamily="18" charset="0"/>
              </a:rPr>
              <a:t>Can’t live without oxygen.</a:t>
            </a:r>
          </a:p>
          <a:p>
            <a:pPr lvl="3"/>
            <a:r>
              <a:rPr lang="en-US" sz="2800" dirty="0" smtClean="0">
                <a:latin typeface="Rockwell Condensed" pitchFamily="18" charset="0"/>
              </a:rPr>
              <a:t>EX – TUBERCULOSIS BACTERIUM</a:t>
            </a:r>
          </a:p>
          <a:p>
            <a:pPr lvl="4">
              <a:buNone/>
            </a:pPr>
            <a:endParaRPr lang="en-US" sz="3600" dirty="0" smtClean="0">
              <a:latin typeface="Poor Richard" pitchFamily="18" charset="0"/>
            </a:endParaRPr>
          </a:p>
          <a:p>
            <a:pPr lvl="4">
              <a:buNone/>
            </a:pPr>
            <a:endParaRPr lang="en-US" sz="3600" dirty="0" smtClean="0">
              <a:latin typeface="Poor Richard" pitchFamily="18" charset="0"/>
            </a:endParaRPr>
          </a:p>
        </p:txBody>
      </p:sp>
      <p:pic>
        <p:nvPicPr>
          <p:cNvPr id="158724" name="Picture 4" descr="myc-tub-dk"/>
          <p:cNvPicPr>
            <a:picLocks noChangeAspect="1" noChangeArrowheads="1"/>
          </p:cNvPicPr>
          <p:nvPr/>
        </p:nvPicPr>
        <p:blipFill>
          <a:blip r:embed="rId2" cstate="print"/>
          <a:srcRect/>
          <a:stretch>
            <a:fillRect/>
          </a:stretch>
        </p:blipFill>
        <p:spPr bwMode="auto">
          <a:xfrm>
            <a:off x="6039083" y="3657600"/>
            <a:ext cx="3104917" cy="2649961"/>
          </a:xfrm>
          <a:prstGeom prst="rect">
            <a:avLst/>
          </a:prstGeom>
          <a:noFill/>
          <a:ln w="9525">
            <a:noFill/>
            <a:miter lim="800000"/>
            <a:headEnd/>
            <a:tailEnd/>
          </a:ln>
        </p:spPr>
      </p:pic>
      <p:pic>
        <p:nvPicPr>
          <p:cNvPr id="158725" name="Picture 5" descr="tb-lung"/>
          <p:cNvPicPr>
            <a:picLocks noChangeAspect="1" noChangeArrowheads="1"/>
          </p:cNvPicPr>
          <p:nvPr/>
        </p:nvPicPr>
        <p:blipFill>
          <a:blip r:embed="rId3" cstate="print"/>
          <a:srcRect/>
          <a:stretch>
            <a:fillRect/>
          </a:stretch>
        </p:blipFill>
        <p:spPr bwMode="auto">
          <a:xfrm>
            <a:off x="1828800" y="3505200"/>
            <a:ext cx="4216349" cy="2759894"/>
          </a:xfrm>
          <a:prstGeom prst="rect">
            <a:avLst/>
          </a:prstGeom>
          <a:noFill/>
          <a:ln w="9525">
            <a:noFill/>
            <a:miter lim="800000"/>
            <a:headEnd/>
            <a:tailEnd/>
          </a:ln>
        </p:spPr>
      </p:pic>
      <p:sp>
        <p:nvSpPr>
          <p:cNvPr id="158726" name="Text Box 6"/>
          <p:cNvSpPr txBox="1">
            <a:spLocks noChangeArrowheads="1"/>
          </p:cNvSpPr>
          <p:nvPr/>
        </p:nvSpPr>
        <p:spPr bwMode="auto">
          <a:xfrm>
            <a:off x="228600" y="5029200"/>
            <a:ext cx="2057400" cy="369332"/>
          </a:xfrm>
          <a:prstGeom prst="rect">
            <a:avLst/>
          </a:prstGeom>
          <a:noFill/>
          <a:ln w="9525">
            <a:noFill/>
            <a:miter lim="800000"/>
            <a:headEnd/>
            <a:tailEnd/>
          </a:ln>
        </p:spPr>
        <p:txBody>
          <a:bodyPr wrap="square">
            <a:spAutoFit/>
          </a:bodyPr>
          <a:lstStyle/>
          <a:p>
            <a:pPr eaLnBrk="1" hangingPunct="1">
              <a:spcBef>
                <a:spcPct val="50000"/>
              </a:spcBef>
            </a:pPr>
            <a:r>
              <a:rPr lang="en-US" dirty="0">
                <a:latin typeface="Showcard Gothic" pitchFamily="82" charset="0"/>
              </a:rPr>
              <a:t>Tb lung</a:t>
            </a:r>
          </a:p>
        </p:txBody>
      </p:sp>
      <p:sp>
        <p:nvSpPr>
          <p:cNvPr id="81927" name="Line 7"/>
          <p:cNvSpPr>
            <a:spLocks noChangeShapeType="1"/>
          </p:cNvSpPr>
          <p:nvPr/>
        </p:nvSpPr>
        <p:spPr bwMode="auto">
          <a:xfrm>
            <a:off x="1143000" y="5257800"/>
            <a:ext cx="762000" cy="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1000" fill="hold"/>
                                        <p:tgtEl>
                                          <p:spTgt spid="158722"/>
                                        </p:tgtEl>
                                        <p:attrNameLst>
                                          <p:attrName>ppt_w</p:attrName>
                                        </p:attrNameLst>
                                      </p:cBhvr>
                                      <p:tavLst>
                                        <p:tav tm="0">
                                          <p:val>
                                            <p:fltVal val="0"/>
                                          </p:val>
                                        </p:tav>
                                        <p:tav tm="100000">
                                          <p:val>
                                            <p:strVal val="#ppt_w"/>
                                          </p:val>
                                        </p:tav>
                                      </p:tavLst>
                                    </p:anim>
                                    <p:anim calcmode="lin" valueType="num">
                                      <p:cBhvr>
                                        <p:cTn id="8" dur="1000" fill="hold"/>
                                        <p:tgtEl>
                                          <p:spTgt spid="158722"/>
                                        </p:tgtEl>
                                        <p:attrNameLst>
                                          <p:attrName>ppt_h</p:attrName>
                                        </p:attrNameLst>
                                      </p:cBhvr>
                                      <p:tavLst>
                                        <p:tav tm="0">
                                          <p:val>
                                            <p:fltVal val="0"/>
                                          </p:val>
                                        </p:tav>
                                        <p:tav tm="100000">
                                          <p:val>
                                            <p:strVal val="#ppt_h"/>
                                          </p:val>
                                        </p:tav>
                                      </p:tavLst>
                                    </p:anim>
                                    <p:anim calcmode="lin" valueType="num">
                                      <p:cBhvr>
                                        <p:cTn id="9" dur="1000" fill="hold"/>
                                        <p:tgtEl>
                                          <p:spTgt spid="1587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872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grpId="0" nodeType="afterEffect">
                                  <p:stCondLst>
                                    <p:cond delay="5000"/>
                                  </p:stCondLst>
                                  <p:childTnLst>
                                    <p:set>
                                      <p:cBhvr>
                                        <p:cTn id="13" dur="1" fill="hold">
                                          <p:stCondLst>
                                            <p:cond delay="0"/>
                                          </p:stCondLst>
                                        </p:cTn>
                                        <p:tgtEl>
                                          <p:spTgt spid="158723">
                                            <p:txEl>
                                              <p:pRg st="0" end="0"/>
                                            </p:txEl>
                                          </p:spTgt>
                                        </p:tgtEl>
                                        <p:attrNameLst>
                                          <p:attrName>style.visibility</p:attrName>
                                        </p:attrNameLst>
                                      </p:cBhvr>
                                      <p:to>
                                        <p:strVal val="visible"/>
                                      </p:to>
                                    </p:set>
                                    <p:anim calcmode="lin" valueType="num">
                                      <p:cBhvr additive="base">
                                        <p:cTn id="14" dur="500" fill="hold"/>
                                        <p:tgtEl>
                                          <p:spTgt spid="15872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58723">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0"/>
                                  </p:stCondLst>
                                  <p:childTnLst>
                                    <p:set>
                                      <p:cBhvr>
                                        <p:cTn id="17" dur="1" fill="hold">
                                          <p:stCondLst>
                                            <p:cond delay="0"/>
                                          </p:stCondLst>
                                        </p:cTn>
                                        <p:tgtEl>
                                          <p:spTgt spid="158723">
                                            <p:txEl>
                                              <p:pRg st="1" end="1"/>
                                            </p:txEl>
                                          </p:spTgt>
                                        </p:tgtEl>
                                        <p:attrNameLst>
                                          <p:attrName>style.visibility</p:attrName>
                                        </p:attrNameLst>
                                      </p:cBhvr>
                                      <p:to>
                                        <p:strVal val="visible"/>
                                      </p:to>
                                    </p:set>
                                    <p:anim calcmode="lin" valueType="num">
                                      <p:cBhvr additive="base">
                                        <p:cTn id="18" dur="500" fill="hold"/>
                                        <p:tgtEl>
                                          <p:spTgt spid="1587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872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6500"/>
                            </p:stCondLst>
                            <p:childTnLst>
                              <p:par>
                                <p:cTn id="21" presetID="1" presetClass="entr" presetSubtype="0" fill="hold" nodeType="afterEffect">
                                  <p:stCondLst>
                                    <p:cond delay="5000"/>
                                  </p:stCondLst>
                                  <p:childTnLst>
                                    <p:set>
                                      <p:cBhvr>
                                        <p:cTn id="22" dur="1" fill="hold">
                                          <p:stCondLst>
                                            <p:cond delay="499"/>
                                          </p:stCondLst>
                                        </p:cTn>
                                        <p:tgtEl>
                                          <p:spTgt spid="158724"/>
                                        </p:tgtEl>
                                        <p:attrNameLst>
                                          <p:attrName>style.visibility</p:attrName>
                                        </p:attrNameLst>
                                      </p:cBhvr>
                                      <p:to>
                                        <p:strVal val="visible"/>
                                      </p:to>
                                    </p:set>
                                  </p:childTnLst>
                                </p:cTn>
                              </p:par>
                            </p:childTnLst>
                          </p:cTn>
                        </p:par>
                        <p:par>
                          <p:cTn id="23" fill="hold">
                            <p:stCondLst>
                              <p:cond delay="12000"/>
                            </p:stCondLst>
                            <p:childTnLst>
                              <p:par>
                                <p:cTn id="24" presetID="1" presetClass="entr" presetSubtype="0" fill="hold" nodeType="afterEffect">
                                  <p:stCondLst>
                                    <p:cond delay="0"/>
                                  </p:stCondLst>
                                  <p:childTnLst>
                                    <p:set>
                                      <p:cBhvr>
                                        <p:cTn id="25" dur="1" fill="hold">
                                          <p:stCondLst>
                                            <p:cond delay="499"/>
                                          </p:stCondLst>
                                        </p:cTn>
                                        <p:tgtEl>
                                          <p:spTgt spid="158725"/>
                                        </p:tgtEl>
                                        <p:attrNameLst>
                                          <p:attrName>style.visibility</p:attrName>
                                        </p:attrNameLst>
                                      </p:cBhvr>
                                      <p:to>
                                        <p:strVal val="visible"/>
                                      </p:to>
                                    </p:set>
                                  </p:childTnLst>
                                </p:cTn>
                              </p:par>
                            </p:childTnLst>
                          </p:cTn>
                        </p:par>
                        <p:par>
                          <p:cTn id="26" fill="hold">
                            <p:stCondLst>
                              <p:cond delay="12500"/>
                            </p:stCondLst>
                            <p:childTnLst>
                              <p:par>
                                <p:cTn id="27" presetID="2" presetClass="entr" presetSubtype="8" fill="hold" grpId="0" nodeType="afterEffect">
                                  <p:stCondLst>
                                    <p:cond delay="0"/>
                                  </p:stCondLst>
                                  <p:childTnLst>
                                    <p:set>
                                      <p:cBhvr>
                                        <p:cTn id="28" dur="1" fill="hold">
                                          <p:stCondLst>
                                            <p:cond delay="0"/>
                                          </p:stCondLst>
                                        </p:cTn>
                                        <p:tgtEl>
                                          <p:spTgt spid="158726"/>
                                        </p:tgtEl>
                                        <p:attrNameLst>
                                          <p:attrName>style.visibility</p:attrName>
                                        </p:attrNameLst>
                                      </p:cBhvr>
                                      <p:to>
                                        <p:strVal val="visible"/>
                                      </p:to>
                                    </p:set>
                                    <p:anim calcmode="lin" valueType="num">
                                      <p:cBhvr additive="base">
                                        <p:cTn id="29" dur="500" fill="hold"/>
                                        <p:tgtEl>
                                          <p:spTgt spid="158726"/>
                                        </p:tgtEl>
                                        <p:attrNameLst>
                                          <p:attrName>ppt_x</p:attrName>
                                        </p:attrNameLst>
                                      </p:cBhvr>
                                      <p:tavLst>
                                        <p:tav tm="0">
                                          <p:val>
                                            <p:strVal val="0-#ppt_w/2"/>
                                          </p:val>
                                        </p:tav>
                                        <p:tav tm="100000">
                                          <p:val>
                                            <p:strVal val="#ppt_x"/>
                                          </p:val>
                                        </p:tav>
                                      </p:tavLst>
                                    </p:anim>
                                    <p:anim calcmode="lin" valueType="num">
                                      <p:cBhvr additive="base">
                                        <p:cTn id="30" dur="500" fill="hold"/>
                                        <p:tgtEl>
                                          <p:spTgt spid="158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P spid="158723" grpId="0" build="p" autoUpdateAnimBg="0" advAuto="5000"/>
      <p:bldP spid="15872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0" y="0"/>
            <a:ext cx="6172200" cy="6324600"/>
          </a:xfrm>
        </p:spPr>
        <p:txBody>
          <a:bodyPr numCol="1">
            <a:normAutofit/>
          </a:bodyPr>
          <a:lstStyle/>
          <a:p>
            <a:r>
              <a:rPr lang="en-US" sz="4200" u="sng" dirty="0" smtClean="0">
                <a:latin typeface="Rockwell Condensed" pitchFamily="18" charset="0"/>
              </a:rPr>
              <a:t>Obligate Anaerobes</a:t>
            </a:r>
            <a:r>
              <a:rPr lang="en-US" sz="4200" dirty="0" smtClean="0">
                <a:latin typeface="Rockwell Condensed" pitchFamily="18" charset="0"/>
              </a:rPr>
              <a:t>     </a:t>
            </a:r>
          </a:p>
          <a:p>
            <a:pPr lvl="1"/>
            <a:r>
              <a:rPr lang="en-US" sz="3800" dirty="0" smtClean="0">
                <a:latin typeface="Rockwell Condensed" pitchFamily="18" charset="0"/>
              </a:rPr>
              <a:t> Cannot live in oxygen environment.</a:t>
            </a:r>
          </a:p>
          <a:p>
            <a:r>
              <a:rPr lang="en-US" sz="4200" dirty="0" smtClean="0">
                <a:latin typeface="Rockwell Condensed" pitchFamily="18" charset="0"/>
              </a:rPr>
              <a:t>EX – TETANUS: </a:t>
            </a:r>
          </a:p>
          <a:p>
            <a:pPr>
              <a:buFontTx/>
              <a:buNone/>
            </a:pPr>
            <a:endParaRPr lang="en-US" sz="2500" dirty="0" smtClean="0">
              <a:latin typeface="Rockwell Condensed" pitchFamily="18" charset="0"/>
            </a:endParaRPr>
          </a:p>
          <a:p>
            <a:pPr>
              <a:buFontTx/>
              <a:buNone/>
            </a:pPr>
            <a:endParaRPr lang="en-US" sz="2500" dirty="0">
              <a:latin typeface="Rockwell Condensed" pitchFamily="18" charset="0"/>
            </a:endParaRPr>
          </a:p>
          <a:p>
            <a:pPr>
              <a:buFontTx/>
              <a:buNone/>
            </a:pPr>
            <a:r>
              <a:rPr lang="en-US" sz="2500" dirty="0" smtClean="0">
                <a:latin typeface="Rockwell Condensed" pitchFamily="18" charset="0"/>
              </a:rPr>
              <a:t>This baby probably </a:t>
            </a:r>
          </a:p>
          <a:p>
            <a:pPr>
              <a:buFontTx/>
              <a:buNone/>
            </a:pPr>
            <a:r>
              <a:rPr lang="en-US" sz="2500" dirty="0" smtClean="0">
                <a:latin typeface="Rockwell Condensed" pitchFamily="18" charset="0"/>
              </a:rPr>
              <a:t>got tetanus from </a:t>
            </a:r>
          </a:p>
          <a:p>
            <a:pPr>
              <a:buFontTx/>
              <a:buNone/>
            </a:pPr>
            <a:r>
              <a:rPr lang="en-US" sz="2500" dirty="0" smtClean="0">
                <a:latin typeface="Rockwell Condensed" pitchFamily="18" charset="0"/>
              </a:rPr>
              <a:t>honey</a:t>
            </a:r>
            <a:r>
              <a:rPr lang="en-US" sz="2500" dirty="0" smtClean="0">
                <a:solidFill>
                  <a:srgbClr val="FF0000"/>
                </a:solidFill>
                <a:latin typeface="Rockwell Condensed" pitchFamily="18" charset="0"/>
              </a:rPr>
              <a:t> </a:t>
            </a:r>
            <a:r>
              <a:rPr lang="en-US" sz="2500" dirty="0" smtClean="0">
                <a:latin typeface="Rockwell Condensed" pitchFamily="18" charset="0"/>
              </a:rPr>
              <a:t>– don’t give </a:t>
            </a:r>
          </a:p>
          <a:p>
            <a:pPr>
              <a:buFontTx/>
              <a:buNone/>
            </a:pPr>
            <a:r>
              <a:rPr lang="en-US" sz="2500" dirty="0" smtClean="0">
                <a:latin typeface="Rockwell Condensed" pitchFamily="18" charset="0"/>
              </a:rPr>
              <a:t>honey </a:t>
            </a:r>
          </a:p>
          <a:p>
            <a:pPr>
              <a:buFontTx/>
              <a:buNone/>
            </a:pPr>
            <a:r>
              <a:rPr lang="en-US" sz="2500" dirty="0" smtClean="0">
                <a:latin typeface="Rockwell Condensed" pitchFamily="18" charset="0"/>
              </a:rPr>
              <a:t>to a baby!</a:t>
            </a:r>
          </a:p>
          <a:p>
            <a:pPr>
              <a:buFontTx/>
              <a:buNone/>
            </a:pPr>
            <a:endParaRPr lang="en-US" sz="2500" dirty="0" smtClean="0">
              <a:latin typeface="Poor Richard" pitchFamily="18" charset="0"/>
            </a:endParaRPr>
          </a:p>
          <a:p>
            <a:pPr lvl="2">
              <a:buFontTx/>
              <a:buNone/>
            </a:pPr>
            <a:endParaRPr lang="en-US" dirty="0" smtClean="0">
              <a:latin typeface="Showcard Gothic" pitchFamily="82" charset="0"/>
            </a:endParaRPr>
          </a:p>
          <a:p>
            <a:pPr lvl="2">
              <a:buFontTx/>
              <a:buNone/>
            </a:pPr>
            <a:endParaRPr lang="en-US" sz="3400" dirty="0" smtClean="0">
              <a:latin typeface="Poor Richard" pitchFamily="18" charset="0"/>
            </a:endParaRPr>
          </a:p>
          <a:p>
            <a:pPr lvl="2">
              <a:buFontTx/>
              <a:buNone/>
            </a:pPr>
            <a:endParaRPr lang="en-US" sz="3400" dirty="0" smtClean="0">
              <a:latin typeface="Poor Richard" pitchFamily="18" charset="0"/>
            </a:endParaRPr>
          </a:p>
          <a:p>
            <a:pPr lvl="2">
              <a:buFontTx/>
              <a:buNone/>
            </a:pPr>
            <a:endParaRPr lang="en-US" dirty="0" smtClean="0">
              <a:latin typeface="Showcard Gothic" pitchFamily="82" charset="0"/>
            </a:endParaRPr>
          </a:p>
          <a:p>
            <a:pPr lvl="2">
              <a:buFontTx/>
              <a:buNone/>
            </a:pPr>
            <a:endParaRPr lang="en-US" dirty="0" smtClean="0">
              <a:latin typeface="Showcard Gothic" pitchFamily="82" charset="0"/>
            </a:endParaRPr>
          </a:p>
          <a:p>
            <a:pPr lvl="2">
              <a:buFontTx/>
              <a:buNone/>
            </a:pPr>
            <a:endParaRPr lang="en-US" dirty="0" smtClean="0">
              <a:latin typeface="Showcard Gothic" pitchFamily="82" charset="0"/>
            </a:endParaRPr>
          </a:p>
          <a:p>
            <a:pPr lvl="2">
              <a:buFontTx/>
              <a:buNone/>
            </a:pPr>
            <a:endParaRPr lang="en-US" dirty="0" smtClean="0">
              <a:latin typeface="Showcard Gothic" pitchFamily="82" charset="0"/>
            </a:endParaRPr>
          </a:p>
        </p:txBody>
      </p:sp>
      <p:pic>
        <p:nvPicPr>
          <p:cNvPr id="82947" name="Picture 4" descr="tetanus"/>
          <p:cNvPicPr>
            <a:picLocks noChangeAspect="1" noChangeArrowheads="1"/>
          </p:cNvPicPr>
          <p:nvPr/>
        </p:nvPicPr>
        <p:blipFill>
          <a:blip r:embed="rId2" cstate="print"/>
          <a:srcRect/>
          <a:stretch>
            <a:fillRect/>
          </a:stretch>
        </p:blipFill>
        <p:spPr bwMode="auto">
          <a:xfrm>
            <a:off x="5715000" y="0"/>
            <a:ext cx="3462456" cy="2432285"/>
          </a:xfrm>
          <a:prstGeom prst="rect">
            <a:avLst/>
          </a:prstGeom>
          <a:noFill/>
          <a:ln w="9525">
            <a:noFill/>
            <a:miter lim="800000"/>
            <a:headEnd/>
            <a:tailEnd/>
          </a:ln>
        </p:spPr>
      </p:pic>
      <p:pic>
        <p:nvPicPr>
          <p:cNvPr id="82948" name="Picture 5" descr="tetanus%20CDC"/>
          <p:cNvPicPr>
            <a:picLocks noChangeAspect="1" noChangeArrowheads="1"/>
          </p:cNvPicPr>
          <p:nvPr/>
        </p:nvPicPr>
        <p:blipFill>
          <a:blip r:embed="rId3" cstate="print"/>
          <a:srcRect/>
          <a:stretch>
            <a:fillRect/>
          </a:stretch>
        </p:blipFill>
        <p:spPr bwMode="auto">
          <a:xfrm>
            <a:off x="3268678" y="2743200"/>
            <a:ext cx="5875322" cy="39163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a:t>
            </a:r>
            <a:endParaRPr lang="en-US" dirty="0"/>
          </a:p>
        </p:txBody>
      </p:sp>
      <p:sp>
        <p:nvSpPr>
          <p:cNvPr id="3" name="Content Placeholder 2"/>
          <p:cNvSpPr>
            <a:spLocks noGrp="1"/>
          </p:cNvSpPr>
          <p:nvPr>
            <p:ph idx="1"/>
          </p:nvPr>
        </p:nvSpPr>
        <p:spPr/>
        <p:txBody>
          <a:bodyPr>
            <a:normAutofit/>
          </a:bodyPr>
          <a:lstStyle/>
          <a:p>
            <a:pPr algn="ctr"/>
            <a:r>
              <a:rPr lang="en-US" sz="6600" dirty="0"/>
              <a:t>feel </a:t>
            </a:r>
            <a:r>
              <a:rPr lang="en-US" sz="6600" dirty="0" smtClean="0"/>
              <a:t>your Cytokine levels increasing yet???</a:t>
            </a:r>
            <a:endParaRPr lang="en-US" sz="6600" dirty="0"/>
          </a:p>
        </p:txBody>
      </p:sp>
    </p:spTree>
    <p:extLst>
      <p:ext uri="{BB962C8B-B14F-4D97-AF65-F5344CB8AC3E}">
        <p14:creationId xmlns:p14="http://schemas.microsoft.com/office/powerpoint/2010/main" val="12305081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0" y="4462"/>
            <a:ext cx="7315200" cy="4191000"/>
          </a:xfrm>
        </p:spPr>
        <p:txBody>
          <a:bodyPr>
            <a:normAutofit/>
          </a:bodyPr>
          <a:lstStyle/>
          <a:p>
            <a:pPr lvl="2">
              <a:buNone/>
            </a:pPr>
            <a:r>
              <a:rPr lang="en-US" sz="3600" i="1" u="sng" dirty="0" smtClean="0">
                <a:latin typeface="Rockwell Condensed" pitchFamily="18" charset="0"/>
              </a:rPr>
              <a:t>Facultative Anaerobes:</a:t>
            </a:r>
            <a:endParaRPr lang="en-US" sz="3600" i="1" u="sng" dirty="0">
              <a:latin typeface="Rockwell Condensed" pitchFamily="18" charset="0"/>
            </a:endParaRPr>
          </a:p>
          <a:p>
            <a:pPr lvl="2">
              <a:buFontTx/>
              <a:buNone/>
            </a:pPr>
            <a:r>
              <a:rPr lang="en-US" sz="3600" dirty="0" smtClean="0">
                <a:latin typeface="Rockwell Condensed" pitchFamily="18" charset="0"/>
              </a:rPr>
              <a:t>- </a:t>
            </a:r>
            <a:r>
              <a:rPr lang="en-US" sz="2800" dirty="0" smtClean="0">
                <a:latin typeface="Rockwell Condensed" pitchFamily="18" charset="0"/>
              </a:rPr>
              <a:t>CAN LIVE WITH OXYGEN BUT PREFER TO LIVE WITHOUT IT </a:t>
            </a:r>
            <a:r>
              <a:rPr lang="en-US" sz="3600" dirty="0" smtClean="0">
                <a:latin typeface="Rockwell Condensed" pitchFamily="18" charset="0"/>
              </a:rPr>
              <a:t>=</a:t>
            </a:r>
            <a:endParaRPr lang="en-US" sz="3600" i="1" u="sng" dirty="0" smtClean="0">
              <a:latin typeface="Rockwell Condensed" pitchFamily="18" charset="0"/>
            </a:endParaRPr>
          </a:p>
        </p:txBody>
      </p:sp>
      <p:pic>
        <p:nvPicPr>
          <p:cNvPr id="83971" name="Picture 4" descr="E_coli facult"/>
          <p:cNvPicPr>
            <a:picLocks noChangeAspect="1" noChangeArrowheads="1"/>
          </p:cNvPicPr>
          <p:nvPr/>
        </p:nvPicPr>
        <p:blipFill>
          <a:blip r:embed="rId2" cstate="print"/>
          <a:srcRect/>
          <a:stretch>
            <a:fillRect/>
          </a:stretch>
        </p:blipFill>
        <p:spPr bwMode="auto">
          <a:xfrm>
            <a:off x="0" y="3048000"/>
            <a:ext cx="4058742" cy="2832100"/>
          </a:xfrm>
          <a:prstGeom prst="rect">
            <a:avLst/>
          </a:prstGeom>
          <a:noFill/>
          <a:ln w="9525">
            <a:noFill/>
            <a:miter lim="800000"/>
            <a:headEnd/>
            <a:tailEnd/>
          </a:ln>
        </p:spPr>
      </p:pic>
      <p:pic>
        <p:nvPicPr>
          <p:cNvPr id="83972" name="Picture 5" descr="facult anaer"/>
          <p:cNvPicPr>
            <a:picLocks noChangeAspect="1" noChangeArrowheads="1"/>
          </p:cNvPicPr>
          <p:nvPr/>
        </p:nvPicPr>
        <p:blipFill>
          <a:blip r:embed="rId3" cstate="print"/>
          <a:srcRect/>
          <a:stretch>
            <a:fillRect/>
          </a:stretch>
        </p:blipFill>
        <p:spPr bwMode="auto">
          <a:xfrm>
            <a:off x="4191000" y="1768766"/>
            <a:ext cx="4953000" cy="5101894"/>
          </a:xfrm>
          <a:prstGeom prst="rect">
            <a:avLst/>
          </a:prstGeom>
          <a:noFill/>
          <a:ln w="9525">
            <a:noFill/>
            <a:miter lim="800000"/>
            <a:headEnd/>
            <a:tailEnd/>
          </a:ln>
        </p:spPr>
      </p:pic>
      <p:sp>
        <p:nvSpPr>
          <p:cNvPr id="83973" name="Text Box 6"/>
          <p:cNvSpPr txBox="1">
            <a:spLocks noChangeArrowheads="1"/>
          </p:cNvSpPr>
          <p:nvPr/>
        </p:nvSpPr>
        <p:spPr bwMode="auto">
          <a:xfrm>
            <a:off x="685800" y="2133600"/>
            <a:ext cx="3276600" cy="584775"/>
          </a:xfrm>
          <a:prstGeom prst="rect">
            <a:avLst/>
          </a:prstGeom>
          <a:noFill/>
          <a:ln w="9525">
            <a:noFill/>
            <a:miter lim="800000"/>
            <a:headEnd/>
            <a:tailEnd/>
          </a:ln>
        </p:spPr>
        <p:txBody>
          <a:bodyPr>
            <a:spAutoFit/>
          </a:bodyPr>
          <a:lstStyle/>
          <a:p>
            <a:pPr eaLnBrk="1" hangingPunct="1">
              <a:spcBef>
                <a:spcPct val="50000"/>
              </a:spcBef>
            </a:pPr>
            <a:r>
              <a:rPr lang="en-US" sz="3200" dirty="0">
                <a:latin typeface="Rockwell Condensed" pitchFamily="18" charset="0"/>
              </a:rPr>
              <a:t>E. coli</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wd">
                                    <p:tmPct val="100000"/>
                                  </p:iterate>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randombar(horizontal)">
                                      <p:cBhvr>
                                        <p:cTn id="7" dur="300"/>
                                        <p:tgtEl>
                                          <p:spTgt spid="160771">
                                            <p:txEl>
                                              <p:pRg st="0" end="0"/>
                                            </p:txEl>
                                          </p:spTgt>
                                        </p:tgtEl>
                                      </p:cBhvr>
                                    </p:animEffect>
                                  </p:childTnLst>
                                </p:cTn>
                              </p:par>
                            </p:childTnLst>
                          </p:cTn>
                        </p:par>
                        <p:par>
                          <p:cTn id="8" fill="hold">
                            <p:stCondLst>
                              <p:cond delay="900"/>
                            </p:stCondLst>
                            <p:childTnLst>
                              <p:par>
                                <p:cTn id="9" presetID="14" presetClass="entr" presetSubtype="10" fill="hold" grpId="0" nodeType="afterEffect">
                                  <p:stCondLst>
                                    <p:cond delay="0"/>
                                  </p:stCondLst>
                                  <p:iterate type="wd">
                                    <p:tmPct val="100000"/>
                                  </p:iterate>
                                  <p:childTnLst>
                                    <p:set>
                                      <p:cBhvr>
                                        <p:cTn id="10" dur="1" fill="hold">
                                          <p:stCondLst>
                                            <p:cond delay="0"/>
                                          </p:stCondLst>
                                        </p:cTn>
                                        <p:tgtEl>
                                          <p:spTgt spid="160771">
                                            <p:txEl>
                                              <p:pRg st="1" end="1"/>
                                            </p:txEl>
                                          </p:spTgt>
                                        </p:tgtEl>
                                        <p:attrNameLst>
                                          <p:attrName>style.visibility</p:attrName>
                                        </p:attrNameLst>
                                      </p:cBhvr>
                                      <p:to>
                                        <p:strVal val="visible"/>
                                      </p:to>
                                    </p:set>
                                    <p:animEffect transition="in" filter="randombar(horizontal)">
                                      <p:cBhvr>
                                        <p:cTn id="11" dur="300"/>
                                        <p:tgtEl>
                                          <p:spTgt spid="160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228600"/>
            <a:ext cx="7772400" cy="1143000"/>
          </a:xfrm>
        </p:spPr>
        <p:txBody>
          <a:bodyPr>
            <a:noAutofit/>
          </a:bodyPr>
          <a:lstStyle/>
          <a:p>
            <a:r>
              <a:rPr lang="en-US" sz="3600" b="1" u="sng" dirty="0" smtClean="0">
                <a:latin typeface="Rockwell Condensed" pitchFamily="18" charset="0"/>
              </a:rPr>
              <a:t>What conditions do bacteria need for the best growth?</a:t>
            </a:r>
          </a:p>
        </p:txBody>
      </p:sp>
      <p:sp>
        <p:nvSpPr>
          <p:cNvPr id="91139" name="Rectangle 3"/>
          <p:cNvSpPr>
            <a:spLocks noGrp="1" noChangeArrowheads="1"/>
          </p:cNvSpPr>
          <p:nvPr>
            <p:ph type="body" idx="1"/>
          </p:nvPr>
        </p:nvSpPr>
        <p:spPr>
          <a:xfrm>
            <a:off x="0" y="1752600"/>
            <a:ext cx="9144000" cy="4876800"/>
          </a:xfrm>
        </p:spPr>
        <p:txBody>
          <a:bodyPr/>
          <a:lstStyle/>
          <a:p>
            <a:pPr marL="609600" indent="-609600">
              <a:buFontTx/>
              <a:buAutoNum type="arabicPeriod"/>
            </a:pPr>
            <a:r>
              <a:rPr lang="en-US" b="1" dirty="0" smtClean="0">
                <a:latin typeface="Rockwell Condensed" pitchFamily="18" charset="0"/>
                <a:ea typeface="Iskoola Pota" pitchFamily="18" charset="0"/>
                <a:cs typeface="Iskoola Pota" pitchFamily="18" charset="0"/>
              </a:rPr>
              <a:t>Food source </a:t>
            </a:r>
            <a:r>
              <a:rPr lang="en-US" dirty="0" smtClean="0">
                <a:latin typeface="Rockwell Condensed" pitchFamily="18" charset="0"/>
                <a:ea typeface="Iskoola Pota" pitchFamily="18" charset="0"/>
                <a:cs typeface="Iskoola Pota" pitchFamily="18" charset="0"/>
              </a:rPr>
              <a:t>(your soup is good)</a:t>
            </a:r>
          </a:p>
          <a:p>
            <a:pPr marL="609600" indent="-609600">
              <a:buFontTx/>
              <a:buAutoNum type="arabicPeriod"/>
            </a:pPr>
            <a:r>
              <a:rPr lang="en-US" b="1" dirty="0" smtClean="0">
                <a:latin typeface="Rockwell Condensed" pitchFamily="18" charset="0"/>
                <a:ea typeface="Iskoola Pota" pitchFamily="18" charset="0"/>
                <a:cs typeface="Iskoola Pota" pitchFamily="18" charset="0"/>
              </a:rPr>
              <a:t>Proper temperature  </a:t>
            </a:r>
            <a:r>
              <a:rPr lang="en-US" dirty="0" smtClean="0">
                <a:latin typeface="Rockwell Condensed" pitchFamily="18" charset="0"/>
                <a:ea typeface="Iskoola Pota" pitchFamily="18" charset="0"/>
                <a:cs typeface="Iskoola Pota" pitchFamily="18" charset="0"/>
              </a:rPr>
              <a:t>-  human pathogens (disease causers) live best at 98.6 F.</a:t>
            </a:r>
          </a:p>
          <a:p>
            <a:pPr marL="609600" indent="-609600">
              <a:buFontTx/>
              <a:buAutoNum type="arabicPeriod"/>
            </a:pPr>
            <a:r>
              <a:rPr lang="en-US" b="1" dirty="0" smtClean="0">
                <a:latin typeface="Rockwell Condensed" pitchFamily="18" charset="0"/>
                <a:ea typeface="Iskoola Pota" pitchFamily="18" charset="0"/>
                <a:cs typeface="Iskoola Pota" pitchFamily="18" charset="0"/>
              </a:rPr>
              <a:t>Moisture</a:t>
            </a:r>
          </a:p>
          <a:p>
            <a:pPr marL="609600" indent="-609600">
              <a:buFontTx/>
              <a:buAutoNum type="arabicPeriod"/>
            </a:pPr>
            <a:r>
              <a:rPr lang="en-US" b="1" dirty="0" smtClean="0">
                <a:latin typeface="Rockwell Condensed" pitchFamily="18" charset="0"/>
                <a:ea typeface="Iskoola Pota" pitchFamily="18" charset="0"/>
                <a:cs typeface="Iskoola Pota" pitchFamily="18" charset="0"/>
              </a:rPr>
              <a:t>Oxygen (aerobes) or not (anaerobes)</a:t>
            </a:r>
          </a:p>
          <a:p>
            <a:pPr marL="609600" indent="-609600">
              <a:buFontTx/>
              <a:buNone/>
            </a:pPr>
            <a:endParaRPr lang="en-US" dirty="0" smtClean="0">
              <a:latin typeface="Rockwell Condensed" pitchFamily="18" charset="0"/>
              <a:ea typeface="Iskoola Pota" pitchFamily="18" charset="0"/>
              <a:cs typeface="Iskoola Pota" pitchFamily="18" charset="0"/>
            </a:endParaRPr>
          </a:p>
          <a:p>
            <a:pPr marL="609600" indent="-609600">
              <a:buFontTx/>
              <a:buNone/>
            </a:pPr>
            <a:r>
              <a:rPr lang="en-US" dirty="0" smtClean="0">
                <a:solidFill>
                  <a:srgbClr val="FF0000"/>
                </a:solidFill>
                <a:latin typeface="Rockwell Condensed" pitchFamily="18" charset="0"/>
                <a:ea typeface="Iskoola Pota" pitchFamily="18" charset="0"/>
                <a:cs typeface="Iskoola Pota" pitchFamily="18" charset="0"/>
              </a:rPr>
              <a:t>Change any of these and the growth of bacteria can be slowed down or stopped.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533400" y="457200"/>
            <a:ext cx="8686800" cy="6172200"/>
          </a:xfrm>
        </p:spPr>
        <p:txBody>
          <a:bodyPr/>
          <a:lstStyle/>
          <a:p>
            <a:pPr marL="1100138" lvl="1" indent="-533400">
              <a:spcAft>
                <a:spcPts val="300"/>
              </a:spcAft>
              <a:buFontTx/>
              <a:buNone/>
              <a:defRPr/>
            </a:pPr>
            <a:r>
              <a:rPr lang="en-US" sz="2400" b="1" dirty="0" smtClean="0">
                <a:solidFill>
                  <a:srgbClr val="FFFF00"/>
                </a:solidFill>
                <a:latin typeface="Showcard Gothic" pitchFamily="82" charset="0"/>
                <a:cs typeface="Times New Roman" charset="0"/>
              </a:rPr>
              <a:t>	</a:t>
            </a:r>
            <a:r>
              <a:rPr lang="en-US" b="1" dirty="0" smtClean="0">
                <a:effectLst>
                  <a:outerShdw blurRad="38100" dist="38100" dir="2700000" algn="tl">
                    <a:srgbClr val="000000">
                      <a:alpha val="43137"/>
                    </a:srgbClr>
                  </a:outerShdw>
                </a:effectLst>
                <a:latin typeface="Rockwell Condensed" pitchFamily="18" charset="0"/>
              </a:rPr>
              <a:t>Bacteria varied in shapes:</a:t>
            </a:r>
          </a:p>
          <a:p>
            <a:pPr marL="1601788" lvl="2" indent="-457200">
              <a:spcAft>
                <a:spcPts val="600"/>
              </a:spcAft>
              <a:buFontTx/>
              <a:buNone/>
              <a:defRPr/>
            </a:pPr>
            <a:r>
              <a:rPr lang="en-US" sz="2800" b="1" dirty="0" smtClean="0">
                <a:effectLst>
                  <a:outerShdw blurRad="38100" dist="38100" dir="2700000" algn="tl">
                    <a:srgbClr val="000000">
                      <a:alpha val="43137"/>
                    </a:srgbClr>
                  </a:outerShdw>
                </a:effectLst>
                <a:latin typeface="Rockwell Condensed" pitchFamily="18" charset="0"/>
                <a:cs typeface="Times New Roman" charset="0"/>
              </a:rPr>
              <a:t>1.	</a:t>
            </a:r>
            <a:r>
              <a:rPr lang="en-US" sz="2800" b="1" dirty="0" err="1" smtClean="0">
                <a:effectLst>
                  <a:outerShdw blurRad="38100" dist="38100" dir="2700000" algn="tl">
                    <a:srgbClr val="000000">
                      <a:alpha val="43137"/>
                    </a:srgbClr>
                  </a:outerShdw>
                </a:effectLst>
                <a:latin typeface="Rockwell Condensed" pitchFamily="18" charset="0"/>
              </a:rPr>
              <a:t>Cocci</a:t>
            </a:r>
            <a:r>
              <a:rPr lang="en-US" sz="2800" b="1" dirty="0" smtClean="0">
                <a:effectLst>
                  <a:outerShdw blurRad="38100" dist="38100" dir="2700000" algn="tl">
                    <a:srgbClr val="000000">
                      <a:alpha val="43137"/>
                    </a:srgbClr>
                  </a:outerShdw>
                </a:effectLst>
                <a:latin typeface="Rockwell Condensed" pitchFamily="18" charset="0"/>
              </a:rPr>
              <a:t>--spherical</a:t>
            </a:r>
          </a:p>
          <a:p>
            <a:pPr marL="1601788" lvl="2" indent="-457200">
              <a:spcAft>
                <a:spcPts val="300"/>
              </a:spcAft>
              <a:buFontTx/>
              <a:buNone/>
              <a:defRPr/>
            </a:pPr>
            <a:r>
              <a:rPr lang="en-US" sz="2800" b="1" dirty="0" smtClean="0">
                <a:effectLst>
                  <a:outerShdw blurRad="38100" dist="38100" dir="2700000" algn="tl">
                    <a:srgbClr val="000000">
                      <a:alpha val="43137"/>
                    </a:srgbClr>
                  </a:outerShdw>
                </a:effectLst>
                <a:latin typeface="Rockwell Condensed" pitchFamily="18" charset="0"/>
                <a:cs typeface="Times New Roman" charset="0"/>
              </a:rPr>
              <a:t>2.	</a:t>
            </a:r>
            <a:r>
              <a:rPr lang="en-US" sz="2800" b="1" dirty="0" smtClean="0">
                <a:effectLst>
                  <a:outerShdw blurRad="38100" dist="38100" dir="2700000" algn="tl">
                    <a:srgbClr val="000000">
                      <a:alpha val="43137"/>
                    </a:srgbClr>
                  </a:outerShdw>
                </a:effectLst>
                <a:latin typeface="Rockwell Condensed" pitchFamily="18" charset="0"/>
              </a:rPr>
              <a:t>Bacilli—rod-shaped</a:t>
            </a:r>
          </a:p>
          <a:p>
            <a:pPr marL="1601788" lvl="2" indent="-457200">
              <a:buFontTx/>
              <a:buAutoNum type="arabicPeriod" startAt="3"/>
              <a:defRPr/>
            </a:pPr>
            <a:r>
              <a:rPr lang="en-US" sz="2800" b="1" dirty="0" smtClean="0">
                <a:effectLst>
                  <a:outerShdw blurRad="38100" dist="38100" dir="2700000" algn="tl">
                    <a:srgbClr val="000000">
                      <a:alpha val="43137"/>
                    </a:srgbClr>
                  </a:outerShdw>
                </a:effectLst>
                <a:latin typeface="Rockwell Condensed" pitchFamily="18" charset="0"/>
              </a:rPr>
              <a:t>Spirochetes—spiral-shaped</a:t>
            </a:r>
          </a:p>
          <a:p>
            <a:pPr marL="1100138" lvl="1" indent="-533400">
              <a:spcAft>
                <a:spcPts val="300"/>
              </a:spcAft>
              <a:buFontTx/>
              <a:buNone/>
              <a:defRPr/>
            </a:pPr>
            <a:endParaRPr lang="en-US" sz="2400" b="1" dirty="0" smtClean="0">
              <a:solidFill>
                <a:srgbClr val="FF3300"/>
              </a:solidFill>
              <a:effectLst>
                <a:outerShdw blurRad="38100" dist="38100" dir="2700000" algn="tl">
                  <a:srgbClr val="000000">
                    <a:alpha val="43137"/>
                  </a:srgbClr>
                </a:outerShdw>
              </a:effectLst>
              <a:latin typeface="Rockwell" pitchFamily="18" charset="0"/>
              <a:cs typeface="Times New Roman" charset="0"/>
            </a:endParaRPr>
          </a:p>
          <a:p>
            <a:pPr marL="1100138" lvl="1" indent="-533400">
              <a:spcAft>
                <a:spcPts val="300"/>
              </a:spcAft>
              <a:buFontTx/>
              <a:buNone/>
              <a:defRPr/>
            </a:pPr>
            <a:endParaRPr lang="en-US" sz="2400" b="1" dirty="0" smtClean="0">
              <a:solidFill>
                <a:srgbClr val="FF3300"/>
              </a:solidFill>
              <a:effectLst>
                <a:outerShdw blurRad="38100" dist="38100" dir="2700000" algn="tl">
                  <a:srgbClr val="000000">
                    <a:alpha val="43137"/>
                  </a:srgbClr>
                </a:outerShdw>
              </a:effectLst>
              <a:latin typeface="Rockwell" pitchFamily="18" charset="0"/>
              <a:cs typeface="Times New Roman" charset="0"/>
            </a:endParaRPr>
          </a:p>
          <a:p>
            <a:pPr marL="1100138" lvl="1" indent="-533400">
              <a:spcAft>
                <a:spcPts val="300"/>
              </a:spcAft>
              <a:buFontTx/>
              <a:buNone/>
              <a:defRPr/>
            </a:pPr>
            <a:endParaRPr lang="en-US" sz="2400" b="1" dirty="0" smtClean="0">
              <a:solidFill>
                <a:srgbClr val="FF3300"/>
              </a:solidFill>
              <a:effectLst>
                <a:outerShdw blurRad="38100" dist="38100" dir="2700000" algn="tl">
                  <a:srgbClr val="000000">
                    <a:alpha val="43137"/>
                  </a:srgbClr>
                </a:outerShdw>
              </a:effectLst>
              <a:latin typeface="Rockwell" pitchFamily="18" charset="0"/>
              <a:cs typeface="Times New Roman" charset="0"/>
            </a:endParaRPr>
          </a:p>
          <a:p>
            <a:pPr marL="1100138" lvl="1" indent="-533400">
              <a:spcAft>
                <a:spcPts val="300"/>
              </a:spcAft>
              <a:buFontTx/>
              <a:buNone/>
              <a:defRPr/>
            </a:pPr>
            <a:endParaRPr lang="en-US" sz="2400" b="1" dirty="0" smtClean="0">
              <a:solidFill>
                <a:srgbClr val="FF3300"/>
              </a:solidFill>
              <a:effectLst>
                <a:outerShdw blurRad="38100" dist="38100" dir="2700000" algn="tl">
                  <a:srgbClr val="000000">
                    <a:alpha val="43137"/>
                  </a:srgbClr>
                </a:outerShdw>
              </a:effectLst>
              <a:latin typeface="Rockwell" pitchFamily="18" charset="0"/>
              <a:cs typeface="Times New Roman" charset="0"/>
            </a:endParaRPr>
          </a:p>
          <a:p>
            <a:pPr marL="1100138" lvl="1" indent="-533400">
              <a:spcAft>
                <a:spcPts val="300"/>
              </a:spcAft>
              <a:buFontTx/>
              <a:buNone/>
              <a:defRPr/>
            </a:pPr>
            <a:endParaRPr lang="en-US" sz="2400" b="1" dirty="0" smtClean="0">
              <a:solidFill>
                <a:srgbClr val="FF3300"/>
              </a:solidFill>
              <a:effectLst>
                <a:outerShdw blurRad="38100" dist="38100" dir="2700000" algn="tl">
                  <a:srgbClr val="000000">
                    <a:alpha val="43137"/>
                  </a:srgbClr>
                </a:outerShdw>
              </a:effectLst>
              <a:latin typeface="Rockwell" pitchFamily="18" charset="0"/>
              <a:cs typeface="Times New Roman" charset="0"/>
            </a:endParaRPr>
          </a:p>
          <a:p>
            <a:pPr marL="1100138" lvl="1" indent="-533400">
              <a:spcAft>
                <a:spcPts val="300"/>
              </a:spcAft>
              <a:buFontTx/>
              <a:buNone/>
              <a:defRPr/>
            </a:pPr>
            <a:endParaRPr lang="en-US" sz="2400" b="1" dirty="0" smtClean="0">
              <a:solidFill>
                <a:srgbClr val="FF3300"/>
              </a:solidFill>
              <a:effectLst>
                <a:outerShdw blurRad="38100" dist="38100" dir="2700000" algn="tl">
                  <a:srgbClr val="000000">
                    <a:alpha val="43137"/>
                  </a:srgbClr>
                </a:outerShdw>
              </a:effectLst>
              <a:latin typeface="Rockwell" pitchFamily="18" charset="0"/>
              <a:cs typeface="Times New Roman" charset="0"/>
            </a:endParaRPr>
          </a:p>
          <a:p>
            <a:pPr marL="1100138" lvl="1" indent="-533400">
              <a:spcAft>
                <a:spcPts val="300"/>
              </a:spcAft>
              <a:buFontTx/>
              <a:buNone/>
              <a:defRPr/>
            </a:pPr>
            <a:endParaRPr lang="en-US" sz="2400" b="1" dirty="0" smtClean="0">
              <a:solidFill>
                <a:srgbClr val="FF3300"/>
              </a:solidFill>
              <a:effectLst>
                <a:outerShdw blurRad="38100" dist="38100" dir="2700000" algn="tl">
                  <a:srgbClr val="000000">
                    <a:alpha val="43137"/>
                  </a:srgbClr>
                </a:outerShdw>
              </a:effectLst>
              <a:latin typeface="Rockwell" pitchFamily="18" charset="0"/>
              <a:cs typeface="Times New Roman" charset="0"/>
            </a:endParaRPr>
          </a:p>
          <a:p>
            <a:pPr marL="1100138" lvl="1" indent="-533400">
              <a:spcAft>
                <a:spcPts val="300"/>
              </a:spcAft>
              <a:buFontTx/>
              <a:buNone/>
              <a:defRPr/>
            </a:pPr>
            <a:r>
              <a:rPr lang="en-US" sz="2400" b="1" dirty="0" smtClean="0">
                <a:solidFill>
                  <a:srgbClr val="FF3300"/>
                </a:solidFill>
                <a:effectLst>
                  <a:outerShdw blurRad="38100" dist="38100" dir="2700000" algn="tl">
                    <a:srgbClr val="000000">
                      <a:alpha val="43137"/>
                    </a:srgbClr>
                  </a:outerShdw>
                </a:effectLst>
                <a:latin typeface="Rockwell" pitchFamily="18" charset="0"/>
              </a:rPr>
              <a:t>     </a:t>
            </a:r>
          </a:p>
        </p:txBody>
      </p:sp>
      <p:pic>
        <p:nvPicPr>
          <p:cNvPr id="47107" name="Picture 4" descr="Shapes"/>
          <p:cNvPicPr>
            <a:picLocks noChangeAspect="1" noChangeArrowheads="1"/>
          </p:cNvPicPr>
          <p:nvPr/>
        </p:nvPicPr>
        <p:blipFill>
          <a:blip r:embed="rId2" cstate="print"/>
          <a:srcRect/>
          <a:stretch>
            <a:fillRect/>
          </a:stretch>
        </p:blipFill>
        <p:spPr bwMode="auto">
          <a:xfrm>
            <a:off x="228600" y="2743200"/>
            <a:ext cx="8153400" cy="2562225"/>
          </a:xfrm>
          <a:prstGeom prst="rect">
            <a:avLst/>
          </a:prstGeom>
          <a:noFill/>
          <a:ln w="9525">
            <a:noFill/>
            <a:miter lim="800000"/>
            <a:headEnd/>
            <a:tailEnd/>
          </a:ln>
        </p:spPr>
      </p:pic>
      <p:sp>
        <p:nvSpPr>
          <p:cNvPr id="47108" name="Line 5"/>
          <p:cNvSpPr>
            <a:spLocks noChangeShapeType="1"/>
          </p:cNvSpPr>
          <p:nvPr/>
        </p:nvSpPr>
        <p:spPr bwMode="auto">
          <a:xfrm>
            <a:off x="304800" y="1143000"/>
            <a:ext cx="457200" cy="2133600"/>
          </a:xfrm>
          <a:prstGeom prst="line">
            <a:avLst/>
          </a:prstGeom>
          <a:noFill/>
          <a:ln w="38100">
            <a:solidFill>
              <a:schemeClr val="tx1"/>
            </a:solidFill>
            <a:round/>
            <a:headEnd/>
            <a:tailEnd type="triangle" w="med" len="med"/>
          </a:ln>
        </p:spPr>
        <p:txBody>
          <a:bodyPr/>
          <a:lstStyle/>
          <a:p>
            <a:endParaRPr lang="en-US"/>
          </a:p>
        </p:txBody>
      </p:sp>
      <p:sp>
        <p:nvSpPr>
          <p:cNvPr id="47109" name="Line 6"/>
          <p:cNvSpPr>
            <a:spLocks noChangeShapeType="1"/>
          </p:cNvSpPr>
          <p:nvPr/>
        </p:nvSpPr>
        <p:spPr bwMode="auto">
          <a:xfrm>
            <a:off x="304800" y="1143000"/>
            <a:ext cx="304800" cy="0"/>
          </a:xfrm>
          <a:prstGeom prst="line">
            <a:avLst/>
          </a:prstGeom>
          <a:noFill/>
          <a:ln w="38100">
            <a:solidFill>
              <a:schemeClr val="tx1"/>
            </a:solidFill>
            <a:round/>
            <a:headEnd/>
            <a:tailEnd/>
          </a:ln>
        </p:spPr>
        <p:txBody>
          <a:bodyPr/>
          <a:lstStyle/>
          <a:p>
            <a:endParaRPr lang="en-US"/>
          </a:p>
        </p:txBody>
      </p:sp>
      <p:sp>
        <p:nvSpPr>
          <p:cNvPr id="47110" name="Line 7"/>
          <p:cNvSpPr>
            <a:spLocks noChangeShapeType="1"/>
          </p:cNvSpPr>
          <p:nvPr/>
        </p:nvSpPr>
        <p:spPr bwMode="auto">
          <a:xfrm>
            <a:off x="4267200" y="1905000"/>
            <a:ext cx="1752600" cy="0"/>
          </a:xfrm>
          <a:prstGeom prst="line">
            <a:avLst/>
          </a:prstGeom>
          <a:noFill/>
          <a:ln w="38100">
            <a:solidFill>
              <a:schemeClr val="tx1"/>
            </a:solidFill>
            <a:round/>
            <a:headEnd/>
            <a:tailEnd/>
          </a:ln>
        </p:spPr>
        <p:txBody>
          <a:bodyPr/>
          <a:lstStyle/>
          <a:p>
            <a:endParaRPr lang="en-US"/>
          </a:p>
        </p:txBody>
      </p:sp>
      <p:sp>
        <p:nvSpPr>
          <p:cNvPr id="47111" name="Line 8"/>
          <p:cNvSpPr>
            <a:spLocks noChangeShapeType="1"/>
          </p:cNvSpPr>
          <p:nvPr/>
        </p:nvSpPr>
        <p:spPr bwMode="auto">
          <a:xfrm flipH="1">
            <a:off x="4953000" y="1905000"/>
            <a:ext cx="1066800" cy="1524000"/>
          </a:xfrm>
          <a:prstGeom prst="line">
            <a:avLst/>
          </a:prstGeom>
          <a:noFill/>
          <a:ln w="38100">
            <a:solidFill>
              <a:schemeClr val="tx1"/>
            </a:solidFill>
            <a:round/>
            <a:headEnd/>
            <a:tailEnd type="triangle" w="med" len="med"/>
          </a:ln>
        </p:spPr>
        <p:txBody>
          <a:bodyPr/>
          <a:lstStyle/>
          <a:p>
            <a:endParaRPr lang="en-US"/>
          </a:p>
        </p:txBody>
      </p:sp>
      <p:sp>
        <p:nvSpPr>
          <p:cNvPr id="24585" name="Line 9"/>
          <p:cNvSpPr>
            <a:spLocks noChangeShapeType="1"/>
          </p:cNvSpPr>
          <p:nvPr/>
        </p:nvSpPr>
        <p:spPr bwMode="auto">
          <a:xfrm>
            <a:off x="5105400" y="2590800"/>
            <a:ext cx="838200" cy="685800"/>
          </a:xfrm>
          <a:prstGeom prst="line">
            <a:avLst/>
          </a:prstGeom>
          <a:noFill/>
          <a:ln w="38100">
            <a:solidFill>
              <a:schemeClr val="accent2"/>
            </a:solidFill>
            <a:round/>
            <a:headEnd/>
            <a:tailEnd type="triangle" w="med" len="me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fill="hold"/>
                                        <p:tgtEl>
                                          <p:spTgt spid="24585"/>
                                        </p:tgtEl>
                                        <p:attrNameLst>
                                          <p:attrName>ppt_x</p:attrName>
                                        </p:attrNameLst>
                                      </p:cBhvr>
                                      <p:tavLst>
                                        <p:tav tm="0">
                                          <p:val>
                                            <p:strVal val="0-#ppt_w/2"/>
                                          </p:val>
                                        </p:tav>
                                        <p:tav tm="100000">
                                          <p:val>
                                            <p:strVal val="#ppt_x"/>
                                          </p:val>
                                        </p:tav>
                                      </p:tavLst>
                                    </p:anim>
                                    <p:anim calcmode="lin" valueType="num">
                                      <p:cBhvr additive="base">
                                        <p:cTn id="8" dur="500" fill="hold"/>
                                        <p:tgtEl>
                                          <p:spTgt spid="245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r>
              <a:rPr lang="en-US" sz="3600" b="1" dirty="0" smtClean="0">
                <a:latin typeface="Rockwell Condensed" pitchFamily="18" charset="0"/>
              </a:rPr>
              <a:t>We compete with bacteria for our food – they eat the same stuff we do…. How do we preserve our food?</a:t>
            </a:r>
          </a:p>
        </p:txBody>
      </p:sp>
      <p:pic>
        <p:nvPicPr>
          <p:cNvPr id="92163" name="Picture 3" descr="j0185481"/>
          <p:cNvPicPr>
            <a:picLocks noChangeAspect="1" noChangeArrowheads="1"/>
          </p:cNvPicPr>
          <p:nvPr/>
        </p:nvPicPr>
        <p:blipFill>
          <a:blip r:embed="rId2" cstate="print"/>
          <a:srcRect/>
          <a:stretch>
            <a:fillRect/>
          </a:stretch>
        </p:blipFill>
        <p:spPr bwMode="auto">
          <a:xfrm>
            <a:off x="3155950" y="2497138"/>
            <a:ext cx="2166938" cy="2684462"/>
          </a:xfrm>
          <a:prstGeom prst="rect">
            <a:avLst/>
          </a:prstGeom>
          <a:noFill/>
          <a:ln w="9525">
            <a:noFill/>
            <a:miter lim="800000"/>
            <a:headEnd/>
            <a:tailEnd/>
          </a:ln>
        </p:spPr>
      </p:pic>
      <p:pic>
        <p:nvPicPr>
          <p:cNvPr id="92164" name="Picture 4" descr="HH00908_"/>
          <p:cNvPicPr>
            <a:picLocks noChangeAspect="1" noChangeArrowheads="1"/>
          </p:cNvPicPr>
          <p:nvPr/>
        </p:nvPicPr>
        <p:blipFill>
          <a:blip r:embed="rId3" cstate="print"/>
          <a:srcRect/>
          <a:stretch>
            <a:fillRect/>
          </a:stretch>
        </p:blipFill>
        <p:spPr bwMode="auto">
          <a:xfrm>
            <a:off x="838200" y="2438400"/>
            <a:ext cx="1098550" cy="1308100"/>
          </a:xfrm>
          <a:prstGeom prst="rect">
            <a:avLst/>
          </a:prstGeom>
          <a:noFill/>
          <a:ln w="9525">
            <a:noFill/>
            <a:miter lim="800000"/>
            <a:headEnd/>
            <a:tailEnd/>
          </a:ln>
        </p:spPr>
      </p:pic>
      <p:pic>
        <p:nvPicPr>
          <p:cNvPr id="92165" name="Picture 5" descr="j0082911"/>
          <p:cNvPicPr>
            <a:picLocks noChangeAspect="1" noChangeArrowheads="1"/>
          </p:cNvPicPr>
          <p:nvPr/>
        </p:nvPicPr>
        <p:blipFill>
          <a:blip r:embed="rId4" cstate="print"/>
          <a:srcRect/>
          <a:stretch>
            <a:fillRect/>
          </a:stretch>
        </p:blipFill>
        <p:spPr bwMode="auto">
          <a:xfrm>
            <a:off x="990600" y="4724400"/>
            <a:ext cx="1787525" cy="1509713"/>
          </a:xfrm>
          <a:prstGeom prst="rect">
            <a:avLst/>
          </a:prstGeom>
          <a:noFill/>
          <a:ln w="9525">
            <a:noFill/>
            <a:miter lim="800000"/>
            <a:headEnd/>
            <a:tailEnd/>
          </a:ln>
        </p:spPr>
      </p:pic>
      <p:pic>
        <p:nvPicPr>
          <p:cNvPr id="92166" name="Picture 6" descr="FD00929_"/>
          <p:cNvPicPr>
            <a:picLocks noChangeAspect="1" noChangeArrowheads="1"/>
          </p:cNvPicPr>
          <p:nvPr/>
        </p:nvPicPr>
        <p:blipFill>
          <a:blip r:embed="rId5" cstate="print"/>
          <a:srcRect/>
          <a:stretch>
            <a:fillRect/>
          </a:stretch>
        </p:blipFill>
        <p:spPr bwMode="auto">
          <a:xfrm>
            <a:off x="6477000" y="3733800"/>
            <a:ext cx="2133600" cy="2325688"/>
          </a:xfrm>
          <a:prstGeom prst="rect">
            <a:avLst/>
          </a:prstGeom>
          <a:noFill/>
          <a:ln w="9525">
            <a:noFill/>
            <a:miter lim="800000"/>
            <a:headEnd/>
            <a:tailEnd/>
          </a:ln>
        </p:spPr>
      </p:pic>
      <p:pic>
        <p:nvPicPr>
          <p:cNvPr id="92167" name="Picture 7" descr="j0264478"/>
          <p:cNvPicPr>
            <a:picLocks noChangeAspect="1" noChangeArrowheads="1"/>
          </p:cNvPicPr>
          <p:nvPr/>
        </p:nvPicPr>
        <p:blipFill>
          <a:blip r:embed="rId6" cstate="print"/>
          <a:srcRect/>
          <a:stretch>
            <a:fillRect/>
          </a:stretch>
        </p:blipFill>
        <p:spPr bwMode="auto">
          <a:xfrm>
            <a:off x="7086600" y="2209800"/>
            <a:ext cx="933450" cy="523875"/>
          </a:xfrm>
          <a:prstGeom prst="rect">
            <a:avLst/>
          </a:prstGeom>
          <a:noFill/>
          <a:ln w="9525">
            <a:noFill/>
            <a:miter lim="800000"/>
            <a:headEnd/>
            <a:tailEnd/>
          </a:ln>
        </p:spPr>
      </p:pic>
      <p:sp>
        <p:nvSpPr>
          <p:cNvPr id="92168" name="Text Box 8"/>
          <p:cNvSpPr txBox="1">
            <a:spLocks noChangeArrowheads="1"/>
          </p:cNvSpPr>
          <p:nvPr/>
        </p:nvSpPr>
        <p:spPr bwMode="auto">
          <a:xfrm>
            <a:off x="533400" y="3962400"/>
            <a:ext cx="2209800" cy="461665"/>
          </a:xfrm>
          <a:prstGeom prst="rect">
            <a:avLst/>
          </a:prstGeom>
          <a:noFill/>
          <a:ln w="9525">
            <a:noFill/>
            <a:miter lim="800000"/>
            <a:headEnd/>
            <a:tailEnd/>
          </a:ln>
        </p:spPr>
        <p:txBody>
          <a:bodyPr>
            <a:spAutoFit/>
          </a:bodyPr>
          <a:lstStyle/>
          <a:p>
            <a:pPr eaLnBrk="1" hangingPunct="1">
              <a:spcBef>
                <a:spcPct val="50000"/>
              </a:spcBef>
            </a:pPr>
            <a:r>
              <a:rPr lang="en-US" sz="2400" dirty="0">
                <a:latin typeface="Showcard Gothic" pitchFamily="82" charset="0"/>
              </a:rPr>
              <a:t>salting</a:t>
            </a:r>
          </a:p>
        </p:txBody>
      </p:sp>
      <p:sp>
        <p:nvSpPr>
          <p:cNvPr id="92169" name="Text Box 9"/>
          <p:cNvSpPr txBox="1">
            <a:spLocks noChangeArrowheads="1"/>
          </p:cNvSpPr>
          <p:nvPr/>
        </p:nvSpPr>
        <p:spPr bwMode="auto">
          <a:xfrm>
            <a:off x="533400" y="6324600"/>
            <a:ext cx="3048000" cy="461665"/>
          </a:xfrm>
          <a:prstGeom prst="rect">
            <a:avLst/>
          </a:prstGeom>
          <a:noFill/>
          <a:ln w="9525">
            <a:noFill/>
            <a:miter lim="800000"/>
            <a:headEnd/>
            <a:tailEnd/>
          </a:ln>
        </p:spPr>
        <p:txBody>
          <a:bodyPr>
            <a:spAutoFit/>
          </a:bodyPr>
          <a:lstStyle/>
          <a:p>
            <a:pPr eaLnBrk="1" hangingPunct="1">
              <a:spcBef>
                <a:spcPct val="50000"/>
              </a:spcBef>
            </a:pPr>
            <a:r>
              <a:rPr lang="en-US" sz="2400" dirty="0">
                <a:latin typeface="Showcard Gothic" pitchFamily="82" charset="0"/>
              </a:rPr>
              <a:t>freezing</a:t>
            </a:r>
          </a:p>
        </p:txBody>
      </p:sp>
      <p:sp>
        <p:nvSpPr>
          <p:cNvPr id="92170" name="Text Box 10"/>
          <p:cNvSpPr txBox="1">
            <a:spLocks noChangeArrowheads="1"/>
          </p:cNvSpPr>
          <p:nvPr/>
        </p:nvSpPr>
        <p:spPr bwMode="auto">
          <a:xfrm>
            <a:off x="3505200" y="5410200"/>
            <a:ext cx="2590800" cy="461665"/>
          </a:xfrm>
          <a:prstGeom prst="rect">
            <a:avLst/>
          </a:prstGeom>
          <a:noFill/>
          <a:ln w="9525">
            <a:noFill/>
            <a:miter lim="800000"/>
            <a:headEnd/>
            <a:tailEnd/>
          </a:ln>
        </p:spPr>
        <p:txBody>
          <a:bodyPr>
            <a:spAutoFit/>
          </a:bodyPr>
          <a:lstStyle/>
          <a:p>
            <a:pPr eaLnBrk="1" hangingPunct="1">
              <a:spcBef>
                <a:spcPct val="50000"/>
              </a:spcBef>
            </a:pPr>
            <a:r>
              <a:rPr lang="en-US" sz="2400" dirty="0">
                <a:latin typeface="Showcard Gothic" pitchFamily="82" charset="0"/>
              </a:rPr>
              <a:t>refrigeration</a:t>
            </a:r>
          </a:p>
        </p:txBody>
      </p:sp>
      <p:sp>
        <p:nvSpPr>
          <p:cNvPr id="92171" name="Text Box 11"/>
          <p:cNvSpPr txBox="1">
            <a:spLocks noChangeArrowheads="1"/>
          </p:cNvSpPr>
          <p:nvPr/>
        </p:nvSpPr>
        <p:spPr bwMode="auto">
          <a:xfrm>
            <a:off x="5943600" y="2971800"/>
            <a:ext cx="2971800" cy="461665"/>
          </a:xfrm>
          <a:prstGeom prst="rect">
            <a:avLst/>
          </a:prstGeom>
          <a:noFill/>
          <a:ln w="9525">
            <a:noFill/>
            <a:miter lim="800000"/>
            <a:headEnd/>
            <a:tailEnd/>
          </a:ln>
        </p:spPr>
        <p:txBody>
          <a:bodyPr>
            <a:spAutoFit/>
          </a:bodyPr>
          <a:lstStyle/>
          <a:p>
            <a:pPr eaLnBrk="1" hangingPunct="1">
              <a:spcBef>
                <a:spcPct val="50000"/>
              </a:spcBef>
            </a:pPr>
            <a:r>
              <a:rPr lang="en-US" sz="2400" dirty="0">
                <a:latin typeface="Showcard Gothic" pitchFamily="82" charset="0"/>
              </a:rPr>
              <a:t>Drying (prunes)</a:t>
            </a:r>
          </a:p>
        </p:txBody>
      </p:sp>
      <p:sp>
        <p:nvSpPr>
          <p:cNvPr id="92172" name="Text Box 12"/>
          <p:cNvSpPr txBox="1">
            <a:spLocks noChangeArrowheads="1"/>
          </p:cNvSpPr>
          <p:nvPr/>
        </p:nvSpPr>
        <p:spPr bwMode="auto">
          <a:xfrm>
            <a:off x="6781800" y="6096000"/>
            <a:ext cx="1676400" cy="461665"/>
          </a:xfrm>
          <a:prstGeom prst="rect">
            <a:avLst/>
          </a:prstGeom>
          <a:noFill/>
          <a:ln w="9525">
            <a:noFill/>
            <a:miter lim="800000"/>
            <a:headEnd/>
            <a:tailEnd/>
          </a:ln>
        </p:spPr>
        <p:txBody>
          <a:bodyPr>
            <a:spAutoFit/>
          </a:bodyPr>
          <a:lstStyle/>
          <a:p>
            <a:pPr eaLnBrk="1" hangingPunct="1">
              <a:spcBef>
                <a:spcPct val="50000"/>
              </a:spcBef>
            </a:pPr>
            <a:r>
              <a:rPr lang="en-US" sz="2400" dirty="0">
                <a:latin typeface="Showcard Gothic" pitchFamily="82" charset="0"/>
              </a:rPr>
              <a:t>pickling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ctrTitle"/>
          </p:nvPr>
        </p:nvSpPr>
        <p:spPr>
          <a:xfrm>
            <a:off x="685800" y="381000"/>
            <a:ext cx="7772400" cy="990600"/>
          </a:xfrm>
        </p:spPr>
        <p:txBody>
          <a:bodyPr>
            <a:noAutofit/>
          </a:bodyPr>
          <a:lstStyle/>
          <a:p>
            <a:r>
              <a:rPr lang="en-US" dirty="0" smtClean="0">
                <a:latin typeface="Rockwell Condensed" pitchFamily="18" charset="0"/>
                <a:ea typeface="MS UI Gothic" pitchFamily="34" charset="-128"/>
              </a:rPr>
              <a:t>Most bacteria are harmless.</a:t>
            </a:r>
            <a:br>
              <a:rPr lang="en-US" dirty="0" smtClean="0">
                <a:latin typeface="Rockwell Condensed" pitchFamily="18" charset="0"/>
                <a:ea typeface="MS UI Gothic" pitchFamily="34" charset="-128"/>
              </a:rPr>
            </a:br>
            <a:endParaRPr lang="en-US" dirty="0" smtClean="0">
              <a:latin typeface="Rockwell Condensed" pitchFamily="18" charset="0"/>
            </a:endParaRPr>
          </a:p>
        </p:txBody>
      </p:sp>
      <p:sp>
        <p:nvSpPr>
          <p:cNvPr id="99331" name="Subtitle 4"/>
          <p:cNvSpPr>
            <a:spLocks noGrp="1"/>
          </p:cNvSpPr>
          <p:nvPr>
            <p:ph type="subTitle" idx="1"/>
          </p:nvPr>
        </p:nvSpPr>
        <p:spPr>
          <a:xfrm>
            <a:off x="685800" y="1295400"/>
            <a:ext cx="8153400" cy="5181600"/>
          </a:xfrm>
        </p:spPr>
        <p:txBody>
          <a:bodyPr>
            <a:normAutofit fontScale="92500" lnSpcReduction="20000"/>
          </a:bodyPr>
          <a:lstStyle/>
          <a:p>
            <a:pPr algn="l">
              <a:buFontTx/>
              <a:buChar char="•"/>
            </a:pPr>
            <a:r>
              <a:rPr lang="en-US" sz="4000" dirty="0" smtClean="0">
                <a:solidFill>
                  <a:schemeClr val="tx1"/>
                </a:solidFill>
                <a:latin typeface="Rockwell Condensed" pitchFamily="18" charset="0"/>
                <a:ea typeface="MS UI Gothic" pitchFamily="34" charset="-128"/>
              </a:rPr>
              <a:t>  Remember, bacteria cells out number our 	own cells by a factor for 10:1!</a:t>
            </a:r>
          </a:p>
          <a:p>
            <a:pPr algn="l">
              <a:buFontTx/>
              <a:buChar char="•"/>
            </a:pPr>
            <a:r>
              <a:rPr lang="en-US" sz="4000" dirty="0" smtClean="0">
                <a:solidFill>
                  <a:schemeClr val="tx1"/>
                </a:solidFill>
                <a:latin typeface="Rockwell Condensed" pitchFamily="18" charset="0"/>
                <a:ea typeface="MS UI Gothic" pitchFamily="34" charset="-128"/>
              </a:rPr>
              <a:t>  On Earth that factor is about </a:t>
            </a:r>
          </a:p>
          <a:p>
            <a:pPr algn="l"/>
            <a:r>
              <a:rPr lang="en-US" sz="4000" dirty="0" smtClean="0">
                <a:solidFill>
                  <a:schemeClr val="tx1"/>
                </a:solidFill>
                <a:latin typeface="Rockwell Condensed" pitchFamily="18" charset="0"/>
                <a:ea typeface="MS UI Gothic" pitchFamily="34" charset="-128"/>
              </a:rPr>
              <a:t>	1000-1,000,000 to 1!</a:t>
            </a:r>
          </a:p>
          <a:p>
            <a:pPr algn="l">
              <a:buFontTx/>
              <a:buChar char="•"/>
            </a:pPr>
            <a:r>
              <a:rPr lang="en-US" sz="4000" dirty="0" smtClean="0">
                <a:solidFill>
                  <a:schemeClr val="tx1"/>
                </a:solidFill>
                <a:latin typeface="Rockwell Condensed" pitchFamily="18" charset="0"/>
                <a:ea typeface="MS UI Gothic" pitchFamily="34" charset="-128"/>
              </a:rPr>
              <a:t>  Bacteria that inhabit our bodies actually PROTECT us from harmful pathogens by </a:t>
            </a:r>
            <a:r>
              <a:rPr lang="en-US" sz="4000" b="1" u="sng" dirty="0" smtClean="0">
                <a:solidFill>
                  <a:schemeClr val="tx1"/>
                </a:solidFill>
                <a:latin typeface="Rockwell Condensed" pitchFamily="18" charset="0"/>
                <a:ea typeface="MS UI Gothic" pitchFamily="34" charset="-128"/>
              </a:rPr>
              <a:t>“colonization resistance</a:t>
            </a:r>
            <a:r>
              <a:rPr lang="en-US" sz="4000" dirty="0" smtClean="0">
                <a:solidFill>
                  <a:schemeClr val="tx1"/>
                </a:solidFill>
                <a:latin typeface="Rockwell Condensed" pitchFamily="18" charset="0"/>
                <a:ea typeface="MS UI Gothic" pitchFamily="34" charset="-128"/>
              </a:rPr>
              <a:t>” </a:t>
            </a:r>
            <a:r>
              <a:rPr lang="en-US" sz="4000" dirty="0" smtClean="0">
                <a:solidFill>
                  <a:schemeClr val="tx1"/>
                </a:solidFill>
                <a:latin typeface="Rockwell Condensed" pitchFamily="18" charset="0"/>
                <a:ea typeface="MS UI Gothic" pitchFamily="34" charset="-128"/>
                <a:sym typeface="Wingdings" pitchFamily="2" charset="2"/>
              </a:rPr>
              <a:t></a:t>
            </a:r>
            <a:r>
              <a:rPr lang="en-US" sz="4000" dirty="0" smtClean="0">
                <a:solidFill>
                  <a:schemeClr val="tx1"/>
                </a:solidFill>
                <a:latin typeface="Rockwell Condensed" pitchFamily="18" charset="0"/>
                <a:ea typeface="MS UI Gothic" pitchFamily="34" charset="-128"/>
              </a:rPr>
              <a:t>We occupy this space so ‘get lost’.  </a:t>
            </a:r>
          </a:p>
          <a:p>
            <a:endParaRPr lang="en-US" dirty="0" smtClean="0"/>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050"/>
          <p:cNvSpPr>
            <a:spLocks noGrp="1" noChangeArrowheads="1"/>
          </p:cNvSpPr>
          <p:nvPr>
            <p:ph type="title"/>
          </p:nvPr>
        </p:nvSpPr>
        <p:spPr>
          <a:xfrm>
            <a:off x="457200" y="228600"/>
            <a:ext cx="8229600" cy="1143000"/>
          </a:xfrm>
        </p:spPr>
        <p:txBody>
          <a:bodyPr>
            <a:noAutofit/>
          </a:bodyPr>
          <a:lstStyle/>
          <a:p>
            <a:r>
              <a:rPr lang="en-US" sz="3600" dirty="0" smtClean="0">
                <a:latin typeface="Rockwell Condensed" pitchFamily="18" charset="0"/>
              </a:rPr>
              <a:t>Our immune systems attack bacteria</a:t>
            </a:r>
            <a:r>
              <a:rPr lang="en-US" sz="4000" dirty="0" smtClean="0">
                <a:latin typeface="Rockwell Condensed" pitchFamily="18" charset="0"/>
              </a:rPr>
              <a:t/>
            </a:r>
            <a:br>
              <a:rPr lang="en-US" sz="4000" dirty="0" smtClean="0">
                <a:latin typeface="Rockwell Condensed" pitchFamily="18" charset="0"/>
              </a:rPr>
            </a:br>
            <a:r>
              <a:rPr lang="en-US" sz="3600" dirty="0" smtClean="0">
                <a:latin typeface="Rockwell Condensed" pitchFamily="18" charset="0"/>
              </a:rPr>
              <a:t>Here is a white blood cell attacking a bacillus</a:t>
            </a:r>
            <a:endParaRPr lang="en-US" sz="4000" dirty="0" smtClean="0">
              <a:latin typeface="Rockwell Condensed" pitchFamily="18" charset="0"/>
            </a:endParaRPr>
          </a:p>
        </p:txBody>
      </p:sp>
      <p:pic>
        <p:nvPicPr>
          <p:cNvPr id="97283" name="Picture 2051" descr="wbc attacking bacterium"/>
          <p:cNvPicPr>
            <a:picLocks noChangeAspect="1" noChangeArrowheads="1"/>
          </p:cNvPicPr>
          <p:nvPr/>
        </p:nvPicPr>
        <p:blipFill>
          <a:blip r:embed="rId2" cstate="print"/>
          <a:srcRect/>
          <a:stretch>
            <a:fillRect/>
          </a:stretch>
        </p:blipFill>
        <p:spPr bwMode="auto">
          <a:xfrm>
            <a:off x="1981200" y="1481957"/>
            <a:ext cx="6477000" cy="537604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 y="0"/>
            <a:ext cx="8991600" cy="990600"/>
          </a:xfrm>
        </p:spPr>
        <p:txBody>
          <a:bodyPr>
            <a:normAutofit/>
          </a:bodyPr>
          <a:lstStyle/>
          <a:p>
            <a:r>
              <a:rPr lang="en-US" sz="5400" dirty="0" smtClean="0">
                <a:latin typeface="Rockwell Condensed" pitchFamily="18" charset="0"/>
              </a:rPr>
              <a:t>Diseases caused by bacteria</a:t>
            </a:r>
          </a:p>
        </p:txBody>
      </p:sp>
      <p:pic>
        <p:nvPicPr>
          <p:cNvPr id="93187" name="Picture 3" descr="anthrax-cycle"/>
          <p:cNvPicPr>
            <a:picLocks noChangeAspect="1" noChangeArrowheads="1"/>
          </p:cNvPicPr>
          <p:nvPr/>
        </p:nvPicPr>
        <p:blipFill>
          <a:blip r:embed="rId2" cstate="print"/>
          <a:srcRect/>
          <a:stretch>
            <a:fillRect/>
          </a:stretch>
        </p:blipFill>
        <p:spPr bwMode="auto">
          <a:xfrm>
            <a:off x="1577566" y="1674670"/>
            <a:ext cx="5966234" cy="5214714"/>
          </a:xfrm>
          <a:prstGeom prst="rect">
            <a:avLst/>
          </a:prstGeom>
          <a:noFill/>
          <a:ln w="9525">
            <a:noFill/>
            <a:miter lim="800000"/>
            <a:headEnd/>
            <a:tailEnd/>
          </a:ln>
        </p:spPr>
      </p:pic>
      <p:sp>
        <p:nvSpPr>
          <p:cNvPr id="93188" name="Text Box 4"/>
          <p:cNvSpPr txBox="1">
            <a:spLocks noChangeArrowheads="1"/>
          </p:cNvSpPr>
          <p:nvPr/>
        </p:nvSpPr>
        <p:spPr bwMode="auto">
          <a:xfrm>
            <a:off x="304800" y="838200"/>
            <a:ext cx="8534400" cy="523220"/>
          </a:xfrm>
          <a:prstGeom prst="rect">
            <a:avLst/>
          </a:prstGeom>
          <a:noFill/>
          <a:ln w="9525">
            <a:noFill/>
            <a:miter lim="800000"/>
            <a:headEnd/>
            <a:tailEnd/>
          </a:ln>
        </p:spPr>
        <p:txBody>
          <a:bodyPr>
            <a:spAutoFit/>
          </a:bodyPr>
          <a:lstStyle/>
          <a:p>
            <a:pPr algn="ctr" eaLnBrk="1" hangingPunct="1">
              <a:spcBef>
                <a:spcPct val="50000"/>
              </a:spcBef>
            </a:pPr>
            <a:r>
              <a:rPr lang="en-US" sz="2800" dirty="0">
                <a:latin typeface="Rockwell Condensed" pitchFamily="18" charset="0"/>
              </a:rPr>
              <a:t>Anthrax – a natural pathogen that can be used for bioterrorism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r>
              <a:rPr lang="en-US" sz="4800" dirty="0" smtClean="0">
                <a:latin typeface="Rockwell Condensed" pitchFamily="18" charset="0"/>
              </a:rPr>
              <a:t>Lyme disease – </a:t>
            </a:r>
            <a:r>
              <a:rPr lang="en-US" sz="3600" dirty="0" smtClean="0">
                <a:latin typeface="Rockwell Condensed" pitchFamily="18" charset="0"/>
              </a:rPr>
              <a:t>causes illness and can lead to arthritis</a:t>
            </a:r>
          </a:p>
        </p:txBody>
      </p:sp>
      <p:pic>
        <p:nvPicPr>
          <p:cNvPr id="94211" name="Picture 3" descr="deer tick"/>
          <p:cNvPicPr>
            <a:picLocks noChangeAspect="1" noChangeArrowheads="1"/>
          </p:cNvPicPr>
          <p:nvPr/>
        </p:nvPicPr>
        <p:blipFill>
          <a:blip r:embed="rId2" cstate="print"/>
          <a:srcRect/>
          <a:stretch>
            <a:fillRect/>
          </a:stretch>
        </p:blipFill>
        <p:spPr bwMode="auto">
          <a:xfrm>
            <a:off x="228600" y="1676400"/>
            <a:ext cx="3763963" cy="2805423"/>
          </a:xfrm>
          <a:prstGeom prst="rect">
            <a:avLst/>
          </a:prstGeom>
          <a:noFill/>
          <a:ln w="9525">
            <a:noFill/>
            <a:miter lim="800000"/>
            <a:headEnd/>
            <a:tailEnd/>
          </a:ln>
        </p:spPr>
      </p:pic>
      <p:pic>
        <p:nvPicPr>
          <p:cNvPr id="94212" name="Picture 4" descr="lyme rash on back"/>
          <p:cNvPicPr>
            <a:picLocks noChangeAspect="1" noChangeArrowheads="1"/>
          </p:cNvPicPr>
          <p:nvPr/>
        </p:nvPicPr>
        <p:blipFill>
          <a:blip r:embed="rId3" cstate="print"/>
          <a:srcRect/>
          <a:stretch>
            <a:fillRect/>
          </a:stretch>
        </p:blipFill>
        <p:spPr bwMode="auto">
          <a:xfrm>
            <a:off x="990600" y="4572000"/>
            <a:ext cx="4194175" cy="2103438"/>
          </a:xfrm>
          <a:prstGeom prst="rect">
            <a:avLst/>
          </a:prstGeom>
          <a:noFill/>
          <a:ln w="9525">
            <a:noFill/>
            <a:miter lim="800000"/>
            <a:headEnd/>
            <a:tailEnd/>
          </a:ln>
        </p:spPr>
      </p:pic>
      <p:pic>
        <p:nvPicPr>
          <p:cNvPr id="94213" name="Picture 5" descr="lyme rash"/>
          <p:cNvPicPr>
            <a:picLocks noChangeAspect="1" noChangeArrowheads="1"/>
          </p:cNvPicPr>
          <p:nvPr/>
        </p:nvPicPr>
        <p:blipFill>
          <a:blip r:embed="rId4" cstate="print"/>
          <a:srcRect/>
          <a:stretch>
            <a:fillRect/>
          </a:stretch>
        </p:blipFill>
        <p:spPr bwMode="auto">
          <a:xfrm>
            <a:off x="5257800" y="1676400"/>
            <a:ext cx="3695700" cy="481353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026" descr="Neiseria gonorrhea"/>
          <p:cNvPicPr>
            <a:picLocks noChangeAspect="1" noChangeArrowheads="1"/>
          </p:cNvPicPr>
          <p:nvPr/>
        </p:nvPicPr>
        <p:blipFill>
          <a:blip r:embed="rId2" cstate="print"/>
          <a:srcRect/>
          <a:stretch>
            <a:fillRect/>
          </a:stretch>
        </p:blipFill>
        <p:spPr bwMode="auto">
          <a:xfrm>
            <a:off x="95865" y="2133600"/>
            <a:ext cx="4628535" cy="2989263"/>
          </a:xfrm>
          <a:prstGeom prst="rect">
            <a:avLst/>
          </a:prstGeom>
          <a:noFill/>
          <a:ln w="9525">
            <a:noFill/>
            <a:miter lim="800000"/>
            <a:headEnd/>
            <a:tailEnd/>
          </a:ln>
        </p:spPr>
      </p:pic>
      <p:pic>
        <p:nvPicPr>
          <p:cNvPr id="95235" name="Picture 1027" descr="plagbug1"/>
          <p:cNvPicPr>
            <a:picLocks noChangeAspect="1" noChangeArrowheads="1"/>
          </p:cNvPicPr>
          <p:nvPr/>
        </p:nvPicPr>
        <p:blipFill>
          <a:blip r:embed="rId3" cstate="print"/>
          <a:srcRect/>
          <a:stretch>
            <a:fillRect/>
          </a:stretch>
        </p:blipFill>
        <p:spPr bwMode="auto">
          <a:xfrm>
            <a:off x="4484835" y="228600"/>
            <a:ext cx="4392465" cy="2971800"/>
          </a:xfrm>
          <a:prstGeom prst="rect">
            <a:avLst/>
          </a:prstGeom>
          <a:noFill/>
          <a:ln w="9525">
            <a:noFill/>
            <a:miter lim="800000"/>
            <a:headEnd/>
            <a:tailEnd/>
          </a:ln>
        </p:spPr>
      </p:pic>
      <p:sp>
        <p:nvSpPr>
          <p:cNvPr id="95236" name="Text Box 1028"/>
          <p:cNvSpPr txBox="1">
            <a:spLocks noChangeArrowheads="1"/>
          </p:cNvSpPr>
          <p:nvPr/>
        </p:nvSpPr>
        <p:spPr bwMode="auto">
          <a:xfrm>
            <a:off x="7467600" y="533400"/>
            <a:ext cx="1066800" cy="369332"/>
          </a:xfrm>
          <a:prstGeom prst="rect">
            <a:avLst/>
          </a:prstGeom>
          <a:noFill/>
          <a:ln w="9525">
            <a:noFill/>
            <a:miter lim="800000"/>
            <a:headEnd/>
            <a:tailEnd/>
          </a:ln>
        </p:spPr>
        <p:txBody>
          <a:bodyPr wrap="square">
            <a:spAutoFit/>
          </a:bodyPr>
          <a:lstStyle/>
          <a:p>
            <a:pPr eaLnBrk="1" hangingPunct="1">
              <a:spcBef>
                <a:spcPct val="50000"/>
              </a:spcBef>
            </a:pPr>
            <a:r>
              <a:rPr lang="en-US" dirty="0">
                <a:latin typeface="Showcard Gothic" pitchFamily="82" charset="0"/>
              </a:rPr>
              <a:t>plague</a:t>
            </a:r>
          </a:p>
        </p:txBody>
      </p:sp>
      <p:pic>
        <p:nvPicPr>
          <p:cNvPr id="95237" name="Picture 1029" descr="strep"/>
          <p:cNvPicPr>
            <a:picLocks noChangeAspect="1" noChangeArrowheads="1"/>
          </p:cNvPicPr>
          <p:nvPr/>
        </p:nvPicPr>
        <p:blipFill>
          <a:blip r:embed="rId4" cstate="print"/>
          <a:srcRect/>
          <a:stretch>
            <a:fillRect/>
          </a:stretch>
        </p:blipFill>
        <p:spPr bwMode="auto">
          <a:xfrm>
            <a:off x="3962400" y="3904544"/>
            <a:ext cx="3962400" cy="2953456"/>
          </a:xfrm>
          <a:prstGeom prst="rect">
            <a:avLst/>
          </a:prstGeom>
          <a:noFill/>
          <a:ln w="9525">
            <a:noFill/>
            <a:miter lim="800000"/>
            <a:headEnd/>
            <a:tailEnd/>
          </a:ln>
        </p:spPr>
      </p:pic>
      <p:sp>
        <p:nvSpPr>
          <p:cNvPr id="95238" name="Text Box 1030"/>
          <p:cNvSpPr txBox="1">
            <a:spLocks noChangeArrowheads="1"/>
          </p:cNvSpPr>
          <p:nvPr/>
        </p:nvSpPr>
        <p:spPr bwMode="auto">
          <a:xfrm>
            <a:off x="5029200" y="3505200"/>
            <a:ext cx="3657600" cy="457200"/>
          </a:xfrm>
          <a:prstGeom prst="rect">
            <a:avLst/>
          </a:prstGeom>
          <a:noFill/>
          <a:ln w="9525">
            <a:noFill/>
            <a:miter lim="800000"/>
            <a:headEnd/>
            <a:tailEnd/>
          </a:ln>
        </p:spPr>
        <p:txBody>
          <a:bodyPr>
            <a:spAutoFit/>
          </a:bodyPr>
          <a:lstStyle/>
          <a:p>
            <a:pPr algn="ctr" eaLnBrk="1" hangingPunct="1">
              <a:spcBef>
                <a:spcPct val="50000"/>
              </a:spcBef>
            </a:pPr>
            <a:r>
              <a:rPr lang="en-US">
                <a:latin typeface="Showcard Gothic" pitchFamily="82" charset="0"/>
              </a:rPr>
              <a:t>Strep throat</a:t>
            </a:r>
          </a:p>
        </p:txBody>
      </p:sp>
      <p:sp>
        <p:nvSpPr>
          <p:cNvPr id="95239" name="Text Box 1031"/>
          <p:cNvSpPr>
            <a:spLocks noGrp="1" noChangeArrowheads="1"/>
          </p:cNvSpPr>
          <p:nvPr>
            <p:ph type="title"/>
          </p:nvPr>
        </p:nvSpPr>
        <p:spPr>
          <a:xfrm>
            <a:off x="838200" y="2514600"/>
            <a:ext cx="2362200" cy="1143000"/>
          </a:xfrm>
          <a:noFill/>
        </p:spPr>
        <p:txBody>
          <a:bodyPr/>
          <a:lstStyle/>
          <a:p>
            <a:pPr algn="l">
              <a:spcBef>
                <a:spcPct val="50000"/>
              </a:spcBef>
            </a:pPr>
            <a:r>
              <a:rPr lang="en-US" sz="2400" smtClean="0">
                <a:solidFill>
                  <a:schemeClr val="tx1"/>
                </a:solidFill>
                <a:latin typeface="Showcard Gothic" pitchFamily="82" charset="0"/>
              </a:rPr>
              <a:t>gonorrhea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US" sz="6600" dirty="0" smtClean="0">
                <a:latin typeface="Rockwell Condensed" pitchFamily="18" charset="0"/>
              </a:rPr>
              <a:t>Food poisoning</a:t>
            </a:r>
          </a:p>
        </p:txBody>
      </p:sp>
      <p:sp>
        <p:nvSpPr>
          <p:cNvPr id="96260" name="Text Box 4"/>
          <p:cNvSpPr txBox="1">
            <a:spLocks noChangeArrowheads="1"/>
          </p:cNvSpPr>
          <p:nvPr/>
        </p:nvSpPr>
        <p:spPr bwMode="auto">
          <a:xfrm>
            <a:off x="304800" y="4800600"/>
            <a:ext cx="4648200" cy="1323439"/>
          </a:xfrm>
          <a:prstGeom prst="rect">
            <a:avLst/>
          </a:prstGeom>
          <a:noFill/>
          <a:ln w="9525">
            <a:noFill/>
            <a:miter lim="800000"/>
            <a:headEnd/>
            <a:tailEnd/>
          </a:ln>
        </p:spPr>
        <p:txBody>
          <a:bodyPr>
            <a:spAutoFit/>
          </a:bodyPr>
          <a:lstStyle/>
          <a:p>
            <a:pPr eaLnBrk="1" hangingPunct="1">
              <a:spcBef>
                <a:spcPct val="50000"/>
              </a:spcBef>
            </a:pPr>
            <a:r>
              <a:rPr lang="en-US" sz="4800" dirty="0">
                <a:latin typeface="Rockwell Condensed" pitchFamily="18" charset="0"/>
              </a:rPr>
              <a:t>Salmonella</a:t>
            </a:r>
            <a:r>
              <a:rPr lang="en-US" sz="3200" dirty="0">
                <a:latin typeface="Rockwell Condensed" pitchFamily="18" charset="0"/>
              </a:rPr>
              <a:t> </a:t>
            </a:r>
            <a:r>
              <a:rPr lang="en-US" sz="3200" dirty="0" smtClean="0">
                <a:latin typeface="Rockwell Condensed" pitchFamily="18" charset="0"/>
                <a:sym typeface="Wingdings" pitchFamily="2" charset="2"/>
              </a:rPr>
              <a:t></a:t>
            </a:r>
            <a:r>
              <a:rPr lang="en-US" sz="3200" dirty="0" smtClean="0">
                <a:latin typeface="Rockwell Condensed" pitchFamily="18" charset="0"/>
              </a:rPr>
              <a:t>food </a:t>
            </a:r>
            <a:r>
              <a:rPr lang="en-US" sz="3200" dirty="0">
                <a:latin typeface="Rockwell Condensed" pitchFamily="18" charset="0"/>
              </a:rPr>
              <a:t>poisoning – from eggs, chicken, mayonnaise</a:t>
            </a:r>
          </a:p>
        </p:txBody>
      </p:sp>
      <p:pic>
        <p:nvPicPr>
          <p:cNvPr id="96261" name="Picture 5" descr="clostridium"/>
          <p:cNvPicPr>
            <a:picLocks noChangeAspect="1" noChangeArrowheads="1"/>
          </p:cNvPicPr>
          <p:nvPr/>
        </p:nvPicPr>
        <p:blipFill>
          <a:blip r:embed="rId2" cstate="print"/>
          <a:srcRect/>
          <a:stretch>
            <a:fillRect/>
          </a:stretch>
        </p:blipFill>
        <p:spPr bwMode="auto">
          <a:xfrm>
            <a:off x="4855591" y="1447800"/>
            <a:ext cx="3386709" cy="2206625"/>
          </a:xfrm>
          <a:prstGeom prst="rect">
            <a:avLst/>
          </a:prstGeom>
          <a:noFill/>
          <a:ln w="9525">
            <a:noFill/>
            <a:miter lim="800000"/>
            <a:headEnd/>
            <a:tailEnd/>
          </a:ln>
        </p:spPr>
      </p:pic>
      <p:sp>
        <p:nvSpPr>
          <p:cNvPr id="96262" name="Text Box 6"/>
          <p:cNvSpPr txBox="1">
            <a:spLocks noChangeArrowheads="1"/>
          </p:cNvSpPr>
          <p:nvPr/>
        </p:nvSpPr>
        <p:spPr bwMode="auto">
          <a:xfrm>
            <a:off x="5562600" y="4038600"/>
            <a:ext cx="2743200" cy="2308324"/>
          </a:xfrm>
          <a:prstGeom prst="rect">
            <a:avLst/>
          </a:prstGeom>
          <a:noFill/>
          <a:ln w="9525">
            <a:noFill/>
            <a:miter lim="800000"/>
            <a:headEnd/>
            <a:tailEnd/>
          </a:ln>
        </p:spPr>
        <p:txBody>
          <a:bodyPr>
            <a:spAutoFit/>
          </a:bodyPr>
          <a:lstStyle/>
          <a:p>
            <a:pPr eaLnBrk="1" hangingPunct="1">
              <a:spcBef>
                <a:spcPct val="50000"/>
              </a:spcBef>
            </a:pPr>
            <a:r>
              <a:rPr lang="en-US" sz="4800" dirty="0">
                <a:latin typeface="Rockwell Condensed" pitchFamily="18" charset="0"/>
              </a:rPr>
              <a:t>Botulism </a:t>
            </a:r>
            <a:r>
              <a:rPr lang="en-US" sz="3200" dirty="0">
                <a:latin typeface="Rockwell Condensed" pitchFamily="18" charset="0"/>
              </a:rPr>
              <a:t>– from improperly canned foods</a:t>
            </a:r>
          </a:p>
        </p:txBody>
      </p:sp>
      <p:pic>
        <p:nvPicPr>
          <p:cNvPr id="4098" name="Picture 2"/>
          <p:cNvPicPr>
            <a:picLocks noChangeAspect="1" noChangeArrowheads="1"/>
          </p:cNvPicPr>
          <p:nvPr/>
        </p:nvPicPr>
        <p:blipFill>
          <a:blip r:embed="rId3" cstate="print"/>
          <a:srcRect/>
          <a:stretch>
            <a:fillRect/>
          </a:stretch>
        </p:blipFill>
        <p:spPr bwMode="auto">
          <a:xfrm>
            <a:off x="381000" y="1600200"/>
            <a:ext cx="4248150" cy="31623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Rockwell Condensed" pitchFamily="18" charset="0"/>
              </a:rPr>
              <a:t>Tuberculosis</a:t>
            </a:r>
            <a:endParaRPr lang="en-US" sz="6600" dirty="0">
              <a:latin typeface="Rockwell Condensed" pitchFamily="18" charset="0"/>
            </a:endParaRPr>
          </a:p>
        </p:txBody>
      </p:sp>
      <p:sp>
        <p:nvSpPr>
          <p:cNvPr id="3" name="Content Placeholder 2"/>
          <p:cNvSpPr>
            <a:spLocks noGrp="1"/>
          </p:cNvSpPr>
          <p:nvPr>
            <p:ph idx="1"/>
          </p:nvPr>
        </p:nvSpPr>
        <p:spPr/>
        <p:txBody>
          <a:bodyPr>
            <a:normAutofit fontScale="92500" lnSpcReduction="10000"/>
          </a:bodyPr>
          <a:lstStyle/>
          <a:p>
            <a:r>
              <a:rPr lang="en-US" sz="4000" dirty="0" smtClean="0">
                <a:latin typeface="Rockwell Condensed" pitchFamily="18" charset="0"/>
              </a:rPr>
              <a:t>caused by the bacteria</a:t>
            </a:r>
          </a:p>
          <a:p>
            <a:pPr lvl="1"/>
            <a:r>
              <a:rPr lang="en-US" sz="3600" dirty="0" smtClean="0">
                <a:latin typeface="Rockwell Condensed" pitchFamily="18" charset="0"/>
              </a:rPr>
              <a:t> </a:t>
            </a:r>
            <a:r>
              <a:rPr lang="en-US" sz="3600" i="1" dirty="0" smtClean="0">
                <a:latin typeface="Rockwell Condensed" pitchFamily="18" charset="0"/>
              </a:rPr>
              <a:t>Mycobacterium tuberculosis</a:t>
            </a:r>
          </a:p>
          <a:p>
            <a:r>
              <a:rPr lang="en-US" sz="4000" i="1" dirty="0" smtClean="0">
                <a:latin typeface="Rockwell Condensed" pitchFamily="18" charset="0"/>
              </a:rPr>
              <a:t>Can be inhaled as droplets from cough or sneeze from infected person = Primary TB –most recover</a:t>
            </a:r>
          </a:p>
          <a:p>
            <a:r>
              <a:rPr lang="en-US" sz="4000" dirty="0" smtClean="0">
                <a:latin typeface="Rockwell Condensed" pitchFamily="18" charset="0"/>
              </a:rPr>
              <a:t>infection may stay asleep or inactive (dormant) for years. However, in some people it can reactivate.</a:t>
            </a:r>
            <a:endParaRPr lang="en-US" sz="4000" i="1" dirty="0" smtClean="0">
              <a:latin typeface="Rockwell Condensed" pitchFamily="18" charset="0"/>
            </a:endParaRPr>
          </a:p>
          <a:p>
            <a:endParaRPr lang="en-US" i="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Condensed" pitchFamily="18" charset="0"/>
              </a:rPr>
              <a:t>TB Symptoms</a:t>
            </a:r>
            <a:endParaRPr lang="en-US" dirty="0">
              <a:latin typeface="Rockwell Condensed" pitchFamily="18" charset="0"/>
            </a:endParaRPr>
          </a:p>
        </p:txBody>
      </p:sp>
      <p:sp>
        <p:nvSpPr>
          <p:cNvPr id="3" name="Content Placeholder 2"/>
          <p:cNvSpPr>
            <a:spLocks noGrp="1"/>
          </p:cNvSpPr>
          <p:nvPr>
            <p:ph idx="1"/>
          </p:nvPr>
        </p:nvSpPr>
        <p:spPr/>
        <p:txBody>
          <a:bodyPr>
            <a:normAutofit fontScale="70000" lnSpcReduction="20000"/>
          </a:bodyPr>
          <a:lstStyle/>
          <a:p>
            <a:r>
              <a:rPr lang="en-US" sz="3900" dirty="0" smtClean="0">
                <a:latin typeface="Rockwell Condensed" pitchFamily="18" charset="0"/>
              </a:rPr>
              <a:t>Cough (usually cough up mucus)</a:t>
            </a:r>
          </a:p>
          <a:p>
            <a:r>
              <a:rPr lang="en-US" sz="3900" dirty="0" smtClean="0">
                <a:latin typeface="Rockwell Condensed" pitchFamily="18" charset="0"/>
              </a:rPr>
              <a:t>Coughing up blood</a:t>
            </a:r>
          </a:p>
          <a:p>
            <a:r>
              <a:rPr lang="en-US" sz="3900" dirty="0" smtClean="0">
                <a:latin typeface="Rockwell Condensed" pitchFamily="18" charset="0"/>
              </a:rPr>
              <a:t>Excessive sweating, especially at night</a:t>
            </a:r>
          </a:p>
          <a:p>
            <a:r>
              <a:rPr lang="en-US" sz="3900" dirty="0" smtClean="0">
                <a:latin typeface="Rockwell Condensed" pitchFamily="18" charset="0"/>
              </a:rPr>
              <a:t>Fatigue</a:t>
            </a:r>
          </a:p>
          <a:p>
            <a:r>
              <a:rPr lang="en-US" sz="3900" dirty="0" smtClean="0">
                <a:latin typeface="Rockwell Condensed" pitchFamily="18" charset="0"/>
              </a:rPr>
              <a:t>Fever</a:t>
            </a:r>
          </a:p>
          <a:p>
            <a:r>
              <a:rPr lang="en-US" sz="3900" dirty="0" smtClean="0">
                <a:latin typeface="Rockwell Condensed" pitchFamily="18" charset="0"/>
              </a:rPr>
              <a:t>Unintentional weight loss</a:t>
            </a:r>
          </a:p>
          <a:p>
            <a:endParaRPr lang="en-US" sz="3900" dirty="0" smtClean="0">
              <a:latin typeface="Rockwell Condensed" pitchFamily="18" charset="0"/>
            </a:endParaRPr>
          </a:p>
          <a:p>
            <a:pPr>
              <a:buNone/>
            </a:pPr>
            <a:r>
              <a:rPr lang="en-US" sz="3900" dirty="0" smtClean="0">
                <a:latin typeface="Rockwell Condensed" pitchFamily="18" charset="0"/>
              </a:rPr>
              <a:t>Other symptoms that may occur with this disease:</a:t>
            </a:r>
          </a:p>
          <a:p>
            <a:r>
              <a:rPr lang="en-US" sz="3900" dirty="0" smtClean="0">
                <a:latin typeface="Rockwell Condensed" pitchFamily="18" charset="0"/>
              </a:rPr>
              <a:t>Breathing difficulty</a:t>
            </a:r>
          </a:p>
          <a:p>
            <a:r>
              <a:rPr lang="en-US" sz="3900" dirty="0" smtClean="0">
                <a:latin typeface="Rockwell Condensed" pitchFamily="18" charset="0"/>
              </a:rPr>
              <a:t>Chest pain</a:t>
            </a:r>
            <a:endParaRPr lang="en-US" dirty="0" smtClean="0">
              <a:latin typeface="Rockwell Condensed" pitchFamily="18"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Condensed" pitchFamily="18" charset="0"/>
              </a:rPr>
              <a:t>TB Treatment</a:t>
            </a:r>
            <a:endParaRPr lang="en-US" dirty="0">
              <a:latin typeface="Rockwell Condensed" pitchFamily="18" charset="0"/>
            </a:endParaRPr>
          </a:p>
        </p:txBody>
      </p:sp>
      <p:sp>
        <p:nvSpPr>
          <p:cNvPr id="3" name="Content Placeholder 2"/>
          <p:cNvSpPr>
            <a:spLocks noGrp="1"/>
          </p:cNvSpPr>
          <p:nvPr>
            <p:ph idx="1"/>
          </p:nvPr>
        </p:nvSpPr>
        <p:spPr>
          <a:xfrm>
            <a:off x="0" y="1143000"/>
            <a:ext cx="9144000" cy="5486400"/>
          </a:xfrm>
        </p:spPr>
        <p:txBody>
          <a:bodyPr>
            <a:noAutofit/>
          </a:bodyPr>
          <a:lstStyle/>
          <a:p>
            <a:r>
              <a:rPr lang="en-US" sz="2800" dirty="0" smtClean="0">
                <a:latin typeface="Rockwell Condensed" pitchFamily="18" charset="0"/>
              </a:rPr>
              <a:t>A patient may need to take many different pills at different times of the day for 6 months or longer.</a:t>
            </a:r>
          </a:p>
          <a:p>
            <a:pPr lvl="1"/>
            <a:r>
              <a:rPr lang="en-US" dirty="0" smtClean="0">
                <a:latin typeface="Rockwell Condensed" pitchFamily="18" charset="0"/>
              </a:rPr>
              <a:t>Treatment of active pulmonary TB will always involve a combination of many drugs (usually four drugs). </a:t>
            </a:r>
          </a:p>
          <a:p>
            <a:r>
              <a:rPr lang="en-US" sz="2800" dirty="0" smtClean="0">
                <a:latin typeface="Rockwell Condensed" pitchFamily="18" charset="0"/>
              </a:rPr>
              <a:t>The most commonly used drugs include:</a:t>
            </a:r>
          </a:p>
          <a:p>
            <a:pPr lvl="1"/>
            <a:r>
              <a:rPr lang="en-US" sz="2000" dirty="0" smtClean="0">
                <a:latin typeface="Rockwell Condensed" pitchFamily="18" charset="0"/>
                <a:hlinkClick r:id="rId2"/>
              </a:rPr>
              <a:t>Isoniazid</a:t>
            </a:r>
            <a:r>
              <a:rPr lang="en-US" sz="2000" dirty="0" smtClean="0">
                <a:latin typeface="Rockwell Condensed" pitchFamily="18" charset="0"/>
              </a:rPr>
              <a:t>,    </a:t>
            </a:r>
            <a:r>
              <a:rPr lang="en-US" sz="2000" dirty="0" smtClean="0">
                <a:solidFill>
                  <a:srgbClr val="0000FF"/>
                </a:solidFill>
                <a:latin typeface="Rockwell Condensed" pitchFamily="18" charset="0"/>
                <a:hlinkClick r:id="rId3"/>
              </a:rPr>
              <a:t>Pyrazinamide</a:t>
            </a:r>
            <a:r>
              <a:rPr lang="en-US" sz="2000" dirty="0" smtClean="0">
                <a:solidFill>
                  <a:srgbClr val="0000FF"/>
                </a:solidFill>
                <a:latin typeface="Rockwell Condensed" pitchFamily="18" charset="0"/>
              </a:rPr>
              <a:t> ,    Rifampin, and</a:t>
            </a:r>
            <a:endParaRPr lang="en-US" sz="2000" dirty="0">
              <a:solidFill>
                <a:srgbClr val="0000FF"/>
              </a:solidFill>
              <a:latin typeface="Rockwell Condensed" pitchFamily="18" charset="0"/>
            </a:endParaRPr>
          </a:p>
          <a:p>
            <a:pPr lvl="1"/>
            <a:r>
              <a:rPr lang="en-US" sz="2000" dirty="0">
                <a:latin typeface="Rockwell Condensed" pitchFamily="18" charset="0"/>
                <a:hlinkClick r:id="rId4"/>
              </a:rPr>
              <a:t>Ethambutol</a:t>
            </a:r>
            <a:endParaRPr lang="en-US" sz="2000" dirty="0">
              <a:latin typeface="Rockwell Condensed" pitchFamily="18" charset="0"/>
            </a:endParaRPr>
          </a:p>
          <a:p>
            <a:pPr lvl="1"/>
            <a:endParaRPr lang="en-US" sz="2000" dirty="0" smtClean="0">
              <a:solidFill>
                <a:srgbClr val="002060"/>
              </a:solidFill>
              <a:latin typeface="Rockwell Condensed" pitchFamily="18" charset="0"/>
            </a:endParaRPr>
          </a:p>
          <a:p>
            <a:r>
              <a:rPr lang="en-US" sz="3600" dirty="0" smtClean="0">
                <a:latin typeface="Rockwell Condensed" pitchFamily="18" charset="0"/>
              </a:rPr>
              <a:t>DOT: when a health care provider watches the person take the prescribed drugs. =Directly Observed Therapy</a:t>
            </a:r>
          </a:p>
          <a:p>
            <a:endParaRPr lang="en-US" sz="2800" dirty="0">
              <a:latin typeface="Rockwell Condense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Autofit/>
          </a:bodyPr>
          <a:lstStyle/>
          <a:p>
            <a:r>
              <a:rPr lang="en-US" dirty="0" smtClean="0">
                <a:latin typeface="Rockwell Condensed" pitchFamily="18" charset="0"/>
              </a:rPr>
              <a:t>Some bacteria names have prefixes that describe their structure</a:t>
            </a:r>
          </a:p>
        </p:txBody>
      </p:sp>
      <p:sp>
        <p:nvSpPr>
          <p:cNvPr id="48131" name="Rectangle 3"/>
          <p:cNvSpPr>
            <a:spLocks noGrp="1" noChangeArrowheads="1"/>
          </p:cNvSpPr>
          <p:nvPr>
            <p:ph type="body" idx="1"/>
          </p:nvPr>
        </p:nvSpPr>
        <p:spPr>
          <a:xfrm>
            <a:off x="228600" y="1752600"/>
            <a:ext cx="8153400" cy="1295400"/>
          </a:xfrm>
        </p:spPr>
        <p:txBody>
          <a:bodyPr>
            <a:noAutofit/>
          </a:bodyPr>
          <a:lstStyle/>
          <a:p>
            <a:r>
              <a:rPr lang="en-US" sz="4400" dirty="0" err="1" smtClean="0">
                <a:latin typeface="Rockwell Condensed" pitchFamily="18" charset="0"/>
              </a:rPr>
              <a:t>Diplo</a:t>
            </a:r>
            <a:r>
              <a:rPr lang="en-US" sz="4400" dirty="0" smtClean="0">
                <a:latin typeface="Rockwell Condensed" pitchFamily="18" charset="0"/>
              </a:rPr>
              <a:t> = bacteria in pairs</a:t>
            </a:r>
          </a:p>
          <a:p>
            <a:pPr lvl="1"/>
            <a:r>
              <a:rPr lang="en-US" sz="4000" dirty="0" smtClean="0">
                <a:solidFill>
                  <a:srgbClr val="FFFF00"/>
                </a:solidFill>
                <a:latin typeface="Rockwell Condensed" pitchFamily="18" charset="0"/>
              </a:rPr>
              <a:t>Ex – </a:t>
            </a:r>
            <a:r>
              <a:rPr lang="en-US" sz="4000" u="sng" dirty="0" err="1" smtClean="0">
                <a:solidFill>
                  <a:srgbClr val="FFFF00"/>
                </a:solidFill>
                <a:latin typeface="Rockwell Condensed" pitchFamily="18" charset="0"/>
              </a:rPr>
              <a:t>Diplo</a:t>
            </a:r>
            <a:r>
              <a:rPr lang="en-US" sz="4000" dirty="0" err="1" smtClean="0">
                <a:solidFill>
                  <a:srgbClr val="FFFF00"/>
                </a:solidFill>
                <a:latin typeface="Rockwell Condensed" pitchFamily="18" charset="0"/>
              </a:rPr>
              <a:t>coccus</a:t>
            </a:r>
            <a:r>
              <a:rPr lang="en-US" sz="4000" dirty="0" smtClean="0">
                <a:solidFill>
                  <a:srgbClr val="FFFF00"/>
                </a:solidFill>
                <a:latin typeface="Rockwell Condensed" pitchFamily="18" charset="0"/>
              </a:rPr>
              <a:t> or </a:t>
            </a:r>
            <a:r>
              <a:rPr lang="en-US" sz="4000" dirty="0" err="1" smtClean="0">
                <a:solidFill>
                  <a:srgbClr val="FFFF00"/>
                </a:solidFill>
                <a:latin typeface="Rockwell Condensed" pitchFamily="18" charset="0"/>
              </a:rPr>
              <a:t>Diplobacillus</a:t>
            </a:r>
            <a:endParaRPr lang="en-US" sz="4000" dirty="0" smtClean="0">
              <a:solidFill>
                <a:srgbClr val="FFFF00"/>
              </a:solidFill>
              <a:latin typeface="Rockwell Condensed" pitchFamily="18" charset="0"/>
            </a:endParaRPr>
          </a:p>
          <a:p>
            <a:pPr lvl="1">
              <a:buFontTx/>
              <a:buNone/>
            </a:pPr>
            <a:endParaRPr lang="en-US" sz="4000" dirty="0" smtClean="0">
              <a:latin typeface="Rockwell Condensed" pitchFamily="18" charset="0"/>
            </a:endParaRPr>
          </a:p>
        </p:txBody>
      </p:sp>
      <p:pic>
        <p:nvPicPr>
          <p:cNvPr id="48132" name="Picture 4" descr="Neiseria gonorrhea"/>
          <p:cNvPicPr>
            <a:picLocks noChangeAspect="1" noChangeArrowheads="1"/>
          </p:cNvPicPr>
          <p:nvPr/>
        </p:nvPicPr>
        <p:blipFill>
          <a:blip r:embed="rId2" cstate="print"/>
          <a:srcRect/>
          <a:stretch>
            <a:fillRect/>
          </a:stretch>
        </p:blipFill>
        <p:spPr bwMode="auto">
          <a:xfrm>
            <a:off x="4675654" y="3352800"/>
            <a:ext cx="4442344" cy="2868549"/>
          </a:xfrm>
          <a:prstGeom prst="rect">
            <a:avLst/>
          </a:prstGeom>
          <a:noFill/>
          <a:ln w="9525">
            <a:noFill/>
            <a:miter lim="800000"/>
            <a:headEnd/>
            <a:tailEnd/>
          </a:ln>
        </p:spPr>
      </p:pic>
      <p:sp>
        <p:nvSpPr>
          <p:cNvPr id="48133" name="Text Box 5"/>
          <p:cNvSpPr txBox="1">
            <a:spLocks noChangeArrowheads="1"/>
          </p:cNvSpPr>
          <p:nvPr/>
        </p:nvSpPr>
        <p:spPr bwMode="auto">
          <a:xfrm>
            <a:off x="685800" y="4648200"/>
            <a:ext cx="3978275" cy="822325"/>
          </a:xfrm>
          <a:prstGeom prst="rect">
            <a:avLst/>
          </a:prstGeom>
          <a:noFill/>
          <a:ln w="9525">
            <a:noFill/>
            <a:miter lim="800000"/>
            <a:headEnd/>
            <a:tailEnd/>
          </a:ln>
        </p:spPr>
        <p:txBody>
          <a:bodyPr>
            <a:spAutoFit/>
          </a:bodyPr>
          <a:lstStyle/>
          <a:p>
            <a:r>
              <a:rPr lang="en-US">
                <a:solidFill>
                  <a:srgbClr val="FF7C80"/>
                </a:solidFill>
                <a:latin typeface="Showcard Gothic" pitchFamily="82" charset="0"/>
              </a:rPr>
              <a:t>This </a:t>
            </a:r>
            <a:r>
              <a:rPr lang="en-US" u="sng">
                <a:solidFill>
                  <a:srgbClr val="FF7C80"/>
                </a:solidFill>
                <a:latin typeface="Showcard Gothic" pitchFamily="82" charset="0"/>
              </a:rPr>
              <a:t>diplo</a:t>
            </a:r>
            <a:r>
              <a:rPr lang="en-US">
                <a:solidFill>
                  <a:srgbClr val="FF7C80"/>
                </a:solidFill>
                <a:latin typeface="Showcard Gothic" pitchFamily="82" charset="0"/>
              </a:rPr>
              <a:t>coccus causes gonorrhea</a:t>
            </a:r>
          </a:p>
        </p:txBody>
      </p:sp>
      <p:sp>
        <p:nvSpPr>
          <p:cNvPr id="48134" name="Oval 6"/>
          <p:cNvSpPr>
            <a:spLocks noChangeArrowheads="1"/>
          </p:cNvSpPr>
          <p:nvPr/>
        </p:nvSpPr>
        <p:spPr bwMode="auto">
          <a:xfrm>
            <a:off x="5257800" y="3505200"/>
            <a:ext cx="381000" cy="304800"/>
          </a:xfrm>
          <a:prstGeom prst="ellipse">
            <a:avLst/>
          </a:prstGeom>
          <a:noFill/>
          <a:ln w="28575">
            <a:solidFill>
              <a:schemeClr val="tx1"/>
            </a:solidFill>
            <a:round/>
            <a:headEnd/>
            <a:tailEnd/>
          </a:ln>
        </p:spPr>
        <p:txBody>
          <a:bodyPr wrap="none" anchor="ctr"/>
          <a:lstStyle/>
          <a:p>
            <a:endParaRPr lang="en-US"/>
          </a:p>
        </p:txBody>
      </p:sp>
      <p:sp>
        <p:nvSpPr>
          <p:cNvPr id="48135" name="Line 8"/>
          <p:cNvSpPr>
            <a:spLocks noChangeShapeType="1"/>
          </p:cNvSpPr>
          <p:nvPr/>
        </p:nvSpPr>
        <p:spPr bwMode="auto">
          <a:xfrm flipV="1">
            <a:off x="2895600" y="3733800"/>
            <a:ext cx="2362200" cy="8382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fontScale="90000"/>
          </a:bodyPr>
          <a:lstStyle/>
          <a:p>
            <a:r>
              <a:rPr lang="en-US" sz="4800" dirty="0" smtClean="0">
                <a:latin typeface="Rockwell Condensed" pitchFamily="18" charset="0"/>
              </a:rPr>
              <a:t>Bacterial “Pathogenesis</a:t>
            </a:r>
            <a:r>
              <a:rPr lang="en-US" dirty="0" smtClean="0">
                <a:latin typeface="Rockwell Condensed" pitchFamily="18" charset="0"/>
              </a:rPr>
              <a:t>’</a:t>
            </a:r>
            <a:br>
              <a:rPr lang="en-US" dirty="0" smtClean="0">
                <a:latin typeface="Rockwell Condensed" pitchFamily="18" charset="0"/>
              </a:rPr>
            </a:br>
            <a:r>
              <a:rPr lang="en-US" dirty="0" smtClean="0">
                <a:latin typeface="Rockwell Condensed" pitchFamily="18" charset="0"/>
              </a:rPr>
              <a:t>How do bacteria cause disease?</a:t>
            </a:r>
          </a:p>
        </p:txBody>
      </p:sp>
      <p:sp>
        <p:nvSpPr>
          <p:cNvPr id="100355" name="Content Placeholder 2"/>
          <p:cNvSpPr>
            <a:spLocks noGrp="1"/>
          </p:cNvSpPr>
          <p:nvPr>
            <p:ph idx="1"/>
          </p:nvPr>
        </p:nvSpPr>
        <p:spPr/>
        <p:txBody>
          <a:bodyPr>
            <a:normAutofit/>
          </a:bodyPr>
          <a:lstStyle/>
          <a:p>
            <a:r>
              <a:rPr lang="en-US" sz="4800" b="1" u="sng" dirty="0" smtClean="0">
                <a:latin typeface="Rockwell Condensed" pitchFamily="18" charset="0"/>
              </a:rPr>
              <a:t>Transmission</a:t>
            </a:r>
          </a:p>
          <a:p>
            <a:r>
              <a:rPr lang="en-US" sz="4800" b="1" u="sng" dirty="0" smtClean="0">
                <a:latin typeface="Rockwell Condensed" pitchFamily="18" charset="0"/>
              </a:rPr>
              <a:t>Colonization and Growth</a:t>
            </a:r>
          </a:p>
          <a:p>
            <a:r>
              <a:rPr lang="en-US" sz="4800" b="1" u="sng" dirty="0" smtClean="0">
                <a:latin typeface="Rockwell Condensed" pitchFamily="18" charset="0"/>
              </a:rPr>
              <a:t>Invasion of Tissue</a:t>
            </a:r>
          </a:p>
          <a:p>
            <a:pPr lvl="1"/>
            <a:r>
              <a:rPr lang="en-US" sz="4400" dirty="0" smtClean="0">
                <a:latin typeface="Rockwell Condensed" pitchFamily="18" charset="0"/>
              </a:rPr>
              <a:t>Producing inflammation</a:t>
            </a:r>
          </a:p>
          <a:p>
            <a:pPr lvl="1"/>
            <a:r>
              <a:rPr lang="en-US" sz="4400" dirty="0" smtClean="0">
                <a:latin typeface="Rockwell Condensed" pitchFamily="18" charset="0"/>
              </a:rPr>
              <a:t>Producing toxins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b="1" u="sng" dirty="0" smtClean="0">
                <a:latin typeface="Rockwell Condensed" pitchFamily="18" charset="0"/>
              </a:rPr>
              <a:t>Transmission</a:t>
            </a:r>
          </a:p>
        </p:txBody>
      </p:sp>
      <p:sp>
        <p:nvSpPr>
          <p:cNvPr id="101379" name="Content Placeholder 2"/>
          <p:cNvSpPr>
            <a:spLocks noGrp="1"/>
          </p:cNvSpPr>
          <p:nvPr>
            <p:ph idx="1"/>
          </p:nvPr>
        </p:nvSpPr>
        <p:spPr>
          <a:xfrm>
            <a:off x="381000" y="1066800"/>
            <a:ext cx="7772400" cy="4114800"/>
          </a:xfrm>
        </p:spPr>
        <p:txBody>
          <a:bodyPr>
            <a:noAutofit/>
          </a:bodyPr>
          <a:lstStyle/>
          <a:p>
            <a:r>
              <a:rPr lang="en-US" sz="3600" dirty="0" smtClean="0">
                <a:latin typeface="Rockwell Condensed" pitchFamily="18" charset="0"/>
              </a:rPr>
              <a:t>Often from reservoirs: soil, food, water</a:t>
            </a:r>
          </a:p>
          <a:p>
            <a:r>
              <a:rPr lang="en-US" sz="3600" dirty="0" smtClean="0">
                <a:latin typeface="Rockwell Condensed" pitchFamily="18" charset="0"/>
              </a:rPr>
              <a:t>Most often from other humans or animals</a:t>
            </a:r>
          </a:p>
          <a:p>
            <a:r>
              <a:rPr lang="en-US" sz="3600" b="1" dirty="0" smtClean="0">
                <a:solidFill>
                  <a:srgbClr val="C00000"/>
                </a:solidFill>
                <a:latin typeface="Rockwell Condensed" pitchFamily="18" charset="0"/>
              </a:rPr>
              <a:t>PREVENTION: The key is to recognize the means of transmission and break the chain!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85800" y="0"/>
            <a:ext cx="7772400" cy="990600"/>
          </a:xfrm>
        </p:spPr>
        <p:txBody>
          <a:bodyPr>
            <a:noAutofit/>
          </a:bodyPr>
          <a:lstStyle/>
          <a:p>
            <a:r>
              <a:rPr lang="en-US" sz="3600" b="1" u="sng" dirty="0" smtClean="0">
                <a:latin typeface="Rockwell Condensed" pitchFamily="18" charset="0"/>
              </a:rPr>
              <a:t>Colonization and Growth </a:t>
            </a:r>
            <a:r>
              <a:rPr lang="en-US" sz="3600" dirty="0" smtClean="0">
                <a:latin typeface="Rockwell Condensed" pitchFamily="18" charset="0"/>
              </a:rPr>
              <a:t>– </a:t>
            </a:r>
            <a:br>
              <a:rPr lang="en-US" sz="3600" dirty="0" smtClean="0">
                <a:latin typeface="Rockwell Condensed" pitchFamily="18" charset="0"/>
              </a:rPr>
            </a:br>
            <a:r>
              <a:rPr lang="en-US" sz="3600" dirty="0" smtClean="0">
                <a:latin typeface="Rockwell Condensed" pitchFamily="18" charset="0"/>
              </a:rPr>
              <a:t>2 cell parts needed for this step!</a:t>
            </a:r>
          </a:p>
        </p:txBody>
      </p:sp>
      <p:sp>
        <p:nvSpPr>
          <p:cNvPr id="102403" name="Content Placeholder 2"/>
          <p:cNvSpPr>
            <a:spLocks noGrp="1"/>
          </p:cNvSpPr>
          <p:nvPr>
            <p:ph sz="half" idx="1"/>
          </p:nvPr>
        </p:nvSpPr>
        <p:spPr>
          <a:xfrm>
            <a:off x="0" y="1066800"/>
            <a:ext cx="4419600" cy="4114800"/>
          </a:xfrm>
        </p:spPr>
        <p:txBody>
          <a:bodyPr>
            <a:noAutofit/>
          </a:bodyPr>
          <a:lstStyle/>
          <a:p>
            <a:r>
              <a:rPr lang="en-US" sz="4000" b="1" dirty="0" smtClean="0">
                <a:latin typeface="Rockwell Condensed" pitchFamily="18" charset="0"/>
              </a:rPr>
              <a:t>Capsule</a:t>
            </a:r>
          </a:p>
          <a:p>
            <a:pPr lvl="1"/>
            <a:r>
              <a:rPr lang="en-US" sz="3600" dirty="0" smtClean="0">
                <a:latin typeface="Rockwell Condensed" pitchFamily="18" charset="0"/>
              </a:rPr>
              <a:t>Prevents neutrophils (WBC) from phagocytosing the bacterium.  </a:t>
            </a:r>
          </a:p>
          <a:p>
            <a:pPr lvl="1"/>
            <a:r>
              <a:rPr lang="en-US" sz="3600" dirty="0" smtClean="0">
                <a:latin typeface="Rockwell Condensed" pitchFamily="18" charset="0"/>
              </a:rPr>
              <a:t>No capsule/no disease.  </a:t>
            </a:r>
            <a:r>
              <a:rPr lang="en-US" sz="2800" dirty="0" smtClean="0">
                <a:latin typeface="Rockwell Condensed" pitchFamily="18" charset="0"/>
              </a:rPr>
              <a:t>Bacteria will be engulfed and destroyed.</a:t>
            </a:r>
          </a:p>
        </p:txBody>
      </p:sp>
      <p:sp>
        <p:nvSpPr>
          <p:cNvPr id="102404" name="Content Placeholder 3"/>
          <p:cNvSpPr>
            <a:spLocks noGrp="1"/>
          </p:cNvSpPr>
          <p:nvPr>
            <p:ph sz="half" idx="2"/>
          </p:nvPr>
        </p:nvSpPr>
        <p:spPr>
          <a:xfrm>
            <a:off x="4419600" y="1066800"/>
            <a:ext cx="4724400" cy="2362200"/>
          </a:xfrm>
        </p:spPr>
        <p:txBody>
          <a:bodyPr>
            <a:noAutofit/>
          </a:bodyPr>
          <a:lstStyle/>
          <a:p>
            <a:r>
              <a:rPr lang="en-US" sz="3600" b="1" dirty="0" smtClean="0">
                <a:latin typeface="Rockwell Condensed" pitchFamily="18" charset="0"/>
              </a:rPr>
              <a:t>Pili (sing. Pilus)</a:t>
            </a:r>
          </a:p>
          <a:p>
            <a:r>
              <a:rPr lang="en-US" sz="3600" dirty="0" smtClean="0">
                <a:latin typeface="Rockwell Condensed" pitchFamily="18" charset="0"/>
              </a:rPr>
              <a:t>Allow bacteria to attach to the surface of our cells.  No </a:t>
            </a:r>
            <a:r>
              <a:rPr lang="en-US" sz="3600" dirty="0" err="1" smtClean="0">
                <a:latin typeface="Rockwell Condensed" pitchFamily="18" charset="0"/>
              </a:rPr>
              <a:t>pili</a:t>
            </a:r>
            <a:r>
              <a:rPr lang="en-US" sz="3600" dirty="0" smtClean="0">
                <a:latin typeface="Rockwell Condensed" pitchFamily="18" charset="0"/>
              </a:rPr>
              <a:t>/no disease</a:t>
            </a:r>
            <a:r>
              <a:rPr lang="en-US" sz="3600" dirty="0" smtClean="0"/>
              <a:t>.</a:t>
            </a:r>
          </a:p>
        </p:txBody>
      </p:sp>
      <p:pic>
        <p:nvPicPr>
          <p:cNvPr id="102405" name="Picture 2"/>
          <p:cNvPicPr>
            <a:picLocks noChangeAspect="1" noChangeArrowheads="1"/>
          </p:cNvPicPr>
          <p:nvPr/>
        </p:nvPicPr>
        <p:blipFill>
          <a:blip r:embed="rId2" cstate="print"/>
          <a:srcRect/>
          <a:stretch>
            <a:fillRect/>
          </a:stretch>
        </p:blipFill>
        <p:spPr bwMode="auto">
          <a:xfrm>
            <a:off x="5105400" y="3939823"/>
            <a:ext cx="3581400" cy="291817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noAutofit/>
          </a:bodyPr>
          <a:lstStyle/>
          <a:p>
            <a:r>
              <a:rPr lang="en-US" sz="5400" dirty="0" smtClean="0">
                <a:latin typeface="Rockwell Condensed" pitchFamily="18" charset="0"/>
              </a:rPr>
              <a:t>Steps in colonization and growth</a:t>
            </a:r>
          </a:p>
        </p:txBody>
      </p:sp>
      <p:sp>
        <p:nvSpPr>
          <p:cNvPr id="103427" name="Content Placeholder 2"/>
          <p:cNvSpPr>
            <a:spLocks noGrp="1"/>
          </p:cNvSpPr>
          <p:nvPr>
            <p:ph sz="half" idx="1"/>
          </p:nvPr>
        </p:nvSpPr>
        <p:spPr>
          <a:xfrm>
            <a:off x="685800" y="1752600"/>
            <a:ext cx="7620000" cy="4343400"/>
          </a:xfrm>
        </p:spPr>
        <p:txBody>
          <a:bodyPr>
            <a:normAutofit fontScale="77500" lnSpcReduction="20000"/>
          </a:bodyPr>
          <a:lstStyle/>
          <a:p>
            <a:r>
              <a:rPr lang="en-US" sz="3600" dirty="0" smtClean="0">
                <a:latin typeface="Rockwell Condensed" pitchFamily="18" charset="0"/>
              </a:rPr>
              <a:t>Attaches by </a:t>
            </a:r>
            <a:r>
              <a:rPr lang="en-US" sz="3600" b="1" dirty="0" smtClean="0">
                <a:latin typeface="Rockwell Condensed" pitchFamily="18" charset="0"/>
              </a:rPr>
              <a:t>pili</a:t>
            </a:r>
          </a:p>
          <a:p>
            <a:pPr marL="342900" lvl="1" indent="-342900">
              <a:buFont typeface="Arial" pitchFamily="34" charset="0"/>
              <a:buChar char="•"/>
            </a:pPr>
            <a:r>
              <a:rPr lang="en-US" sz="3600" b="1" dirty="0" smtClean="0">
                <a:latin typeface="Rockwell Condensed" pitchFamily="18" charset="0"/>
              </a:rPr>
              <a:t>Capsule</a:t>
            </a:r>
            <a:r>
              <a:rPr lang="en-US" sz="3600" dirty="0" smtClean="0">
                <a:latin typeface="Rockwell Condensed" pitchFamily="18" charset="0"/>
              </a:rPr>
              <a:t> protects from neutrophils (Immune cells)</a:t>
            </a:r>
            <a:r>
              <a:rPr lang="en-US" sz="3200" dirty="0">
                <a:latin typeface="Rockwell Condensed" pitchFamily="18" charset="0"/>
              </a:rPr>
              <a:t> </a:t>
            </a:r>
            <a:r>
              <a:rPr lang="en-US" sz="3200" dirty="0" smtClean="0">
                <a:latin typeface="Rockwell Condensed" pitchFamily="18" charset="0"/>
              </a:rPr>
              <a:t>=slimy </a:t>
            </a:r>
            <a:r>
              <a:rPr lang="en-US" sz="3200" dirty="0">
                <a:latin typeface="Rockwell Condensed" pitchFamily="18" charset="0"/>
              </a:rPr>
              <a:t>sugary coating around cells– helps cells adhere to a surface – like plaster.</a:t>
            </a:r>
          </a:p>
          <a:p>
            <a:endParaRPr lang="en-US" sz="3600" dirty="0" smtClean="0">
              <a:latin typeface="Rockwell Condensed" pitchFamily="18" charset="0"/>
            </a:endParaRPr>
          </a:p>
          <a:p>
            <a:pPr marL="457200" lvl="1" indent="0">
              <a:buNone/>
            </a:pPr>
            <a:r>
              <a:rPr lang="en-US" sz="3200" b="1" dirty="0" smtClean="0">
                <a:latin typeface="Rockwell Condensed" pitchFamily="18" charset="0"/>
              </a:rPr>
              <a:t>=</a:t>
            </a:r>
            <a:r>
              <a:rPr lang="en-US" sz="3200" b="1" dirty="0" err="1" smtClean="0">
                <a:latin typeface="Rockwell Condensed" pitchFamily="18" charset="0"/>
              </a:rPr>
              <a:t>Glycocalyx</a:t>
            </a:r>
            <a:r>
              <a:rPr lang="en-US" sz="3200" b="1" dirty="0" smtClean="0">
                <a:latin typeface="Rockwell Condensed" pitchFamily="18" charset="0"/>
              </a:rPr>
              <a:t>( another name for capsule) </a:t>
            </a:r>
            <a:r>
              <a:rPr lang="en-US" sz="3200" dirty="0" smtClean="0">
                <a:latin typeface="Rockwell Condensed" pitchFamily="18" charset="0"/>
              </a:rPr>
              <a:t> - </a:t>
            </a:r>
          </a:p>
          <a:p>
            <a:pPr marL="628650" indent="-571500"/>
            <a:r>
              <a:rPr lang="en-US" sz="4000" b="1" dirty="0" smtClean="0">
                <a:latin typeface="Rockwell Condensed" pitchFamily="18" charset="0"/>
              </a:rPr>
              <a:t>Biofilm</a:t>
            </a:r>
            <a:r>
              <a:rPr lang="en-US" sz="4000" dirty="0" smtClean="0">
                <a:latin typeface="Rockwell Condensed" pitchFamily="18" charset="0"/>
              </a:rPr>
              <a:t> forms over bacterial mat – protecting it from antibiotics and from neutrophil attack.  (Your body will eventually make antibodies against the bacteria)</a:t>
            </a:r>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85800" y="228600"/>
            <a:ext cx="7772400" cy="533400"/>
          </a:xfrm>
        </p:spPr>
        <p:txBody>
          <a:bodyPr>
            <a:normAutofit fontScale="90000"/>
          </a:bodyPr>
          <a:lstStyle/>
          <a:p>
            <a:r>
              <a:rPr lang="en-US" b="1" u="sng" dirty="0" smtClean="0"/>
              <a:t>Inflammatory Response</a:t>
            </a:r>
          </a:p>
        </p:txBody>
      </p:sp>
      <p:pic>
        <p:nvPicPr>
          <p:cNvPr id="104451" name="Picture 2"/>
          <p:cNvPicPr>
            <a:picLocks noGrp="1" noChangeAspect="1" noChangeArrowheads="1"/>
          </p:cNvPicPr>
          <p:nvPr>
            <p:ph sz="half" idx="2"/>
          </p:nvPr>
        </p:nvPicPr>
        <p:blipFill>
          <a:blip r:embed="rId2" cstate="print"/>
          <a:srcRect/>
          <a:stretch>
            <a:fillRect/>
          </a:stretch>
        </p:blipFill>
        <p:spPr>
          <a:xfrm>
            <a:off x="609600" y="914400"/>
            <a:ext cx="8281988" cy="5791200"/>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Rockwell Condensed" pitchFamily="18" charset="0"/>
              </a:rPr>
              <a:t>Toxins</a:t>
            </a:r>
            <a:r>
              <a:rPr lang="en-US" dirty="0" smtClean="0">
                <a:latin typeface="Rockwell Condensed" pitchFamily="18" charset="0"/>
              </a:rPr>
              <a:t>:</a:t>
            </a:r>
            <a:endParaRPr lang="en-US" dirty="0"/>
          </a:p>
        </p:txBody>
      </p:sp>
      <p:sp>
        <p:nvSpPr>
          <p:cNvPr id="3" name="Content Placeholder 2"/>
          <p:cNvSpPr>
            <a:spLocks noGrp="1"/>
          </p:cNvSpPr>
          <p:nvPr>
            <p:ph idx="1"/>
          </p:nvPr>
        </p:nvSpPr>
        <p:spPr/>
        <p:txBody>
          <a:bodyPr/>
          <a:lstStyle/>
          <a:p>
            <a:r>
              <a:rPr lang="en-US" dirty="0" smtClean="0">
                <a:latin typeface="Rockwell Condensed" pitchFamily="18" charset="0"/>
              </a:rPr>
              <a:t>These are primary source of illness as a result of infection</a:t>
            </a:r>
            <a:br>
              <a:rPr lang="en-US" dirty="0" smtClean="0">
                <a:latin typeface="Rockwell Condensed" pitchFamily="18" charset="0"/>
              </a:rPr>
            </a:br>
            <a:r>
              <a:rPr lang="en-US" dirty="0" smtClean="0">
                <a:latin typeface="Rockwell Condensed" pitchFamily="18" charset="0"/>
              </a:rPr>
              <a:t>2 types:</a:t>
            </a:r>
          </a:p>
          <a:p>
            <a:r>
              <a:rPr lang="en-US" sz="4400" dirty="0">
                <a:latin typeface="Rockwell Condensed" pitchFamily="18" charset="0"/>
              </a:rPr>
              <a:t>Endotoxin –G- bacteria</a:t>
            </a:r>
            <a:endParaRPr lang="en-US" sz="4400" dirty="0"/>
          </a:p>
          <a:p>
            <a:r>
              <a:rPr lang="en-US" sz="4400" dirty="0" smtClean="0">
                <a:latin typeface="Rockwell Condensed" pitchFamily="18" charset="0"/>
              </a:rPr>
              <a:t>Exotoxin – G+ and G- bacteria</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Endotoxins and Exotoxins</a:t>
            </a:r>
            <a:endParaRPr lang="en-US" dirty="0"/>
          </a:p>
        </p:txBody>
      </p:sp>
      <p:pic>
        <p:nvPicPr>
          <p:cNvPr id="4" name="Content Placeholder 3" descr="FIGURE_15_04_LABELE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52" t="-27129" r="28974" b="-2948"/>
          <a:stretch/>
        </p:blipFill>
        <p:spPr>
          <a:xfrm>
            <a:off x="0" y="20214"/>
            <a:ext cx="9067800" cy="6609186"/>
          </a:xfrm>
        </p:spPr>
      </p:pic>
    </p:spTree>
    <p:extLst>
      <p:ext uri="{BB962C8B-B14F-4D97-AF65-F5344CB8AC3E}">
        <p14:creationId xmlns:p14="http://schemas.microsoft.com/office/powerpoint/2010/main" val="1672781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274638"/>
            <a:ext cx="8229600" cy="1477962"/>
          </a:xfrm>
        </p:spPr>
        <p:txBody>
          <a:bodyPr>
            <a:normAutofit/>
          </a:bodyPr>
          <a:lstStyle/>
          <a:p>
            <a:r>
              <a:rPr lang="en-US" b="1" dirty="0" smtClean="0">
                <a:latin typeface="Rockwell Condensed" pitchFamily="18" charset="0"/>
              </a:rPr>
              <a:t>ENDOTOXINS (G- only)</a:t>
            </a:r>
            <a:endParaRPr lang="en-US" dirty="0" smtClean="0">
              <a:latin typeface="Rockwell Condensed" pitchFamily="18" charset="0"/>
            </a:endParaRPr>
          </a:p>
        </p:txBody>
      </p:sp>
      <p:sp>
        <p:nvSpPr>
          <p:cNvPr id="106499" name="Content Placeholder 2"/>
          <p:cNvSpPr>
            <a:spLocks noGrp="1"/>
          </p:cNvSpPr>
          <p:nvPr>
            <p:ph sz="half" idx="1"/>
          </p:nvPr>
        </p:nvSpPr>
        <p:spPr>
          <a:xfrm>
            <a:off x="0" y="1447800"/>
            <a:ext cx="9144000" cy="5105400"/>
          </a:xfrm>
        </p:spPr>
        <p:txBody>
          <a:bodyPr>
            <a:normAutofit fontScale="92500" lnSpcReduction="20000"/>
          </a:bodyPr>
          <a:lstStyle/>
          <a:p>
            <a:r>
              <a:rPr lang="en-US" sz="3000" b="1" dirty="0" smtClean="0">
                <a:latin typeface="Rockwell Condensed" pitchFamily="18" charset="0"/>
              </a:rPr>
              <a:t>=</a:t>
            </a:r>
            <a:r>
              <a:rPr lang="en-US" sz="3900" b="1" dirty="0" err="1" smtClean="0">
                <a:latin typeface="Rockwell Condensed" pitchFamily="18" charset="0"/>
              </a:rPr>
              <a:t>Lipopolysaccharides</a:t>
            </a:r>
            <a:r>
              <a:rPr lang="en-US" sz="3000" b="1" dirty="0" smtClean="0">
                <a:latin typeface="Rockwell Condensed" pitchFamily="18" charset="0"/>
              </a:rPr>
              <a:t> </a:t>
            </a:r>
            <a:r>
              <a:rPr lang="en-US" sz="3000" dirty="0" smtClean="0">
                <a:latin typeface="Rockwell Condensed" pitchFamily="18" charset="0"/>
              </a:rPr>
              <a:t>, LPs, located </a:t>
            </a:r>
            <a:r>
              <a:rPr lang="en-US" sz="3000" b="1" i="1" u="sng" dirty="0" smtClean="0">
                <a:latin typeface="Rockwell Condensed" pitchFamily="18" charset="0"/>
              </a:rPr>
              <a:t>in </a:t>
            </a:r>
            <a:r>
              <a:rPr lang="en-US" sz="3000" u="sng" dirty="0" smtClean="0">
                <a:latin typeface="Rockwell Condensed" pitchFamily="18" charset="0"/>
              </a:rPr>
              <a:t>cell wall </a:t>
            </a:r>
            <a:r>
              <a:rPr lang="en-US" sz="3000" dirty="0" smtClean="0">
                <a:latin typeface="Rockwell Condensed" pitchFamily="18" charset="0"/>
              </a:rPr>
              <a:t>of bacteria</a:t>
            </a:r>
          </a:p>
          <a:p>
            <a:r>
              <a:rPr lang="en-US" sz="3600" b="1" i="1" u="sng" dirty="0" smtClean="0">
                <a:latin typeface="Rockwell Condensed" pitchFamily="18" charset="0"/>
              </a:rPr>
              <a:t>Released </a:t>
            </a:r>
            <a:r>
              <a:rPr lang="en-US" sz="3600" b="1" i="1" u="sng" dirty="0" smtClean="0">
                <a:latin typeface="Rockwell Condensed" pitchFamily="18" charset="0"/>
              </a:rPr>
              <a:t>when Bacterial cell dies: </a:t>
            </a:r>
            <a:r>
              <a:rPr lang="en-US" sz="3000" dirty="0" smtClean="0">
                <a:latin typeface="Rockwell Condensed" pitchFamily="18" charset="0"/>
              </a:rPr>
              <a:t>as result of host’s immune response or antibiotics.</a:t>
            </a:r>
          </a:p>
          <a:p>
            <a:r>
              <a:rPr lang="en-US" sz="3000" b="1" i="1" u="sng" dirty="0" smtClean="0">
                <a:latin typeface="Rockwell Condensed" pitchFamily="18" charset="0"/>
              </a:rPr>
              <a:t>Acts in vicinity of bacterial growth or presence in host.</a:t>
            </a:r>
            <a:endParaRPr lang="en-US" sz="3600" b="1" i="1" u="sng" dirty="0" smtClean="0">
              <a:latin typeface="Rockwell Condensed" pitchFamily="18" charset="0"/>
            </a:endParaRPr>
          </a:p>
          <a:p>
            <a:pPr lvl="1"/>
            <a:endParaRPr lang="en-US" sz="3200" b="1" i="1" u="sng" dirty="0" smtClean="0">
              <a:latin typeface="Rockwell Condensed" pitchFamily="18" charset="0"/>
            </a:endParaRPr>
          </a:p>
          <a:p>
            <a:pPr lvl="1">
              <a:buNone/>
            </a:pPr>
            <a:r>
              <a:rPr lang="en-US" sz="3000" dirty="0" smtClean="0">
                <a:latin typeface="Rockwell Condensed" pitchFamily="18" charset="0"/>
              </a:rPr>
              <a:t> =Major cause of death: </a:t>
            </a:r>
            <a:r>
              <a:rPr lang="en-US" sz="3000" u="sng" dirty="0" smtClean="0">
                <a:latin typeface="Rockwell Condensed" pitchFamily="18" charset="0"/>
              </a:rPr>
              <a:t>Septic Shock</a:t>
            </a:r>
            <a:r>
              <a:rPr lang="en-US" sz="3000" dirty="0" smtClean="0">
                <a:latin typeface="Rockwell Condensed" pitchFamily="18" charset="0"/>
              </a:rPr>
              <a:t>: fever, shock,  (hypotension/low blood pressure), and disseminated intravascular coagulation, (DIC), = clots that form in capillaries that prevent oxygen from getting into tissue cells.</a:t>
            </a:r>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z="5400" dirty="0" smtClean="0">
                <a:latin typeface="Rockwell Condensed" pitchFamily="18" charset="0"/>
              </a:rPr>
              <a:t>Meningococcemia</a:t>
            </a:r>
            <a:endParaRPr lang="en-US" dirty="0" smtClean="0">
              <a:latin typeface="Rockwell Condensed" pitchFamily="18" charset="0"/>
            </a:endParaRPr>
          </a:p>
        </p:txBody>
      </p:sp>
      <p:sp>
        <p:nvSpPr>
          <p:cNvPr id="107523" name="Content Placeholder 2"/>
          <p:cNvSpPr>
            <a:spLocks noGrp="1"/>
          </p:cNvSpPr>
          <p:nvPr>
            <p:ph sz="half" idx="1"/>
          </p:nvPr>
        </p:nvSpPr>
        <p:spPr>
          <a:xfrm>
            <a:off x="0" y="1600200"/>
            <a:ext cx="4495800" cy="4525963"/>
          </a:xfrm>
        </p:spPr>
        <p:txBody>
          <a:bodyPr>
            <a:noAutofit/>
          </a:bodyPr>
          <a:lstStyle/>
          <a:p>
            <a:r>
              <a:rPr lang="en-US" sz="4800" dirty="0" smtClean="0">
                <a:latin typeface="Rockwell Condensed" pitchFamily="18" charset="0"/>
              </a:rPr>
              <a:t>G-</a:t>
            </a:r>
            <a:r>
              <a:rPr lang="en-US" sz="4000" dirty="0" smtClean="0">
                <a:latin typeface="Rockwell Condensed" pitchFamily="18" charset="0"/>
              </a:rPr>
              <a:t> bacteria w/ </a:t>
            </a:r>
            <a:r>
              <a:rPr lang="en-US" sz="4000" dirty="0" err="1" smtClean="0">
                <a:latin typeface="Rockwell Condensed" pitchFamily="18" charset="0"/>
              </a:rPr>
              <a:t>endotoxin</a:t>
            </a:r>
            <a:endParaRPr lang="en-US" sz="4000" dirty="0" smtClean="0">
              <a:latin typeface="Rockwell Condensed" pitchFamily="18" charset="0"/>
            </a:endParaRPr>
          </a:p>
          <a:p>
            <a:r>
              <a:rPr lang="en-US" sz="4000" dirty="0" smtClean="0">
                <a:latin typeface="Rockwell Condensed" pitchFamily="18" charset="0"/>
              </a:rPr>
              <a:t>B/c of millions of tiny clots in capillaries</a:t>
            </a:r>
          </a:p>
          <a:p>
            <a:r>
              <a:rPr lang="en-US" sz="4000" dirty="0" smtClean="0">
                <a:latin typeface="Rockwell Condensed" pitchFamily="18" charset="0"/>
              </a:rPr>
              <a:t>Will lead to gangrene and loss of fingers</a:t>
            </a:r>
          </a:p>
        </p:txBody>
      </p:sp>
      <p:pic>
        <p:nvPicPr>
          <p:cNvPr id="107524" name="Picture 3"/>
          <p:cNvPicPr>
            <a:picLocks noGrp="1" noChangeAspect="1" noChangeArrowheads="1"/>
          </p:cNvPicPr>
          <p:nvPr>
            <p:ph sz="half" idx="2"/>
          </p:nvPr>
        </p:nvPicPr>
        <p:blipFill>
          <a:blip r:embed="rId2" cstate="print"/>
          <a:srcRect/>
          <a:stretch>
            <a:fillRect/>
          </a:stretch>
        </p:blipFill>
        <p:spPr>
          <a:xfrm>
            <a:off x="4465638" y="2209800"/>
            <a:ext cx="4557712" cy="2819400"/>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latin typeface="Rockwell Condensed" pitchFamily="18" charset="0"/>
              </a:rPr>
              <a:t>Exotoxin</a:t>
            </a:r>
            <a:endParaRPr lang="en-US" sz="4800" dirty="0">
              <a:latin typeface="Rockwell Condensed" pitchFamily="18" charset="0"/>
            </a:endParaRPr>
          </a:p>
        </p:txBody>
      </p:sp>
      <p:sp>
        <p:nvSpPr>
          <p:cNvPr id="3" name="Content Placeholder 2"/>
          <p:cNvSpPr>
            <a:spLocks noGrp="1"/>
          </p:cNvSpPr>
          <p:nvPr>
            <p:ph idx="1"/>
          </p:nvPr>
        </p:nvSpPr>
        <p:spPr/>
        <p:txBody>
          <a:bodyPr>
            <a:normAutofit/>
          </a:bodyPr>
          <a:lstStyle/>
          <a:p>
            <a:r>
              <a:rPr lang="en-US" b="1" i="1" u="sng" dirty="0" smtClean="0">
                <a:latin typeface="Rockwell Condensed" pitchFamily="18" charset="0"/>
              </a:rPr>
              <a:t>=Protein</a:t>
            </a:r>
          </a:p>
          <a:p>
            <a:r>
              <a:rPr lang="en-US" b="1" i="1" u="sng" dirty="0" smtClean="0">
                <a:latin typeface="Rockwell Condensed" pitchFamily="18" charset="0"/>
              </a:rPr>
              <a:t>Produced by G+ and G- bacteria</a:t>
            </a:r>
          </a:p>
          <a:p>
            <a:pPr lvl="1"/>
            <a:r>
              <a:rPr lang="en-US" b="1" i="1" u="sng" dirty="0" smtClean="0">
                <a:latin typeface="Rockwell Condensed" pitchFamily="18" charset="0"/>
              </a:rPr>
              <a:t>virulent strains bacteria </a:t>
            </a:r>
            <a:r>
              <a:rPr lang="en-US" b="1" i="1" u="sng" dirty="0" smtClean="0">
                <a:latin typeface="Rockwell Condensed" pitchFamily="18" charset="0"/>
                <a:sym typeface="Wingdings" pitchFamily="2" charset="2"/>
              </a:rPr>
              <a:t> toxin while non-virulent strains do not.</a:t>
            </a:r>
            <a:endParaRPr lang="en-US" b="1" i="1" u="sng" dirty="0" smtClean="0">
              <a:latin typeface="Rockwell Condensed" pitchFamily="18" charset="0"/>
            </a:endParaRPr>
          </a:p>
          <a:p>
            <a:r>
              <a:rPr lang="en-US" b="1" i="1" dirty="0" smtClean="0">
                <a:latin typeface="Rockwell Condensed" pitchFamily="18" charset="0"/>
              </a:rPr>
              <a:t>Toxin is secreted by the </a:t>
            </a:r>
            <a:r>
              <a:rPr lang="en-US" b="1" i="1" u="sng" dirty="0" smtClean="0">
                <a:latin typeface="Rockwell Condensed" pitchFamily="18" charset="0"/>
              </a:rPr>
              <a:t>living bacteria</a:t>
            </a:r>
            <a:r>
              <a:rPr lang="en-US" b="1" i="1" dirty="0" smtClean="0">
                <a:latin typeface="Rockwell Condensed" pitchFamily="18" charset="0"/>
              </a:rPr>
              <a:t> </a:t>
            </a:r>
            <a:endParaRPr lang="en-US" dirty="0" smtClean="0">
              <a:latin typeface="Rockwell Condensed" pitchFamily="18" charset="0"/>
            </a:endParaRPr>
          </a:p>
          <a:p>
            <a:r>
              <a:rPr lang="en-US" dirty="0" smtClean="0">
                <a:latin typeface="Rockwell Condensed" pitchFamily="18" charset="0"/>
              </a:rPr>
              <a:t>Generally </a:t>
            </a:r>
            <a:r>
              <a:rPr lang="en-US" b="1" dirty="0" smtClean="0">
                <a:latin typeface="Rockwell Condensed" pitchFamily="18" charset="0"/>
              </a:rPr>
              <a:t>act at a site removed from where bacteria grow. </a:t>
            </a:r>
            <a:r>
              <a:rPr lang="en-US" dirty="0" smtClean="0">
                <a:latin typeface="Rockwell Condensed" pitchFamily="18" charset="0"/>
              </a:rPr>
              <a:t>– specific for toxin</a:t>
            </a:r>
            <a:r>
              <a:rPr lang="en-US" sz="2400" dirty="0" smtClean="0">
                <a:latin typeface="Rockwell Condensed" pitchFamily="18" charset="0"/>
              </a:rPr>
              <a:t>…</a:t>
            </a:r>
          </a:p>
          <a:p>
            <a:pPr lvl="1"/>
            <a:r>
              <a:rPr lang="en-US" sz="2000" dirty="0" smtClean="0">
                <a:latin typeface="Rockwell Condensed" pitchFamily="18" charset="0"/>
              </a:rPr>
              <a:t>Names indicate tissue acted </a:t>
            </a:r>
            <a:r>
              <a:rPr lang="en-US" sz="2000" dirty="0" err="1" smtClean="0">
                <a:latin typeface="Rockwell Condensed" pitchFamily="18" charset="0"/>
              </a:rPr>
              <a:t>upon”</a:t>
            </a:r>
            <a:r>
              <a:rPr lang="en-US" sz="2000" u="sng" dirty="0" err="1" smtClean="0">
                <a:latin typeface="Rockwell Condensed" pitchFamily="18" charset="0"/>
              </a:rPr>
              <a:t>Neuro</a:t>
            </a:r>
            <a:r>
              <a:rPr lang="en-US" sz="2000" dirty="0" err="1" smtClean="0">
                <a:latin typeface="Rockwell Condensed" pitchFamily="18" charset="0"/>
              </a:rPr>
              <a:t>toxin</a:t>
            </a:r>
            <a:r>
              <a:rPr lang="en-US" sz="2000" dirty="0" smtClean="0">
                <a:latin typeface="Rockwell Condensed" pitchFamily="18" charset="0"/>
              </a:rPr>
              <a:t>, </a:t>
            </a:r>
            <a:r>
              <a:rPr lang="en-US" sz="2000" u="sng" dirty="0" err="1" smtClean="0">
                <a:latin typeface="Rockwell Condensed" pitchFamily="18" charset="0"/>
              </a:rPr>
              <a:t>hemo</a:t>
            </a:r>
            <a:r>
              <a:rPr lang="en-US" sz="2000" dirty="0" err="1" smtClean="0">
                <a:latin typeface="Rockwell Condensed" pitchFamily="18" charset="0"/>
              </a:rPr>
              <a:t>lysin</a:t>
            </a:r>
            <a:endParaRPr lang="en-US" dirty="0" smtClean="0">
              <a:latin typeface="Rockwell Condensed" pitchFamily="18"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04800" y="228600"/>
            <a:ext cx="8610600" cy="4114800"/>
          </a:xfrm>
        </p:spPr>
        <p:txBody>
          <a:bodyPr>
            <a:normAutofit/>
          </a:bodyPr>
          <a:lstStyle/>
          <a:p>
            <a:pPr>
              <a:buFontTx/>
              <a:buNone/>
            </a:pPr>
            <a:r>
              <a:rPr lang="en-US" sz="4000" dirty="0" err="1" smtClean="0">
                <a:latin typeface="Rockwell Condensed" pitchFamily="18" charset="0"/>
              </a:rPr>
              <a:t>Strepto</a:t>
            </a:r>
            <a:r>
              <a:rPr lang="en-US" sz="4000" dirty="0" smtClean="0">
                <a:latin typeface="Rockwell Condensed" pitchFamily="18" charset="0"/>
              </a:rPr>
              <a:t> = means chain of cells</a:t>
            </a:r>
          </a:p>
          <a:p>
            <a:pPr>
              <a:buFontTx/>
              <a:buNone/>
            </a:pPr>
            <a:endParaRPr lang="en-US" sz="4000" dirty="0" smtClean="0">
              <a:solidFill>
                <a:srgbClr val="FFFF00"/>
              </a:solidFill>
              <a:latin typeface="Rockwell Condensed" pitchFamily="18" charset="0"/>
            </a:endParaRPr>
          </a:p>
          <a:p>
            <a:pPr>
              <a:buFontTx/>
              <a:buNone/>
            </a:pPr>
            <a:r>
              <a:rPr lang="en-US" sz="4000" dirty="0" smtClean="0">
                <a:solidFill>
                  <a:srgbClr val="FFFF00"/>
                </a:solidFill>
                <a:latin typeface="Rockwell Condensed" pitchFamily="18" charset="0"/>
              </a:rPr>
              <a:t>	</a:t>
            </a:r>
            <a:r>
              <a:rPr lang="en-US" sz="4000" u="sng" dirty="0" smtClean="0">
                <a:solidFill>
                  <a:srgbClr val="FFFF00"/>
                </a:solidFill>
                <a:latin typeface="Rockwell Condensed" pitchFamily="18" charset="0"/>
              </a:rPr>
              <a:t>Strept</a:t>
            </a:r>
            <a:r>
              <a:rPr lang="en-US" sz="4000" dirty="0" smtClean="0">
                <a:solidFill>
                  <a:srgbClr val="FFFF00"/>
                </a:solidFill>
                <a:latin typeface="Rockwell Condensed" pitchFamily="18" charset="0"/>
              </a:rPr>
              <a:t>ococcus or </a:t>
            </a:r>
            <a:r>
              <a:rPr lang="en-US" sz="4000" u="sng" dirty="0" err="1" smtClean="0">
                <a:solidFill>
                  <a:srgbClr val="FFFF00"/>
                </a:solidFill>
                <a:latin typeface="Rockwell Condensed" pitchFamily="18" charset="0"/>
              </a:rPr>
              <a:t>Strepto</a:t>
            </a:r>
            <a:r>
              <a:rPr lang="en-US" sz="4000" dirty="0" err="1" smtClean="0">
                <a:solidFill>
                  <a:srgbClr val="FFFF00"/>
                </a:solidFill>
                <a:latin typeface="Rockwell Condensed" pitchFamily="18" charset="0"/>
              </a:rPr>
              <a:t>bacillus</a:t>
            </a:r>
            <a:endParaRPr lang="en-US" sz="4000" dirty="0" smtClean="0">
              <a:solidFill>
                <a:srgbClr val="FFFF00"/>
              </a:solidFill>
              <a:latin typeface="Rockwell Condensed" pitchFamily="18" charset="0"/>
            </a:endParaRPr>
          </a:p>
        </p:txBody>
      </p:sp>
      <p:pic>
        <p:nvPicPr>
          <p:cNvPr id="49155" name="Picture 4" descr="strep"/>
          <p:cNvPicPr>
            <a:picLocks noChangeAspect="1" noChangeArrowheads="1"/>
          </p:cNvPicPr>
          <p:nvPr/>
        </p:nvPicPr>
        <p:blipFill>
          <a:blip r:embed="rId2" cstate="print"/>
          <a:srcRect/>
          <a:stretch>
            <a:fillRect/>
          </a:stretch>
        </p:blipFill>
        <p:spPr bwMode="auto">
          <a:xfrm>
            <a:off x="2819400" y="2532063"/>
            <a:ext cx="5257800" cy="3919537"/>
          </a:xfrm>
          <a:prstGeom prst="rect">
            <a:avLst/>
          </a:prstGeom>
          <a:noFill/>
          <a:ln w="9525">
            <a:noFill/>
            <a:miter lim="800000"/>
            <a:headEnd/>
            <a:tailEnd/>
          </a:ln>
        </p:spPr>
      </p:pic>
      <p:sp>
        <p:nvSpPr>
          <p:cNvPr id="49156" name="Line 5"/>
          <p:cNvSpPr>
            <a:spLocks noChangeShapeType="1"/>
          </p:cNvSpPr>
          <p:nvPr/>
        </p:nvSpPr>
        <p:spPr bwMode="auto">
          <a:xfrm>
            <a:off x="1524000" y="2362200"/>
            <a:ext cx="1066800" cy="914400"/>
          </a:xfrm>
          <a:prstGeom prst="line">
            <a:avLst/>
          </a:prstGeom>
          <a:noFill/>
          <a:ln w="28575">
            <a:solidFill>
              <a:srgbClr val="FFFF00"/>
            </a:solidFill>
            <a:round/>
            <a:headEnd/>
            <a:tailEnd type="triangle" w="med" len="med"/>
          </a:ln>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609600" y="29366"/>
            <a:ext cx="7772400" cy="1143000"/>
          </a:xfrm>
        </p:spPr>
        <p:txBody>
          <a:bodyPr/>
          <a:lstStyle/>
          <a:p>
            <a:r>
              <a:rPr lang="en-US" b="1" u="sng" dirty="0" smtClean="0">
                <a:latin typeface="Rockwell Condensed" pitchFamily="18" charset="0"/>
              </a:rPr>
              <a:t>EXOTOXIN (cont’d)</a:t>
            </a:r>
          </a:p>
        </p:txBody>
      </p:sp>
      <p:sp>
        <p:nvSpPr>
          <p:cNvPr id="108547" name="Content Placeholder 2"/>
          <p:cNvSpPr>
            <a:spLocks noGrp="1"/>
          </p:cNvSpPr>
          <p:nvPr>
            <p:ph sz="half" idx="1"/>
          </p:nvPr>
        </p:nvSpPr>
        <p:spPr>
          <a:xfrm>
            <a:off x="0" y="914400"/>
            <a:ext cx="5562600" cy="5791200"/>
          </a:xfrm>
        </p:spPr>
        <p:txBody>
          <a:bodyPr>
            <a:noAutofit/>
          </a:bodyPr>
          <a:lstStyle/>
          <a:p>
            <a:r>
              <a:rPr lang="en-US" sz="3600" dirty="0" err="1" smtClean="0">
                <a:latin typeface="Rockwell Condensed" pitchFamily="18" charset="0"/>
              </a:rPr>
              <a:t>Bolulinum</a:t>
            </a:r>
            <a:r>
              <a:rPr lang="en-US" sz="3600" dirty="0" smtClean="0">
                <a:latin typeface="Rockwell Condensed" pitchFamily="18" charset="0"/>
              </a:rPr>
              <a:t> toxin– prevents neurotransmitter release from neuromuscular junctions </a:t>
            </a:r>
            <a:r>
              <a:rPr lang="en-US" sz="3600" dirty="0" smtClean="0">
                <a:latin typeface="Rockwell Condensed" pitchFamily="18" charset="0"/>
                <a:sym typeface="Wingdings" pitchFamily="2" charset="2"/>
              </a:rPr>
              <a:t></a:t>
            </a:r>
          </a:p>
          <a:p>
            <a:pPr lvl="1">
              <a:buNone/>
            </a:pPr>
            <a:r>
              <a:rPr lang="en-US" sz="3600" dirty="0" smtClean="0">
                <a:latin typeface="Rockwell Condensed" pitchFamily="18" charset="0"/>
                <a:sym typeface="Wingdings" pitchFamily="2" charset="2"/>
              </a:rPr>
              <a:t>        ‘flaccid paralysis’</a:t>
            </a:r>
          </a:p>
          <a:p>
            <a:r>
              <a:rPr lang="en-US" sz="3200" dirty="0" smtClean="0">
                <a:latin typeface="Rockwell Condensed" pitchFamily="18" charset="0"/>
              </a:rPr>
              <a:t>“BOTOX” uses </a:t>
            </a:r>
            <a:r>
              <a:rPr lang="en-US" sz="3200" dirty="0" err="1" smtClean="0">
                <a:latin typeface="Rockwell Condensed" pitchFamily="18" charset="0"/>
              </a:rPr>
              <a:t>botulinum</a:t>
            </a:r>
            <a:r>
              <a:rPr lang="en-US" sz="3200" dirty="0" smtClean="0">
                <a:latin typeface="Rockwell Condensed" pitchFamily="18" charset="0"/>
              </a:rPr>
              <a:t> toxin -</a:t>
            </a:r>
            <a:r>
              <a:rPr lang="en-US" sz="3200" dirty="0" smtClean="0">
                <a:latin typeface="Rockwell Condensed" pitchFamily="18" charset="0"/>
                <a:sym typeface="Wingdings" pitchFamily="2" charset="2"/>
              </a:rPr>
              <a:t> muscle relaxes and smoothes out skin to eliminate wrinkles.</a:t>
            </a:r>
          </a:p>
        </p:txBody>
      </p:sp>
      <p:pic>
        <p:nvPicPr>
          <p:cNvPr id="108548" name="Picture 2"/>
          <p:cNvPicPr>
            <a:picLocks noChangeAspect="1" noChangeArrowheads="1"/>
          </p:cNvPicPr>
          <p:nvPr/>
        </p:nvPicPr>
        <p:blipFill>
          <a:blip r:embed="rId2" cstate="print"/>
          <a:srcRect/>
          <a:stretch>
            <a:fillRect/>
          </a:stretch>
        </p:blipFill>
        <p:spPr bwMode="auto">
          <a:xfrm>
            <a:off x="5029200" y="1219200"/>
            <a:ext cx="4114800" cy="2839212"/>
          </a:xfrm>
          <a:prstGeom prst="rect">
            <a:avLst/>
          </a:prstGeom>
          <a:noFill/>
          <a:ln w="9525">
            <a:noFill/>
            <a:miter lim="800000"/>
            <a:headEnd/>
            <a:tailEnd/>
          </a:ln>
        </p:spPr>
      </p:pic>
      <p:sp>
        <p:nvSpPr>
          <p:cNvPr id="5" name="TextBox 4"/>
          <p:cNvSpPr txBox="1"/>
          <p:nvPr/>
        </p:nvSpPr>
        <p:spPr>
          <a:xfrm>
            <a:off x="6400800" y="4114800"/>
            <a:ext cx="2743200" cy="1846659"/>
          </a:xfrm>
          <a:prstGeom prst="rect">
            <a:avLst/>
          </a:prstGeom>
          <a:noFill/>
        </p:spPr>
        <p:txBody>
          <a:bodyPr wrap="square" rtlCol="0">
            <a:spAutoFit/>
          </a:bodyPr>
          <a:lstStyle/>
          <a:p>
            <a:r>
              <a:rPr lang="en-US" sz="2400" dirty="0" err="1" smtClean="0">
                <a:latin typeface="Rockwell Condensed" pitchFamily="18" charset="0"/>
              </a:rPr>
              <a:t>Botulinum</a:t>
            </a:r>
            <a:r>
              <a:rPr lang="en-US" sz="2400" dirty="0" smtClean="0">
                <a:latin typeface="Rockwell Condensed" pitchFamily="18" charset="0"/>
              </a:rPr>
              <a:t> toxin is THE MOST toxic substance known. – molecule for molecule</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85800" y="0"/>
            <a:ext cx="7772400" cy="1371600"/>
          </a:xfrm>
        </p:spPr>
        <p:txBody>
          <a:bodyPr>
            <a:normAutofit/>
          </a:bodyPr>
          <a:lstStyle/>
          <a:p>
            <a:r>
              <a:rPr lang="en-US" sz="4800" dirty="0" smtClean="0">
                <a:latin typeface="Rockwell Condensed" pitchFamily="18" charset="0"/>
              </a:rPr>
              <a:t>Tetanus - spastic paralysis</a:t>
            </a:r>
          </a:p>
        </p:txBody>
      </p:sp>
      <p:sp>
        <p:nvSpPr>
          <p:cNvPr id="109571" name="Content Placeholder 2"/>
          <p:cNvSpPr>
            <a:spLocks noGrp="1"/>
          </p:cNvSpPr>
          <p:nvPr>
            <p:ph idx="1"/>
          </p:nvPr>
        </p:nvSpPr>
        <p:spPr>
          <a:xfrm>
            <a:off x="228600" y="1066800"/>
            <a:ext cx="7772400" cy="3048000"/>
          </a:xfrm>
        </p:spPr>
        <p:txBody>
          <a:bodyPr>
            <a:normAutofit fontScale="92500" lnSpcReduction="20000"/>
          </a:bodyPr>
          <a:lstStyle/>
          <a:p>
            <a:r>
              <a:rPr lang="en-US" sz="3600" dirty="0" err="1" smtClean="0">
                <a:latin typeface="Rockwell Condensed" pitchFamily="18" charset="0"/>
              </a:rPr>
              <a:t>Exotoxin</a:t>
            </a:r>
            <a:r>
              <a:rPr lang="en-US" sz="3600" dirty="0" smtClean="0">
                <a:latin typeface="Rockwell Condensed" pitchFamily="18" charset="0"/>
              </a:rPr>
              <a:t> produced in spinal cord</a:t>
            </a:r>
          </a:p>
          <a:p>
            <a:r>
              <a:rPr lang="en-US" sz="3600" dirty="0" smtClean="0">
                <a:latin typeface="Rockwell Condensed" pitchFamily="18" charset="0"/>
              </a:rPr>
              <a:t>Neurons normally act to excite some muscle and relax opposing paired muscle.</a:t>
            </a:r>
          </a:p>
          <a:p>
            <a:pPr lvl="1"/>
            <a:r>
              <a:rPr lang="en-US" sz="3200" dirty="0" smtClean="0">
                <a:latin typeface="Rockwell Condensed" pitchFamily="18" charset="0"/>
              </a:rPr>
              <a:t>Prevents inhibitory neurons from acting so only excitatory neurons are enacted. Extensor muscles of back are in spasm</a:t>
            </a:r>
          </a:p>
          <a:p>
            <a:pPr lvl="1"/>
            <a:endParaRPr lang="en-US" dirty="0" smtClean="0"/>
          </a:p>
        </p:txBody>
      </p:sp>
      <p:pic>
        <p:nvPicPr>
          <p:cNvPr id="109572" name="Picture 2"/>
          <p:cNvPicPr>
            <a:picLocks noChangeAspect="1" noChangeArrowheads="1"/>
          </p:cNvPicPr>
          <p:nvPr/>
        </p:nvPicPr>
        <p:blipFill>
          <a:blip r:embed="rId2" cstate="print"/>
          <a:srcRect/>
          <a:stretch>
            <a:fillRect/>
          </a:stretch>
        </p:blipFill>
        <p:spPr bwMode="auto">
          <a:xfrm>
            <a:off x="3886200" y="3962400"/>
            <a:ext cx="4895850" cy="2895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85800" y="609600"/>
            <a:ext cx="7772400" cy="609600"/>
          </a:xfrm>
        </p:spPr>
        <p:txBody>
          <a:bodyPr>
            <a:noAutofit/>
          </a:bodyPr>
          <a:lstStyle/>
          <a:p>
            <a:r>
              <a:rPr lang="en-US" sz="4800" dirty="0" smtClean="0">
                <a:latin typeface="Rockwell Condensed" pitchFamily="18" charset="0"/>
              </a:rPr>
              <a:t>What’s wrong with this cartoon??</a:t>
            </a:r>
          </a:p>
        </p:txBody>
      </p:sp>
      <p:pic>
        <p:nvPicPr>
          <p:cNvPr id="110595" name="Picture 2"/>
          <p:cNvPicPr>
            <a:picLocks noGrp="1" noChangeAspect="1" noChangeArrowheads="1"/>
          </p:cNvPicPr>
          <p:nvPr>
            <p:ph idx="1"/>
          </p:nvPr>
        </p:nvPicPr>
        <p:blipFill>
          <a:blip r:embed="rId2" cstate="print"/>
          <a:srcRect/>
          <a:stretch>
            <a:fillRect/>
          </a:stretch>
        </p:blipFill>
        <p:spPr>
          <a:xfrm>
            <a:off x="990600" y="1808132"/>
            <a:ext cx="6229350" cy="5021263"/>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533400" y="228600"/>
            <a:ext cx="7772400" cy="1143000"/>
          </a:xfrm>
        </p:spPr>
        <p:txBody>
          <a:bodyPr>
            <a:normAutofit/>
          </a:bodyPr>
          <a:lstStyle/>
          <a:p>
            <a:r>
              <a:rPr lang="en-US" sz="5400" dirty="0" smtClean="0">
                <a:latin typeface="Rockwell Condensed" pitchFamily="18" charset="0"/>
              </a:rPr>
              <a:t>Cholera </a:t>
            </a:r>
            <a:r>
              <a:rPr lang="en-US" sz="5400" dirty="0" err="1" smtClean="0">
                <a:latin typeface="Rockwell Condensed" pitchFamily="18" charset="0"/>
              </a:rPr>
              <a:t>Exotoxin</a:t>
            </a:r>
            <a:endParaRPr lang="en-US" sz="5400" dirty="0" smtClean="0">
              <a:latin typeface="Rockwell Condensed" pitchFamily="18" charset="0"/>
            </a:endParaRPr>
          </a:p>
        </p:txBody>
      </p:sp>
      <p:sp>
        <p:nvSpPr>
          <p:cNvPr id="111619" name="Content Placeholder 2"/>
          <p:cNvSpPr>
            <a:spLocks noGrp="1"/>
          </p:cNvSpPr>
          <p:nvPr>
            <p:ph idx="1"/>
          </p:nvPr>
        </p:nvSpPr>
        <p:spPr>
          <a:xfrm>
            <a:off x="0" y="1066800"/>
            <a:ext cx="5562600" cy="5638800"/>
          </a:xfrm>
        </p:spPr>
        <p:txBody>
          <a:bodyPr>
            <a:noAutofit/>
          </a:bodyPr>
          <a:lstStyle/>
          <a:p>
            <a:r>
              <a:rPr lang="en-US" sz="3600" dirty="0" smtClean="0">
                <a:latin typeface="Rockwell Condensed" pitchFamily="18" charset="0"/>
              </a:rPr>
              <a:t>Cholera is located in the intestinal lumen</a:t>
            </a:r>
          </a:p>
          <a:p>
            <a:r>
              <a:rPr lang="en-US" sz="3600" dirty="0" smtClean="0">
                <a:latin typeface="Rockwell Condensed" pitchFamily="18" charset="0"/>
              </a:rPr>
              <a:t>binds to surface of cell and stimulate a cell signaling molecule to be </a:t>
            </a:r>
            <a:r>
              <a:rPr lang="en-US" sz="3600" u="sng" dirty="0" smtClean="0">
                <a:latin typeface="Rockwell Condensed" pitchFamily="18" charset="0"/>
              </a:rPr>
              <a:t>on</a:t>
            </a:r>
            <a:r>
              <a:rPr lang="en-US" sz="3600" dirty="0" smtClean="0">
                <a:latin typeface="Rockwell Condensed" pitchFamily="18" charset="0"/>
              </a:rPr>
              <a:t> constantly.</a:t>
            </a:r>
          </a:p>
          <a:p>
            <a:r>
              <a:rPr lang="en-US" sz="3600" dirty="0" smtClean="0">
                <a:latin typeface="Rockwell Condensed" pitchFamily="18" charset="0"/>
              </a:rPr>
              <a:t>Result is that ion ‘gates’ to open so water, Na and </a:t>
            </a:r>
            <a:r>
              <a:rPr lang="en-US" sz="3600" dirty="0" err="1" smtClean="0">
                <a:latin typeface="Rockwell Condensed" pitchFamily="18" charset="0"/>
              </a:rPr>
              <a:t>Cl</a:t>
            </a:r>
            <a:r>
              <a:rPr lang="en-US" sz="3600" dirty="0" smtClean="0">
                <a:latin typeface="Rockwell Condensed" pitchFamily="18" charset="0"/>
              </a:rPr>
              <a:t> leave</a:t>
            </a:r>
          </a:p>
          <a:p>
            <a:pPr>
              <a:buNone/>
            </a:pPr>
            <a:r>
              <a:rPr lang="en-US" sz="3600" dirty="0" smtClean="0">
                <a:latin typeface="Rockwell Condensed" pitchFamily="18" charset="0"/>
              </a:rPr>
              <a:t>  tissue </a:t>
            </a:r>
            <a:r>
              <a:rPr lang="en-US" sz="3600" dirty="0" smtClean="0">
                <a:latin typeface="Rockwell Condensed" pitchFamily="18" charset="0"/>
                <a:sym typeface="Wingdings" pitchFamily="2" charset="2"/>
              </a:rPr>
              <a:t> dehydration.</a:t>
            </a:r>
            <a:r>
              <a:rPr lang="en-US" sz="3600" dirty="0" smtClean="0">
                <a:latin typeface="Rockwell Condensed" pitchFamily="18" charset="0"/>
              </a:rPr>
              <a:t> </a:t>
            </a:r>
            <a:endParaRPr lang="en-US" sz="2800" dirty="0" smtClean="0">
              <a:latin typeface="Rockwell Condensed"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5181600" y="1512691"/>
            <a:ext cx="4045103" cy="5116709"/>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normAutofit fontScale="90000"/>
          </a:bodyPr>
          <a:lstStyle/>
          <a:p>
            <a:r>
              <a:rPr lang="en-US" sz="6700" dirty="0" smtClean="0">
                <a:latin typeface="Rockwell Condensed" pitchFamily="18" charset="0"/>
              </a:rPr>
              <a:t>                Cholera</a:t>
            </a:r>
            <a:r>
              <a:rPr lang="en-US" dirty="0" smtClean="0"/>
              <a:t/>
            </a:r>
            <a:br>
              <a:rPr lang="en-US" dirty="0" smtClean="0"/>
            </a:br>
            <a:endParaRPr lang="en-US" dirty="0" smtClean="0"/>
          </a:p>
        </p:txBody>
      </p:sp>
      <p:sp>
        <p:nvSpPr>
          <p:cNvPr id="112643" name="Content Placeholder 2"/>
          <p:cNvSpPr>
            <a:spLocks noGrp="1"/>
          </p:cNvSpPr>
          <p:nvPr>
            <p:ph idx="1"/>
          </p:nvPr>
        </p:nvSpPr>
        <p:spPr>
          <a:xfrm>
            <a:off x="0" y="228600"/>
            <a:ext cx="3886200" cy="4114800"/>
          </a:xfrm>
        </p:spPr>
        <p:txBody>
          <a:bodyPr/>
          <a:lstStyle/>
          <a:p>
            <a:r>
              <a:rPr lang="en-US" sz="2000" b="1" u="sng" dirty="0" smtClean="0"/>
              <a:t>Symptoms of this Infection</a:t>
            </a:r>
            <a:endParaRPr lang="en-US" sz="2000" dirty="0" smtClean="0"/>
          </a:p>
          <a:p>
            <a:r>
              <a:rPr lang="en-US" sz="2000" dirty="0" smtClean="0"/>
              <a:t>-    Watery Diarrhea</a:t>
            </a:r>
            <a:br>
              <a:rPr lang="en-US" sz="2000" dirty="0" smtClean="0"/>
            </a:br>
            <a:r>
              <a:rPr lang="en-US" sz="2000" dirty="0" smtClean="0"/>
              <a:t>-    Vomiting</a:t>
            </a:r>
            <a:br>
              <a:rPr lang="en-US" sz="2000" dirty="0" smtClean="0"/>
            </a:br>
            <a:r>
              <a:rPr lang="en-US" sz="2000" dirty="0" smtClean="0"/>
              <a:t>-    Dehydration</a:t>
            </a:r>
            <a:br>
              <a:rPr lang="en-US" sz="2000" dirty="0" smtClean="0"/>
            </a:br>
            <a:r>
              <a:rPr lang="en-US" sz="2000" dirty="0" smtClean="0"/>
              <a:t>-    Electrolyte imbalance</a:t>
            </a:r>
            <a:br>
              <a:rPr lang="en-US" sz="2000" dirty="0" smtClean="0"/>
            </a:br>
            <a:r>
              <a:rPr lang="en-US" sz="2000" dirty="0" smtClean="0"/>
              <a:t>-    Low blood pressure</a:t>
            </a:r>
            <a:br>
              <a:rPr lang="en-US" sz="2000" dirty="0" smtClean="0"/>
            </a:br>
            <a:r>
              <a:rPr lang="en-US" sz="2000" dirty="0" smtClean="0"/>
              <a:t>-    Wrinkled hands</a:t>
            </a:r>
            <a:br>
              <a:rPr lang="en-US" sz="2000" dirty="0" smtClean="0"/>
            </a:br>
            <a:r>
              <a:rPr lang="en-US" sz="2000" dirty="0" smtClean="0"/>
              <a:t>-    Poor skin </a:t>
            </a:r>
            <a:r>
              <a:rPr lang="en-US" sz="2000" dirty="0" err="1" smtClean="0"/>
              <a:t>turgor</a:t>
            </a:r>
            <a:r>
              <a:rPr lang="en-US" sz="2000" dirty="0" smtClean="0"/>
              <a:t/>
            </a:r>
            <a:br>
              <a:rPr lang="en-US" sz="2000" dirty="0" smtClean="0"/>
            </a:br>
            <a:r>
              <a:rPr lang="en-US" sz="2000" dirty="0" smtClean="0"/>
              <a:t>-    Sunken eyes</a:t>
            </a:r>
            <a:br>
              <a:rPr lang="en-US" sz="2000" dirty="0" smtClean="0"/>
            </a:br>
            <a:r>
              <a:rPr lang="en-US" sz="2000" dirty="0" smtClean="0"/>
              <a:t>-    Rapid pulse</a:t>
            </a:r>
            <a:br>
              <a:rPr lang="en-US" sz="2000" dirty="0" smtClean="0"/>
            </a:br>
            <a:r>
              <a:rPr lang="en-US" sz="2000" dirty="0" smtClean="0"/>
              <a:t>-    Fever/chills</a:t>
            </a:r>
          </a:p>
          <a:p>
            <a:endParaRPr lang="en-US" dirty="0" smtClean="0"/>
          </a:p>
        </p:txBody>
      </p:sp>
      <p:pic>
        <p:nvPicPr>
          <p:cNvPr id="112644" name="Picture 2"/>
          <p:cNvPicPr>
            <a:picLocks noChangeAspect="1" noChangeArrowheads="1"/>
          </p:cNvPicPr>
          <p:nvPr/>
        </p:nvPicPr>
        <p:blipFill>
          <a:blip r:embed="rId2" cstate="print"/>
          <a:srcRect/>
          <a:stretch>
            <a:fillRect/>
          </a:stretch>
        </p:blipFill>
        <p:spPr bwMode="auto">
          <a:xfrm>
            <a:off x="4876800" y="1066800"/>
            <a:ext cx="3581400" cy="5372100"/>
          </a:xfrm>
          <a:prstGeom prst="rect">
            <a:avLst/>
          </a:prstGeom>
          <a:noFill/>
          <a:ln w="9525">
            <a:noFill/>
            <a:miter lim="800000"/>
            <a:headEnd/>
            <a:tailEnd/>
          </a:ln>
        </p:spPr>
      </p:pic>
      <p:pic>
        <p:nvPicPr>
          <p:cNvPr id="112645" name="Picture 3"/>
          <p:cNvPicPr>
            <a:picLocks noChangeAspect="1" noChangeArrowheads="1"/>
          </p:cNvPicPr>
          <p:nvPr/>
        </p:nvPicPr>
        <p:blipFill>
          <a:blip r:embed="rId3" cstate="print"/>
          <a:srcRect/>
          <a:stretch>
            <a:fillRect/>
          </a:stretch>
        </p:blipFill>
        <p:spPr bwMode="auto">
          <a:xfrm>
            <a:off x="762000" y="3886200"/>
            <a:ext cx="3886200" cy="291833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dirty="0" smtClean="0">
                <a:latin typeface="Rockwell Condensed" pitchFamily="18" charset="0"/>
              </a:rPr>
              <a:t>Injection of </a:t>
            </a:r>
            <a:r>
              <a:rPr lang="en-US" dirty="0" err="1" smtClean="0">
                <a:latin typeface="Rockwell Condensed" pitchFamily="18" charset="0"/>
              </a:rPr>
              <a:t>Exotoxin</a:t>
            </a:r>
            <a:r>
              <a:rPr lang="en-US" dirty="0" smtClean="0">
                <a:latin typeface="Rockwell Condensed" pitchFamily="18" charset="0"/>
              </a:rPr>
              <a:t> INTO cells</a:t>
            </a:r>
          </a:p>
        </p:txBody>
      </p:sp>
      <p:sp>
        <p:nvSpPr>
          <p:cNvPr id="113667" name="Content Placeholder 2"/>
          <p:cNvSpPr>
            <a:spLocks noGrp="1"/>
          </p:cNvSpPr>
          <p:nvPr>
            <p:ph idx="1"/>
          </p:nvPr>
        </p:nvSpPr>
        <p:spPr>
          <a:xfrm>
            <a:off x="685800" y="1524000"/>
            <a:ext cx="7772400" cy="4572000"/>
          </a:xfrm>
        </p:spPr>
        <p:txBody>
          <a:bodyPr>
            <a:normAutofit fontScale="92500" lnSpcReduction="10000"/>
          </a:bodyPr>
          <a:lstStyle/>
          <a:p>
            <a:r>
              <a:rPr lang="en-US" dirty="0" smtClean="0">
                <a:latin typeface="Rockwell Condensed" pitchFamily="18" charset="0"/>
              </a:rPr>
              <a:t>Much more virulent than others.  </a:t>
            </a:r>
          </a:p>
          <a:p>
            <a:pPr lvl="1"/>
            <a:r>
              <a:rPr lang="en-US" dirty="0" smtClean="0">
                <a:latin typeface="Rockwell Condensed" pitchFamily="18" charset="0"/>
              </a:rPr>
              <a:t>An example of an injected </a:t>
            </a:r>
            <a:r>
              <a:rPr lang="en-US" dirty="0" err="1" smtClean="0">
                <a:latin typeface="Rockwell Condensed" pitchFamily="18" charset="0"/>
              </a:rPr>
              <a:t>exotoxin</a:t>
            </a:r>
            <a:r>
              <a:rPr lang="en-US" dirty="0" smtClean="0">
                <a:latin typeface="Rockwell Condensed" pitchFamily="18" charset="0"/>
              </a:rPr>
              <a:t> is the </a:t>
            </a:r>
            <a:r>
              <a:rPr lang="en-US" i="1" dirty="0" smtClean="0">
                <a:latin typeface="Rockwell Condensed" pitchFamily="18" charset="0"/>
              </a:rPr>
              <a:t>Bacillus </a:t>
            </a:r>
            <a:r>
              <a:rPr lang="en-US" i="1" dirty="0" err="1" smtClean="0">
                <a:latin typeface="Rockwell Condensed" pitchFamily="18" charset="0"/>
              </a:rPr>
              <a:t>anthracis</a:t>
            </a:r>
            <a:r>
              <a:rPr lang="en-US" i="1" dirty="0" smtClean="0">
                <a:latin typeface="Rockwell Condensed" pitchFamily="18" charset="0"/>
              </a:rPr>
              <a:t> </a:t>
            </a:r>
            <a:r>
              <a:rPr lang="en-US" dirty="0" smtClean="0">
                <a:latin typeface="Rockwell Condensed" pitchFamily="18" charset="0"/>
              </a:rPr>
              <a:t>toxin. </a:t>
            </a:r>
          </a:p>
          <a:p>
            <a:r>
              <a:rPr lang="en-US" b="1" dirty="0" smtClean="0">
                <a:latin typeface="Rockwell Condensed" pitchFamily="18" charset="0"/>
              </a:rPr>
              <a:t>Anthrax </a:t>
            </a:r>
            <a:r>
              <a:rPr lang="en-US" dirty="0" smtClean="0">
                <a:latin typeface="Rockwell Condensed" pitchFamily="18" charset="0"/>
              </a:rPr>
              <a:t>actually secretes 3 toxins, </a:t>
            </a:r>
          </a:p>
          <a:p>
            <a:pPr lvl="1"/>
            <a:r>
              <a:rPr lang="en-US" dirty="0" smtClean="0">
                <a:latin typeface="Rockwell Condensed" pitchFamily="18" charset="0"/>
              </a:rPr>
              <a:t> </a:t>
            </a:r>
            <a:r>
              <a:rPr lang="en-US" b="1" dirty="0" smtClean="0">
                <a:latin typeface="Rockwell Condensed" pitchFamily="18" charset="0"/>
              </a:rPr>
              <a:t>I. edema factor</a:t>
            </a:r>
            <a:r>
              <a:rPr lang="en-US" dirty="0" smtClean="0">
                <a:latin typeface="Rockwell Condensed" pitchFamily="18" charset="0"/>
              </a:rPr>
              <a:t>, </a:t>
            </a:r>
          </a:p>
          <a:p>
            <a:pPr lvl="1"/>
            <a:r>
              <a:rPr lang="en-US" b="1" dirty="0" smtClean="0">
                <a:latin typeface="Rockwell Condensed" pitchFamily="18" charset="0"/>
              </a:rPr>
              <a:t>II. protective antigen </a:t>
            </a:r>
            <a:r>
              <a:rPr lang="en-US" dirty="0" smtClean="0">
                <a:latin typeface="Rockwell Condensed" pitchFamily="18" charset="0"/>
              </a:rPr>
              <a:t>and </a:t>
            </a:r>
          </a:p>
          <a:p>
            <a:pPr lvl="1"/>
            <a:r>
              <a:rPr lang="en-US" b="1" dirty="0" smtClean="0">
                <a:latin typeface="Rockwell Condensed" pitchFamily="18" charset="0"/>
              </a:rPr>
              <a:t>III. lethal factor</a:t>
            </a:r>
            <a:r>
              <a:rPr lang="en-US" dirty="0" smtClean="0">
                <a:latin typeface="Rockwell Condensed" pitchFamily="18" charset="0"/>
              </a:rPr>
              <a:t>. </a:t>
            </a:r>
          </a:p>
          <a:p>
            <a:r>
              <a:rPr lang="en-US" dirty="0" smtClean="0">
                <a:latin typeface="Rockwell Condensed" pitchFamily="18" charset="0"/>
              </a:rPr>
              <a:t>The Factor II (protective antigen) is responsible for getting the other 2 toxins into the cell.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Autofit/>
          </a:bodyPr>
          <a:lstStyle/>
          <a:p>
            <a:r>
              <a:rPr lang="en-US" dirty="0" smtClean="0">
                <a:latin typeface="Rockwell Condensed" pitchFamily="18" charset="0"/>
              </a:rPr>
              <a:t>How can ordinary </a:t>
            </a:r>
            <a:r>
              <a:rPr lang="en-US" dirty="0" err="1" smtClean="0">
                <a:latin typeface="Rockwell Condensed" pitchFamily="18" charset="0"/>
              </a:rPr>
              <a:t>E.Coli</a:t>
            </a:r>
            <a:r>
              <a:rPr lang="en-US" dirty="0" smtClean="0">
                <a:latin typeface="Rockwell Condensed" pitchFamily="18" charset="0"/>
              </a:rPr>
              <a:t> become pathogenic?</a:t>
            </a:r>
          </a:p>
        </p:txBody>
      </p:sp>
      <p:sp>
        <p:nvSpPr>
          <p:cNvPr id="114691" name="Content Placeholder 2"/>
          <p:cNvSpPr>
            <a:spLocks noGrp="1"/>
          </p:cNvSpPr>
          <p:nvPr>
            <p:ph idx="1"/>
          </p:nvPr>
        </p:nvSpPr>
        <p:spPr/>
        <p:txBody>
          <a:bodyPr>
            <a:normAutofit fontScale="77500" lnSpcReduction="20000"/>
          </a:bodyPr>
          <a:lstStyle/>
          <a:p>
            <a:r>
              <a:rPr lang="en-US" sz="4000" dirty="0" smtClean="0">
                <a:latin typeface="Rockwell Condensed" pitchFamily="18" charset="0"/>
              </a:rPr>
              <a:t>By acquiring new genes via plasmids or phage</a:t>
            </a:r>
          </a:p>
          <a:p>
            <a:pPr>
              <a:buNone/>
            </a:pPr>
            <a:r>
              <a:rPr lang="en-US" sz="4000" dirty="0" smtClean="0">
                <a:latin typeface="Rockwell Condensed" pitchFamily="18" charset="0"/>
              </a:rPr>
              <a:t>   (see genetic recombination) </a:t>
            </a:r>
          </a:p>
          <a:p>
            <a:r>
              <a:rPr lang="en-US" dirty="0" smtClean="0">
                <a:latin typeface="Rockwell Condensed" pitchFamily="18" charset="0"/>
              </a:rPr>
              <a:t>Can cause watery diarrhea (</a:t>
            </a:r>
            <a:r>
              <a:rPr lang="en-US" dirty="0" err="1" smtClean="0">
                <a:latin typeface="Rockwell Condensed" pitchFamily="18" charset="0"/>
              </a:rPr>
              <a:t>Montzuma’s</a:t>
            </a:r>
            <a:r>
              <a:rPr lang="en-US" dirty="0" smtClean="0">
                <a:latin typeface="Rockwell Condensed" pitchFamily="18" charset="0"/>
              </a:rPr>
              <a:t> revenge)</a:t>
            </a:r>
          </a:p>
          <a:p>
            <a:r>
              <a:rPr lang="en-US" u="sng" dirty="0" err="1" smtClean="0">
                <a:latin typeface="Rockwell Condensed" pitchFamily="18" charset="0"/>
              </a:rPr>
              <a:t>E.Coli</a:t>
            </a:r>
            <a:r>
              <a:rPr lang="en-US" u="sng" dirty="0" smtClean="0">
                <a:latin typeface="Rockwell Condensed" pitchFamily="18" charset="0"/>
              </a:rPr>
              <a:t> on spinach </a:t>
            </a:r>
            <a:r>
              <a:rPr lang="en-US" dirty="0" smtClean="0">
                <a:latin typeface="Rockwell Condensed" pitchFamily="18" charset="0"/>
              </a:rPr>
              <a:t>– acquired different DNA that encodes hemolytic uremic syndrome – bloody diarrhea.</a:t>
            </a:r>
          </a:p>
          <a:p>
            <a:r>
              <a:rPr lang="en-US" u="sng" dirty="0" smtClean="0">
                <a:latin typeface="Rockwell Condensed" pitchFamily="18" charset="0"/>
              </a:rPr>
              <a:t>Urinary tract infections </a:t>
            </a:r>
            <a:r>
              <a:rPr lang="en-US" dirty="0" smtClean="0">
                <a:latin typeface="Rockwell Condensed" pitchFamily="18" charset="0"/>
              </a:rPr>
              <a:t>– caused by </a:t>
            </a:r>
            <a:r>
              <a:rPr lang="en-US" dirty="0" err="1" smtClean="0">
                <a:latin typeface="Rockwell Condensed" pitchFamily="18" charset="0"/>
              </a:rPr>
              <a:t>E.coli</a:t>
            </a:r>
            <a:r>
              <a:rPr lang="en-US" dirty="0" smtClean="0">
                <a:latin typeface="Rockwell Condensed" pitchFamily="18" charset="0"/>
              </a:rPr>
              <a:t> strain that has new genes that allow it to attach to urinary tract wall</a:t>
            </a:r>
          </a:p>
          <a:p>
            <a:r>
              <a:rPr lang="en-US" u="sng" dirty="0" smtClean="0">
                <a:latin typeface="Rockwell Condensed" pitchFamily="18" charset="0"/>
              </a:rPr>
              <a:t>Neonatal meningitis </a:t>
            </a:r>
            <a:r>
              <a:rPr lang="en-US" dirty="0" smtClean="0">
                <a:latin typeface="Rockwell Condensed" pitchFamily="18" charset="0"/>
              </a:rPr>
              <a:t>– different DNA has capsule that endow it with ability to cause this disease.</a:t>
            </a:r>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0" y="228600"/>
            <a:ext cx="9144000" cy="6629400"/>
          </a:xfrm>
        </p:spPr>
        <p:txBody>
          <a:bodyPr>
            <a:normAutofit lnSpcReduction="10000"/>
          </a:bodyPr>
          <a:lstStyle/>
          <a:p>
            <a:pPr marL="1030288" lvl="1" indent="-463550">
              <a:lnSpc>
                <a:spcPct val="90000"/>
              </a:lnSpc>
              <a:spcAft>
                <a:spcPts val="300"/>
              </a:spcAft>
              <a:buFontTx/>
              <a:buNone/>
            </a:pPr>
            <a:r>
              <a:rPr lang="en-US" dirty="0" smtClean="0">
                <a:latin typeface="Rockwell Condensed" pitchFamily="18" charset="0"/>
                <a:cs typeface="Arial" pitchFamily="34" charset="0"/>
              </a:rPr>
              <a:t>We combat disease-causing bacteria with </a:t>
            </a:r>
            <a:r>
              <a:rPr lang="en-US" sz="4400" b="1" dirty="0" smtClean="0">
                <a:latin typeface="Rockwell Condensed" pitchFamily="18" charset="0"/>
                <a:cs typeface="Arial" pitchFamily="34" charset="0"/>
              </a:rPr>
              <a:t>Antibiotics</a:t>
            </a:r>
            <a:r>
              <a:rPr lang="en-US" dirty="0" smtClean="0">
                <a:latin typeface="Rockwell Condensed" pitchFamily="18" charset="0"/>
                <a:cs typeface="Arial" pitchFamily="34" charset="0"/>
              </a:rPr>
              <a:t>.</a:t>
            </a:r>
          </a:p>
          <a:p>
            <a:pPr marL="1482725" lvl="2" indent="-338138">
              <a:lnSpc>
                <a:spcPct val="90000"/>
              </a:lnSpc>
              <a:spcAft>
                <a:spcPts val="300"/>
              </a:spcAft>
              <a:buFontTx/>
              <a:buNone/>
            </a:pPr>
            <a:r>
              <a:rPr lang="en-US" sz="2800" dirty="0" smtClean="0">
                <a:latin typeface="Rockwell Condensed" pitchFamily="18" charset="0"/>
                <a:cs typeface="Arial" pitchFamily="34" charset="0"/>
              </a:rPr>
              <a:t>1.	Most antibiotics are from fungi, which have waged a war of survival with bacteria for millions of years.</a:t>
            </a:r>
          </a:p>
          <a:p>
            <a:pPr marL="1482725" lvl="2" indent="-338138">
              <a:lnSpc>
                <a:spcPct val="90000"/>
              </a:lnSpc>
              <a:buFontTx/>
              <a:buNone/>
            </a:pPr>
            <a:endParaRPr lang="en-US" sz="2800" dirty="0" smtClean="0">
              <a:latin typeface="Rockwell Condensed" pitchFamily="18" charset="0"/>
              <a:cs typeface="Arial" pitchFamily="34" charset="0"/>
            </a:endParaRPr>
          </a:p>
          <a:p>
            <a:pPr marL="1482725" lvl="2" indent="-338138">
              <a:lnSpc>
                <a:spcPct val="90000"/>
              </a:lnSpc>
              <a:buFontTx/>
              <a:buNone/>
            </a:pPr>
            <a:endParaRPr lang="en-US" sz="2800" dirty="0" smtClean="0">
              <a:latin typeface="Rockwell Condensed" pitchFamily="18" charset="0"/>
              <a:cs typeface="Arial" pitchFamily="34" charset="0"/>
            </a:endParaRPr>
          </a:p>
          <a:p>
            <a:pPr marL="1482725" lvl="2" indent="-338138">
              <a:lnSpc>
                <a:spcPct val="90000"/>
              </a:lnSpc>
              <a:buFontTx/>
              <a:buNone/>
            </a:pPr>
            <a:endParaRPr lang="en-US" sz="2800" dirty="0" smtClean="0">
              <a:latin typeface="Rockwell Condensed" pitchFamily="18" charset="0"/>
              <a:cs typeface="Arial" pitchFamily="34" charset="0"/>
            </a:endParaRPr>
          </a:p>
          <a:p>
            <a:pPr marL="1482725" lvl="2" indent="-338138">
              <a:lnSpc>
                <a:spcPct val="90000"/>
              </a:lnSpc>
              <a:buFontTx/>
              <a:buNone/>
            </a:pPr>
            <a:endParaRPr lang="en-US" sz="2800" dirty="0" smtClean="0">
              <a:latin typeface="Rockwell Condensed" pitchFamily="18" charset="0"/>
              <a:cs typeface="Arial" pitchFamily="34" charset="0"/>
            </a:endParaRPr>
          </a:p>
          <a:p>
            <a:pPr marL="1482725" lvl="2" indent="-338138">
              <a:lnSpc>
                <a:spcPct val="90000"/>
              </a:lnSpc>
              <a:buFontTx/>
              <a:buNone/>
            </a:pPr>
            <a:endParaRPr lang="en-US" sz="2800" dirty="0" smtClean="0">
              <a:latin typeface="Rockwell Condensed" pitchFamily="18" charset="0"/>
              <a:cs typeface="Arial" pitchFamily="34" charset="0"/>
            </a:endParaRPr>
          </a:p>
          <a:p>
            <a:pPr marL="1482725" lvl="2" indent="-338138">
              <a:lnSpc>
                <a:spcPct val="90000"/>
              </a:lnSpc>
              <a:buFontTx/>
              <a:buNone/>
            </a:pPr>
            <a:endParaRPr lang="en-US" sz="2800" dirty="0" smtClean="0">
              <a:latin typeface="Rockwell Condensed" pitchFamily="18" charset="0"/>
              <a:cs typeface="Arial" pitchFamily="34" charset="0"/>
            </a:endParaRPr>
          </a:p>
          <a:p>
            <a:pPr marL="1482725" lvl="2" indent="-338138">
              <a:lnSpc>
                <a:spcPct val="90000"/>
              </a:lnSpc>
              <a:buFontTx/>
              <a:buNone/>
            </a:pPr>
            <a:r>
              <a:rPr lang="en-US" sz="2800" dirty="0" smtClean="0">
                <a:latin typeface="Rockwell Condensed" pitchFamily="18" charset="0"/>
                <a:cs typeface="Arial" pitchFamily="34" charset="0"/>
              </a:rPr>
              <a:t>2.	Antibiotics must exploit differences in cell biology of bacteria and humans to keep from harming patient (e.g., penicillin prevents production of  bacterial cell walls, but has no effect on animal cells).</a:t>
            </a:r>
          </a:p>
        </p:txBody>
      </p:sp>
      <p:pic>
        <p:nvPicPr>
          <p:cNvPr id="116739" name="Picture 5" descr="mushrooms"/>
          <p:cNvPicPr>
            <a:picLocks noChangeAspect="1" noChangeArrowheads="1"/>
          </p:cNvPicPr>
          <p:nvPr/>
        </p:nvPicPr>
        <p:blipFill>
          <a:blip r:embed="rId2" cstate="print"/>
          <a:srcRect/>
          <a:stretch>
            <a:fillRect/>
          </a:stretch>
        </p:blipFill>
        <p:spPr bwMode="auto">
          <a:xfrm>
            <a:off x="2895600" y="2362200"/>
            <a:ext cx="2971800" cy="19812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Antibiotics act to prevent bacteria from building materials needed to survive.</a:t>
            </a:r>
            <a:endParaRPr lang="en-US" dirty="0"/>
          </a:p>
        </p:txBody>
      </p:sp>
      <p:pic>
        <p:nvPicPr>
          <p:cNvPr id="4" name="Content Placeholder 3" descr="antibiotic_targets.gif"/>
          <p:cNvPicPr>
            <a:picLocks noGrp="1" noChangeAspect="1"/>
          </p:cNvPicPr>
          <p:nvPr>
            <p:ph idx="1"/>
          </p:nvPr>
        </p:nvPicPr>
        <p:blipFill>
          <a:blip r:embed="rId2" cstate="print"/>
          <a:stretch>
            <a:fillRect/>
          </a:stretch>
        </p:blipFill>
        <p:spPr>
          <a:xfrm>
            <a:off x="-122956" y="1600200"/>
            <a:ext cx="9149302" cy="4648199"/>
          </a:xfr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More specifically….</a:t>
            </a:r>
            <a:endParaRPr lang="en-US" dirty="0"/>
          </a:p>
        </p:txBody>
      </p:sp>
      <p:pic>
        <p:nvPicPr>
          <p:cNvPr id="4" name="Content Placeholder 3" descr="abic targets.jpg"/>
          <p:cNvPicPr>
            <a:picLocks noGrp="1" noChangeAspect="1"/>
          </p:cNvPicPr>
          <p:nvPr>
            <p:ph idx="1"/>
          </p:nvPr>
        </p:nvPicPr>
        <p:blipFill>
          <a:blip r:embed="rId2" cstate="print"/>
          <a:stretch>
            <a:fillRect/>
          </a:stretch>
        </p:blipFill>
        <p:spPr>
          <a:xfrm>
            <a:off x="126572" y="914400"/>
            <a:ext cx="8865027" cy="5880431"/>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 y="457200"/>
            <a:ext cx="8229600" cy="1985159"/>
          </a:xfrm>
          <a:prstGeom prst="rect">
            <a:avLst/>
          </a:prstGeom>
          <a:noFill/>
          <a:ln w="9525">
            <a:noFill/>
            <a:miter lim="800000"/>
            <a:headEnd/>
            <a:tailEnd/>
          </a:ln>
        </p:spPr>
        <p:txBody>
          <a:bodyPr>
            <a:spAutoFit/>
          </a:bodyPr>
          <a:lstStyle/>
          <a:p>
            <a:pPr>
              <a:spcBef>
                <a:spcPct val="50000"/>
              </a:spcBef>
            </a:pPr>
            <a:r>
              <a:rPr lang="en-US" dirty="0">
                <a:latin typeface="Showcard Gothic" pitchFamily="82" charset="0"/>
              </a:rPr>
              <a:t>               </a:t>
            </a:r>
            <a:r>
              <a:rPr lang="en-US" sz="4800" dirty="0" err="1">
                <a:latin typeface="Rockwell Condensed" pitchFamily="18" charset="0"/>
              </a:rPr>
              <a:t>Staphylo</a:t>
            </a:r>
            <a:r>
              <a:rPr lang="en-US" sz="4800" dirty="0">
                <a:latin typeface="Rockwell Condensed" pitchFamily="18" charset="0"/>
              </a:rPr>
              <a:t> = means cluster</a:t>
            </a:r>
            <a:endParaRPr lang="en-US" sz="3600" dirty="0">
              <a:latin typeface="Rockwell Condensed" pitchFamily="18" charset="0"/>
            </a:endParaRPr>
          </a:p>
          <a:p>
            <a:pPr>
              <a:spcBef>
                <a:spcPct val="50000"/>
              </a:spcBef>
            </a:pPr>
            <a:endParaRPr lang="en-US" dirty="0">
              <a:solidFill>
                <a:srgbClr val="FFFF00"/>
              </a:solidFill>
              <a:latin typeface="Showcard Gothic" pitchFamily="82" charset="0"/>
            </a:endParaRPr>
          </a:p>
          <a:p>
            <a:pPr>
              <a:spcBef>
                <a:spcPct val="50000"/>
              </a:spcBef>
            </a:pPr>
            <a:r>
              <a:rPr lang="en-US" sz="3200" dirty="0" smtClean="0">
                <a:solidFill>
                  <a:srgbClr val="FFFF00"/>
                </a:solidFill>
                <a:latin typeface="Rockwell Condensed" pitchFamily="18" charset="0"/>
              </a:rPr>
              <a:t>Ex– </a:t>
            </a:r>
            <a:r>
              <a:rPr lang="en-US" sz="3200" u="sng" dirty="0" smtClean="0">
                <a:solidFill>
                  <a:srgbClr val="FFFF00"/>
                </a:solidFill>
                <a:latin typeface="Rockwell Condensed" pitchFamily="18" charset="0"/>
              </a:rPr>
              <a:t>Staphylo</a:t>
            </a:r>
            <a:r>
              <a:rPr lang="en-US" sz="3200" dirty="0" smtClean="0">
                <a:solidFill>
                  <a:srgbClr val="FFFF00"/>
                </a:solidFill>
                <a:latin typeface="Rockwell Condensed" pitchFamily="18" charset="0"/>
              </a:rPr>
              <a:t>coccus– </a:t>
            </a:r>
            <a:r>
              <a:rPr lang="en-US" sz="3200" dirty="0">
                <a:solidFill>
                  <a:srgbClr val="FFFF00"/>
                </a:solidFill>
                <a:latin typeface="Rockwell Condensed" pitchFamily="18" charset="0"/>
              </a:rPr>
              <a:t>a major cause of infection in hospitals</a:t>
            </a:r>
          </a:p>
        </p:txBody>
      </p:sp>
      <p:pic>
        <p:nvPicPr>
          <p:cNvPr id="50179" name="Picture 3" descr="staph1"/>
          <p:cNvPicPr>
            <a:picLocks noChangeAspect="1" noChangeArrowheads="1"/>
          </p:cNvPicPr>
          <p:nvPr/>
        </p:nvPicPr>
        <p:blipFill>
          <a:blip r:embed="rId2" cstate="print"/>
          <a:srcRect/>
          <a:stretch>
            <a:fillRect/>
          </a:stretch>
        </p:blipFill>
        <p:spPr bwMode="auto">
          <a:xfrm>
            <a:off x="1828800" y="3124200"/>
            <a:ext cx="4297363" cy="33369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81000" y="609600"/>
            <a:ext cx="8077200" cy="1143000"/>
          </a:xfrm>
        </p:spPr>
        <p:txBody>
          <a:bodyPr>
            <a:normAutofit fontScale="90000"/>
          </a:bodyPr>
          <a:lstStyle/>
          <a:p>
            <a:r>
              <a:rPr lang="en-US" sz="3200" dirty="0" smtClean="0">
                <a:solidFill>
                  <a:schemeClr val="tx2">
                    <a:lumMod val="50000"/>
                  </a:schemeClr>
                </a:solidFill>
                <a:latin typeface="Rockwell Condensed" pitchFamily="18" charset="0"/>
                <a:cs typeface="Arial" pitchFamily="34" charset="0"/>
              </a:rPr>
              <a:t>Antibiotics, when placed on a paper disc, inhibit growth of bacteria in Petri dishes…. The larger the </a:t>
            </a:r>
            <a:r>
              <a:rPr lang="en-US" sz="3200" b="1" i="1" u="sng" dirty="0" smtClean="0">
                <a:solidFill>
                  <a:schemeClr val="tx2">
                    <a:lumMod val="50000"/>
                  </a:schemeClr>
                </a:solidFill>
                <a:latin typeface="Rockwell Condensed" pitchFamily="18" charset="0"/>
                <a:cs typeface="Arial" pitchFamily="34" charset="0"/>
              </a:rPr>
              <a:t>zone of inhibition</a:t>
            </a:r>
            <a:r>
              <a:rPr lang="en-US" sz="3200" dirty="0" smtClean="0">
                <a:solidFill>
                  <a:schemeClr val="tx2">
                    <a:lumMod val="50000"/>
                  </a:schemeClr>
                </a:solidFill>
                <a:latin typeface="Rockwell Condensed" pitchFamily="18" charset="0"/>
                <a:cs typeface="Arial" pitchFamily="34" charset="0"/>
              </a:rPr>
              <a:t>, the more effective the antibiotic is.</a:t>
            </a:r>
          </a:p>
        </p:txBody>
      </p:sp>
      <p:pic>
        <p:nvPicPr>
          <p:cNvPr id="118787" name="Picture 3" descr="antibiotic zones"/>
          <p:cNvPicPr>
            <a:picLocks noChangeAspect="1" noChangeArrowheads="1"/>
          </p:cNvPicPr>
          <p:nvPr/>
        </p:nvPicPr>
        <p:blipFill>
          <a:blip r:embed="rId2" cstate="print"/>
          <a:srcRect/>
          <a:stretch>
            <a:fillRect/>
          </a:stretch>
        </p:blipFill>
        <p:spPr bwMode="auto">
          <a:xfrm>
            <a:off x="1066800" y="2846388"/>
            <a:ext cx="6324600" cy="3160712"/>
          </a:xfrm>
          <a:prstGeom prst="rect">
            <a:avLst/>
          </a:prstGeom>
          <a:noFill/>
          <a:ln w="9525">
            <a:noFill/>
            <a:miter lim="800000"/>
            <a:headEnd/>
            <a:tailEnd/>
          </a:ln>
        </p:spPr>
      </p:pic>
      <p:sp>
        <p:nvSpPr>
          <p:cNvPr id="118788" name="Line 4"/>
          <p:cNvSpPr>
            <a:spLocks noChangeShapeType="1"/>
          </p:cNvSpPr>
          <p:nvPr/>
        </p:nvSpPr>
        <p:spPr bwMode="auto">
          <a:xfrm>
            <a:off x="1676400" y="2514600"/>
            <a:ext cx="914400" cy="1066800"/>
          </a:xfrm>
          <a:prstGeom prst="line">
            <a:avLst/>
          </a:prstGeom>
          <a:noFill/>
          <a:ln w="38100">
            <a:solidFill>
              <a:srgbClr val="CC66FF"/>
            </a:solidFill>
            <a:round/>
            <a:headEnd/>
            <a:tailEnd type="triangle" w="med" len="med"/>
          </a:ln>
        </p:spPr>
        <p:txBody>
          <a:bodyPr/>
          <a:lstStyle/>
          <a:p>
            <a:endParaRPr lang="en-US"/>
          </a:p>
        </p:txBody>
      </p:sp>
      <p:sp>
        <p:nvSpPr>
          <p:cNvPr id="118789" name="Line 5"/>
          <p:cNvSpPr>
            <a:spLocks noChangeShapeType="1"/>
          </p:cNvSpPr>
          <p:nvPr/>
        </p:nvSpPr>
        <p:spPr bwMode="auto">
          <a:xfrm>
            <a:off x="1676400" y="2514600"/>
            <a:ext cx="228600" cy="1600200"/>
          </a:xfrm>
          <a:prstGeom prst="line">
            <a:avLst/>
          </a:prstGeom>
          <a:noFill/>
          <a:ln w="38100">
            <a:solidFill>
              <a:srgbClr val="CC66FF"/>
            </a:solidFill>
            <a:round/>
            <a:headEnd/>
            <a:tailEnd type="triangle" w="med" len="med"/>
          </a:ln>
        </p:spPr>
        <p:txBody>
          <a:bodyPr/>
          <a:lstStyle/>
          <a:p>
            <a:endParaRPr lang="en-US"/>
          </a:p>
        </p:txBody>
      </p:sp>
      <p:sp>
        <p:nvSpPr>
          <p:cNvPr id="118790" name="Line 6"/>
          <p:cNvSpPr>
            <a:spLocks noChangeShapeType="1"/>
          </p:cNvSpPr>
          <p:nvPr/>
        </p:nvSpPr>
        <p:spPr bwMode="auto">
          <a:xfrm flipH="1">
            <a:off x="6781800" y="2438400"/>
            <a:ext cx="914400" cy="1600200"/>
          </a:xfrm>
          <a:prstGeom prst="line">
            <a:avLst/>
          </a:prstGeom>
          <a:noFill/>
          <a:ln w="38100">
            <a:solidFill>
              <a:srgbClr val="CC66FF"/>
            </a:solidFill>
            <a:round/>
            <a:headEnd/>
            <a:tailEnd type="triangle" w="med" len="med"/>
          </a:ln>
        </p:spPr>
        <p:txBody>
          <a:bodyPr/>
          <a:lstStyle/>
          <a:p>
            <a:endParaRPr lang="en-US"/>
          </a:p>
        </p:txBody>
      </p:sp>
      <p:sp>
        <p:nvSpPr>
          <p:cNvPr id="118791" name="Line 7"/>
          <p:cNvSpPr>
            <a:spLocks noChangeShapeType="1"/>
          </p:cNvSpPr>
          <p:nvPr/>
        </p:nvSpPr>
        <p:spPr bwMode="auto">
          <a:xfrm flipH="1">
            <a:off x="5562600" y="2362200"/>
            <a:ext cx="2057400" cy="2362200"/>
          </a:xfrm>
          <a:prstGeom prst="line">
            <a:avLst/>
          </a:prstGeom>
          <a:noFill/>
          <a:ln w="38100">
            <a:solidFill>
              <a:srgbClr val="CC66FF"/>
            </a:solidFill>
            <a:round/>
            <a:headEnd/>
            <a:tailEnd type="triangle" w="med" len="med"/>
          </a:ln>
        </p:spPr>
        <p:txBody>
          <a:bodyPr/>
          <a:lstStyle/>
          <a:p>
            <a:endParaRPr lang="en-US"/>
          </a:p>
        </p:txBody>
      </p:sp>
      <p:sp>
        <p:nvSpPr>
          <p:cNvPr id="118792" name="Text Box 8"/>
          <p:cNvSpPr txBox="1">
            <a:spLocks noChangeArrowheads="1"/>
          </p:cNvSpPr>
          <p:nvPr/>
        </p:nvSpPr>
        <p:spPr bwMode="auto">
          <a:xfrm>
            <a:off x="762000" y="2133600"/>
            <a:ext cx="8077200" cy="400110"/>
          </a:xfrm>
          <a:prstGeom prst="rect">
            <a:avLst/>
          </a:prstGeom>
          <a:noFill/>
          <a:ln w="9525">
            <a:noFill/>
            <a:miter lim="800000"/>
            <a:headEnd/>
            <a:tailEnd/>
          </a:ln>
        </p:spPr>
        <p:txBody>
          <a:bodyPr>
            <a:spAutoFit/>
          </a:bodyPr>
          <a:lstStyle/>
          <a:p>
            <a:pPr>
              <a:spcBef>
                <a:spcPct val="50000"/>
              </a:spcBef>
            </a:pPr>
            <a:r>
              <a:rPr lang="en-US" dirty="0">
                <a:latin typeface="Showcard Gothic" pitchFamily="82" charset="0"/>
              </a:rPr>
              <a:t>Least </a:t>
            </a:r>
            <a:r>
              <a:rPr lang="en-US" sz="2000" dirty="0">
                <a:latin typeface="Showcard Gothic" pitchFamily="82" charset="0"/>
              </a:rPr>
              <a:t>effective</a:t>
            </a:r>
            <a:r>
              <a:rPr lang="en-US" dirty="0">
                <a:latin typeface="Showcard Gothic" pitchFamily="82" charset="0"/>
              </a:rPr>
              <a:t> 			most effective</a:t>
            </a:r>
          </a:p>
        </p:txBody>
      </p:sp>
      <p:sp>
        <p:nvSpPr>
          <p:cNvPr id="9" name="TextBox 8"/>
          <p:cNvSpPr txBox="1"/>
          <p:nvPr/>
        </p:nvSpPr>
        <p:spPr>
          <a:xfrm>
            <a:off x="7239000" y="1524000"/>
            <a:ext cx="1905000" cy="954107"/>
          </a:xfrm>
          <a:prstGeom prst="rect">
            <a:avLst/>
          </a:prstGeom>
          <a:noFill/>
          <a:ln>
            <a:solidFill>
              <a:schemeClr val="accent6">
                <a:lumMod val="75000"/>
              </a:schemeClr>
            </a:solidFill>
          </a:ln>
        </p:spPr>
        <p:txBody>
          <a:bodyPr wrap="square" rtlCol="0">
            <a:spAutoFit/>
          </a:bodyPr>
          <a:lstStyle/>
          <a:p>
            <a:r>
              <a:rPr lang="en-US" sz="2800" dirty="0" smtClean="0">
                <a:solidFill>
                  <a:schemeClr val="accent6"/>
                </a:solidFill>
              </a:rPr>
              <a:t>Zones of Inhibition</a:t>
            </a:r>
            <a:endParaRPr lang="en-US" sz="2800" dirty="0">
              <a:solidFill>
                <a:schemeClr val="accent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Rockwell Condensed" pitchFamily="18" charset="0"/>
              </a:rPr>
              <a:t>Antibiotic Resistance</a:t>
            </a:r>
            <a:endParaRPr lang="en-US" b="1" dirty="0">
              <a:latin typeface="Rockwell Condensed" pitchFamily="18" charset="0"/>
            </a:endParaRPr>
          </a:p>
        </p:txBody>
      </p:sp>
      <p:sp>
        <p:nvSpPr>
          <p:cNvPr id="3" name="Content Placeholder 2"/>
          <p:cNvSpPr>
            <a:spLocks noGrp="1"/>
          </p:cNvSpPr>
          <p:nvPr>
            <p:ph idx="1"/>
          </p:nvPr>
        </p:nvSpPr>
        <p:spPr>
          <a:xfrm>
            <a:off x="0" y="1143000"/>
            <a:ext cx="8686800" cy="4983163"/>
          </a:xfrm>
        </p:spPr>
        <p:txBody>
          <a:bodyPr>
            <a:normAutofit fontScale="77500" lnSpcReduction="20000"/>
          </a:bodyPr>
          <a:lstStyle/>
          <a:p>
            <a:r>
              <a:rPr lang="en-US" sz="4000" dirty="0" smtClean="0">
                <a:latin typeface="Rockwell Condensed" pitchFamily="18" charset="0"/>
              </a:rPr>
              <a:t>When people do not take their TB medications as recommended, the infection becomes much more difficult to treat. </a:t>
            </a:r>
          </a:p>
          <a:p>
            <a:r>
              <a:rPr lang="en-US" sz="4000" dirty="0" smtClean="0">
                <a:latin typeface="Rockwell Condensed" pitchFamily="18" charset="0"/>
              </a:rPr>
              <a:t>The TB bacteria may become </a:t>
            </a:r>
            <a:r>
              <a:rPr lang="en-US" sz="4000" u="sng" dirty="0" smtClean="0">
                <a:latin typeface="Rockwell Condensed" pitchFamily="18" charset="0"/>
              </a:rPr>
              <a:t>resistant</a:t>
            </a:r>
            <a:r>
              <a:rPr lang="en-US" sz="4000" dirty="0" smtClean="0">
                <a:latin typeface="Rockwell Condensed" pitchFamily="18" charset="0"/>
              </a:rPr>
              <a:t> to treatment, and sometimes, the drugs no longer help treat the infection.</a:t>
            </a:r>
          </a:p>
          <a:p>
            <a:r>
              <a:rPr lang="en-US" sz="4000" dirty="0" smtClean="0">
                <a:latin typeface="Rockwell Condensed" pitchFamily="18" charset="0"/>
              </a:rPr>
              <a:t>How does this occur? </a:t>
            </a:r>
          </a:p>
          <a:p>
            <a:pPr lvl="1" algn="ctr">
              <a:buNone/>
            </a:pPr>
            <a:r>
              <a:rPr lang="en-US" sz="5200" dirty="0" smtClean="0">
                <a:latin typeface="Rockwell Condensed" pitchFamily="18" charset="0"/>
              </a:rPr>
              <a:t>by</a:t>
            </a:r>
            <a:r>
              <a:rPr lang="en-US" sz="5200" dirty="0" smtClean="0">
                <a:solidFill>
                  <a:srgbClr val="C00000"/>
                </a:solidFill>
                <a:latin typeface="Rockwell Condensed" pitchFamily="18" charset="0"/>
              </a:rPr>
              <a:t> </a:t>
            </a:r>
            <a:r>
              <a:rPr lang="en-US" sz="5200" u="sng" dirty="0" smtClean="0">
                <a:solidFill>
                  <a:srgbClr val="C00000"/>
                </a:solidFill>
                <a:latin typeface="Rockwell Condensed" pitchFamily="18" charset="0"/>
              </a:rPr>
              <a:t>Natural Selection </a:t>
            </a:r>
            <a:r>
              <a:rPr lang="en-US" sz="5200" dirty="0" smtClean="0">
                <a:latin typeface="Rockwell Condensed" pitchFamily="18" charset="0"/>
              </a:rPr>
              <a:t>of the bacteria that bear resistance genes!</a:t>
            </a:r>
            <a:endParaRPr lang="en-US" sz="5200" dirty="0">
              <a:latin typeface="Rockwell Condense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5821362"/>
          </a:xfrm>
        </p:spPr>
        <p:txBody>
          <a:bodyPr>
            <a:normAutofit/>
          </a:bodyPr>
          <a:lstStyle/>
          <a:p>
            <a:pPr algn="l"/>
            <a:r>
              <a:rPr lang="en-US" sz="4000" dirty="0" smtClean="0">
                <a:latin typeface="Rockwell Condensed" pitchFamily="18" charset="0"/>
              </a:rPr>
              <a:t>Antibiotic Resistance through Natural Selection</a:t>
            </a:r>
            <a:endParaRPr lang="en-US" sz="4000" dirty="0">
              <a:latin typeface="Rockwell Condensed"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3819525" y="0"/>
            <a:ext cx="5324475" cy="649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1143000"/>
          </a:xfrm>
        </p:spPr>
        <p:txBody>
          <a:bodyPr>
            <a:normAutofit/>
          </a:bodyPr>
          <a:lstStyle/>
          <a:p>
            <a:r>
              <a:rPr lang="en-US" sz="5400" dirty="0" smtClean="0">
                <a:latin typeface="Rockwell Condensed" pitchFamily="18" charset="0"/>
              </a:rPr>
              <a:t>Medical uses of bacteria</a:t>
            </a:r>
          </a:p>
        </p:txBody>
      </p:sp>
      <p:sp>
        <p:nvSpPr>
          <p:cNvPr id="98307" name="Rectangle 3"/>
          <p:cNvSpPr>
            <a:spLocks noGrp="1" noChangeArrowheads="1"/>
          </p:cNvSpPr>
          <p:nvPr>
            <p:ph type="body" idx="1"/>
          </p:nvPr>
        </p:nvSpPr>
        <p:spPr>
          <a:xfrm>
            <a:off x="685800" y="914400"/>
            <a:ext cx="7772400" cy="4114800"/>
          </a:xfrm>
        </p:spPr>
        <p:txBody>
          <a:bodyPr>
            <a:normAutofit/>
          </a:bodyPr>
          <a:lstStyle/>
          <a:p>
            <a:r>
              <a:rPr lang="en-US" dirty="0" smtClean="0">
                <a:latin typeface="Rockwell Condensed" pitchFamily="18" charset="0"/>
              </a:rPr>
              <a:t>Genetic engineering to produce medical products – </a:t>
            </a:r>
          </a:p>
          <a:p>
            <a:pPr lvl="1"/>
            <a:r>
              <a:rPr lang="en-US" sz="2400" dirty="0" smtClean="0">
                <a:latin typeface="Rockwell Condensed" pitchFamily="18" charset="0"/>
              </a:rPr>
              <a:t>Insulin</a:t>
            </a:r>
          </a:p>
          <a:p>
            <a:pPr lvl="1"/>
            <a:r>
              <a:rPr lang="en-US" sz="2400" dirty="0" smtClean="0">
                <a:latin typeface="Rockwell Condensed" pitchFamily="18" charset="0"/>
              </a:rPr>
              <a:t>Human growth hormone</a:t>
            </a:r>
          </a:p>
        </p:txBody>
      </p:sp>
      <p:pic>
        <p:nvPicPr>
          <p:cNvPr id="98308" name="Picture 4" descr="recombinant DNA"/>
          <p:cNvPicPr>
            <a:picLocks noChangeAspect="1" noChangeArrowheads="1"/>
          </p:cNvPicPr>
          <p:nvPr/>
        </p:nvPicPr>
        <p:blipFill>
          <a:blip r:embed="rId2" cstate="print"/>
          <a:srcRect/>
          <a:stretch>
            <a:fillRect/>
          </a:stretch>
        </p:blipFill>
        <p:spPr bwMode="auto">
          <a:xfrm>
            <a:off x="381000" y="2895600"/>
            <a:ext cx="6324600" cy="3721100"/>
          </a:xfrm>
          <a:prstGeom prst="rect">
            <a:avLst/>
          </a:prstGeom>
          <a:noFill/>
          <a:ln w="9525">
            <a:noFill/>
            <a:miter lim="800000"/>
            <a:headEnd/>
            <a:tailEnd/>
          </a:ln>
        </p:spPr>
      </p:pic>
      <p:sp>
        <p:nvSpPr>
          <p:cNvPr id="98309" name="Line 5"/>
          <p:cNvSpPr>
            <a:spLocks noChangeShapeType="1"/>
          </p:cNvSpPr>
          <p:nvPr/>
        </p:nvSpPr>
        <p:spPr bwMode="auto">
          <a:xfrm flipH="1">
            <a:off x="1676400" y="2819400"/>
            <a:ext cx="762000" cy="304800"/>
          </a:xfrm>
          <a:prstGeom prst="line">
            <a:avLst/>
          </a:prstGeom>
          <a:noFill/>
          <a:ln w="28575">
            <a:solidFill>
              <a:srgbClr val="FF0000"/>
            </a:solidFill>
            <a:round/>
            <a:headEnd/>
            <a:tailEnd type="triangle" w="med" len="med"/>
          </a:ln>
        </p:spPr>
        <p:txBody>
          <a:bodyPr/>
          <a:lstStyle/>
          <a:p>
            <a:endParaRPr lang="en-US"/>
          </a:p>
        </p:txBody>
      </p:sp>
      <p:sp>
        <p:nvSpPr>
          <p:cNvPr id="98310" name="Text Box 6"/>
          <p:cNvSpPr txBox="1">
            <a:spLocks noChangeArrowheads="1"/>
          </p:cNvSpPr>
          <p:nvPr/>
        </p:nvSpPr>
        <p:spPr bwMode="auto">
          <a:xfrm>
            <a:off x="2438400" y="2514600"/>
            <a:ext cx="6248400" cy="523220"/>
          </a:xfrm>
          <a:prstGeom prst="rect">
            <a:avLst/>
          </a:prstGeom>
          <a:noFill/>
          <a:ln w="9525">
            <a:noFill/>
            <a:miter lim="800000"/>
            <a:headEnd/>
            <a:tailEnd/>
          </a:ln>
        </p:spPr>
        <p:txBody>
          <a:bodyPr>
            <a:spAutoFit/>
          </a:bodyPr>
          <a:lstStyle/>
          <a:p>
            <a:pPr eaLnBrk="1" hangingPunct="1">
              <a:spcBef>
                <a:spcPct val="50000"/>
              </a:spcBef>
            </a:pPr>
            <a:r>
              <a:rPr lang="en-US" sz="2800" dirty="0">
                <a:latin typeface="Rockwell Condensed" pitchFamily="18" charset="0"/>
              </a:rPr>
              <a:t>Gene for human insulin or </a:t>
            </a:r>
            <a:r>
              <a:rPr lang="en-US" sz="2800" dirty="0" err="1">
                <a:latin typeface="Rockwell Condensed" pitchFamily="18" charset="0"/>
              </a:rPr>
              <a:t>hgh</a:t>
            </a:r>
            <a:endParaRPr lang="en-US" sz="2800" dirty="0">
              <a:latin typeface="Rockwell Condensed" pitchFamily="18" charset="0"/>
            </a:endParaRPr>
          </a:p>
        </p:txBody>
      </p:sp>
      <p:sp>
        <p:nvSpPr>
          <p:cNvPr id="98311" name="Text Box 7"/>
          <p:cNvSpPr txBox="1">
            <a:spLocks noChangeArrowheads="1"/>
          </p:cNvSpPr>
          <p:nvPr/>
        </p:nvSpPr>
        <p:spPr bwMode="auto">
          <a:xfrm>
            <a:off x="4800600" y="5334000"/>
            <a:ext cx="4343400" cy="1015663"/>
          </a:xfrm>
          <a:prstGeom prst="rect">
            <a:avLst/>
          </a:prstGeom>
          <a:noFill/>
          <a:ln w="9525">
            <a:noFill/>
            <a:miter lim="800000"/>
            <a:headEnd/>
            <a:tailEnd/>
          </a:ln>
        </p:spPr>
        <p:txBody>
          <a:bodyPr>
            <a:spAutoFit/>
          </a:bodyPr>
          <a:lstStyle/>
          <a:p>
            <a:pPr eaLnBrk="1" hangingPunct="1">
              <a:spcBef>
                <a:spcPct val="50000"/>
              </a:spcBef>
            </a:pPr>
            <a:r>
              <a:rPr lang="en-US" sz="2000" dirty="0">
                <a:latin typeface="Showcard Gothic" pitchFamily="82" charset="0"/>
              </a:rPr>
              <a:t>Now all cells will have the gene and will make the product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sz="4000" dirty="0" smtClean="0">
                <a:latin typeface="Rockwell Condensed" pitchFamily="18" charset="0"/>
              </a:rPr>
              <a:t>New ideas for Medical uses of bacteria- </a:t>
            </a:r>
            <a:r>
              <a:rPr lang="en-US" sz="4000" b="1" dirty="0" smtClean="0">
                <a:latin typeface="Rockwell Condensed" pitchFamily="18" charset="0"/>
              </a:rPr>
              <a:t>Phage Therapy</a:t>
            </a:r>
          </a:p>
        </p:txBody>
      </p:sp>
      <p:sp>
        <p:nvSpPr>
          <p:cNvPr id="115715" name="Rectangle 3"/>
          <p:cNvSpPr>
            <a:spLocks noGrp="1" noChangeArrowheads="1"/>
          </p:cNvSpPr>
          <p:nvPr>
            <p:ph type="body" idx="1"/>
          </p:nvPr>
        </p:nvSpPr>
        <p:spPr>
          <a:xfrm>
            <a:off x="457200" y="1600200"/>
            <a:ext cx="8229600" cy="4953000"/>
          </a:xfrm>
        </p:spPr>
        <p:txBody>
          <a:bodyPr>
            <a:normAutofit fontScale="92500" lnSpcReduction="20000"/>
          </a:bodyPr>
          <a:lstStyle/>
          <a:p>
            <a:pPr>
              <a:lnSpc>
                <a:spcPct val="80000"/>
              </a:lnSpc>
            </a:pPr>
            <a:r>
              <a:rPr lang="en-US" dirty="0" smtClean="0">
                <a:latin typeface="Rockwell Condensed" pitchFamily="18" charset="0"/>
              </a:rPr>
              <a:t>Phages – attack only bacteria and are ubiquitous.</a:t>
            </a:r>
          </a:p>
          <a:p>
            <a:pPr>
              <a:lnSpc>
                <a:spcPct val="80000"/>
              </a:lnSpc>
            </a:pPr>
            <a:endParaRPr lang="en-US" dirty="0" smtClean="0">
              <a:latin typeface="Rockwell Condensed" pitchFamily="18" charset="0"/>
            </a:endParaRPr>
          </a:p>
          <a:p>
            <a:pPr>
              <a:lnSpc>
                <a:spcPct val="80000"/>
              </a:lnSpc>
            </a:pPr>
            <a:r>
              <a:rPr lang="en-US" dirty="0" smtClean="0">
                <a:latin typeface="Rockwell Condensed" pitchFamily="18" charset="0"/>
              </a:rPr>
              <a:t>As more and more bacteria become antibiotic resistant, we are making stronger and stronger antibiotics to keep up. Many have side effects or may be toxic.</a:t>
            </a:r>
          </a:p>
          <a:p>
            <a:pPr>
              <a:lnSpc>
                <a:spcPct val="80000"/>
              </a:lnSpc>
            </a:pPr>
            <a:endParaRPr lang="en-US" dirty="0" smtClean="0">
              <a:latin typeface="Rockwell Condensed" pitchFamily="18" charset="0"/>
            </a:endParaRPr>
          </a:p>
          <a:p>
            <a:pPr>
              <a:lnSpc>
                <a:spcPct val="80000"/>
              </a:lnSpc>
            </a:pPr>
            <a:r>
              <a:rPr lang="en-US" dirty="0" smtClean="0">
                <a:latin typeface="Rockwell Condensed" pitchFamily="18" charset="0"/>
              </a:rPr>
              <a:t>Now companies are developing phages that kill bacterial strains resistant to the most powerful antibiotics. </a:t>
            </a:r>
          </a:p>
          <a:p>
            <a:pPr>
              <a:lnSpc>
                <a:spcPct val="80000"/>
              </a:lnSpc>
            </a:pPr>
            <a:r>
              <a:rPr lang="en-US" dirty="0" smtClean="0">
                <a:latin typeface="Rockwell Condensed" pitchFamily="18" charset="0"/>
              </a:rPr>
              <a:t> </a:t>
            </a:r>
          </a:p>
          <a:p>
            <a:pPr>
              <a:lnSpc>
                <a:spcPct val="80000"/>
              </a:lnSpc>
            </a:pPr>
            <a:r>
              <a:rPr lang="en-US" dirty="0" smtClean="0">
                <a:latin typeface="Rockwell Condensed" pitchFamily="18" charset="0"/>
              </a:rPr>
              <a:t>In Canada, phage treatments are offered to be administered on vegetables to kill bacteria that cause food poisoning.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609600"/>
            <a:ext cx="9144000" cy="1143000"/>
          </a:xfrm>
        </p:spPr>
        <p:txBody>
          <a:bodyPr>
            <a:normAutofit fontScale="90000"/>
          </a:bodyPr>
          <a:lstStyle/>
          <a:p>
            <a:r>
              <a:rPr lang="en-US" sz="6600" dirty="0" smtClean="0">
                <a:latin typeface="Rockwell Condensed" pitchFamily="18" charset="0"/>
              </a:rPr>
              <a:t>Bacteria cell - Prokaryotic</a:t>
            </a:r>
          </a:p>
        </p:txBody>
      </p:sp>
      <p:pic>
        <p:nvPicPr>
          <p:cNvPr id="53251" name="Picture 3" descr="Bacterium"/>
          <p:cNvPicPr>
            <a:picLocks noChangeAspect="1" noChangeArrowheads="1"/>
          </p:cNvPicPr>
          <p:nvPr/>
        </p:nvPicPr>
        <p:blipFill>
          <a:blip r:embed="rId2" cstate="print"/>
          <a:srcRect/>
          <a:stretch>
            <a:fillRect/>
          </a:stretch>
        </p:blipFill>
        <p:spPr bwMode="auto">
          <a:xfrm>
            <a:off x="1371600" y="2038350"/>
            <a:ext cx="6705600" cy="4589463"/>
          </a:xfrm>
          <a:prstGeom prst="rect">
            <a:avLst/>
          </a:prstGeom>
          <a:noFill/>
          <a:ln w="9525">
            <a:noFill/>
            <a:miter lim="800000"/>
            <a:headEnd/>
            <a:tailEnd/>
          </a:ln>
        </p:spPr>
      </p:pic>
      <p:sp>
        <p:nvSpPr>
          <p:cNvPr id="53252" name="Oval 4"/>
          <p:cNvSpPr>
            <a:spLocks noChangeArrowheads="1"/>
          </p:cNvSpPr>
          <p:nvPr/>
        </p:nvSpPr>
        <p:spPr bwMode="auto">
          <a:xfrm>
            <a:off x="4648200" y="3505200"/>
            <a:ext cx="152400" cy="152400"/>
          </a:xfrm>
          <a:prstGeom prst="ellipse">
            <a:avLst/>
          </a:prstGeom>
          <a:solidFill>
            <a:schemeClr val="bg2"/>
          </a:solidFill>
          <a:ln w="9525">
            <a:solidFill>
              <a:schemeClr val="tx1"/>
            </a:solidFill>
            <a:round/>
            <a:headEnd/>
            <a:tailEnd/>
          </a:ln>
        </p:spPr>
        <p:txBody>
          <a:bodyPr wrap="none" anchor="ctr"/>
          <a:lstStyle/>
          <a:p>
            <a:endParaRPr lang="en-US"/>
          </a:p>
        </p:txBody>
      </p:sp>
      <p:sp>
        <p:nvSpPr>
          <p:cNvPr id="53253" name="Oval 5"/>
          <p:cNvSpPr>
            <a:spLocks noChangeArrowheads="1"/>
          </p:cNvSpPr>
          <p:nvPr/>
        </p:nvSpPr>
        <p:spPr bwMode="auto">
          <a:xfrm>
            <a:off x="5181600" y="3505200"/>
            <a:ext cx="152400" cy="152400"/>
          </a:xfrm>
          <a:prstGeom prst="ellipse">
            <a:avLst/>
          </a:prstGeom>
          <a:solidFill>
            <a:schemeClr val="bg2"/>
          </a:solidFill>
          <a:ln w="9525">
            <a:solidFill>
              <a:schemeClr val="tx1"/>
            </a:solidFill>
            <a:round/>
            <a:headEnd/>
            <a:tailEnd/>
          </a:ln>
        </p:spPr>
        <p:txBody>
          <a:bodyPr wrap="none" anchor="ctr"/>
          <a:lstStyle/>
          <a:p>
            <a:endParaRPr lang="en-US"/>
          </a:p>
        </p:txBody>
      </p:sp>
      <p:sp>
        <p:nvSpPr>
          <p:cNvPr id="53254" name="Line 6"/>
          <p:cNvSpPr>
            <a:spLocks noChangeShapeType="1"/>
          </p:cNvSpPr>
          <p:nvPr/>
        </p:nvSpPr>
        <p:spPr bwMode="auto">
          <a:xfrm flipH="1">
            <a:off x="4724400" y="2590800"/>
            <a:ext cx="381000" cy="914400"/>
          </a:xfrm>
          <a:prstGeom prst="line">
            <a:avLst/>
          </a:prstGeom>
          <a:noFill/>
          <a:ln w="9525">
            <a:solidFill>
              <a:schemeClr val="tx1"/>
            </a:solidFill>
            <a:round/>
            <a:headEnd/>
            <a:tailEnd/>
          </a:ln>
        </p:spPr>
        <p:txBody>
          <a:bodyPr/>
          <a:lstStyle/>
          <a:p>
            <a:endParaRPr lang="en-US"/>
          </a:p>
        </p:txBody>
      </p:sp>
      <p:sp>
        <p:nvSpPr>
          <p:cNvPr id="53255" name="Line 7"/>
          <p:cNvSpPr>
            <a:spLocks noChangeShapeType="1"/>
          </p:cNvSpPr>
          <p:nvPr/>
        </p:nvSpPr>
        <p:spPr bwMode="auto">
          <a:xfrm>
            <a:off x="5105400" y="2590800"/>
            <a:ext cx="152400" cy="990600"/>
          </a:xfrm>
          <a:prstGeom prst="line">
            <a:avLst/>
          </a:prstGeom>
          <a:noFill/>
          <a:ln w="9525">
            <a:solidFill>
              <a:schemeClr val="tx1"/>
            </a:solidFill>
            <a:round/>
            <a:headEnd/>
            <a:tailEnd/>
          </a:ln>
        </p:spPr>
        <p:txBody>
          <a:bodyPr/>
          <a:lstStyle/>
          <a:p>
            <a:endParaRPr lang="en-US"/>
          </a:p>
        </p:txBody>
      </p:sp>
      <p:sp>
        <p:nvSpPr>
          <p:cNvPr id="53256" name="Text Box 8"/>
          <p:cNvSpPr txBox="1">
            <a:spLocks noChangeArrowheads="1"/>
          </p:cNvSpPr>
          <p:nvPr/>
        </p:nvSpPr>
        <p:spPr bwMode="auto">
          <a:xfrm>
            <a:off x="4648200" y="2209800"/>
            <a:ext cx="2133600" cy="396875"/>
          </a:xfrm>
          <a:prstGeom prst="rect">
            <a:avLst/>
          </a:prstGeom>
          <a:noFill/>
          <a:ln w="9525">
            <a:noFill/>
            <a:miter lim="800000"/>
            <a:headEnd/>
            <a:tailEnd/>
          </a:ln>
        </p:spPr>
        <p:txBody>
          <a:bodyPr>
            <a:spAutoFit/>
          </a:bodyPr>
          <a:lstStyle/>
          <a:p>
            <a:pPr>
              <a:spcBef>
                <a:spcPct val="50000"/>
              </a:spcBef>
            </a:pPr>
            <a:r>
              <a:rPr lang="en-US" sz="2000"/>
              <a:t>plasmid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0" y="228600"/>
            <a:ext cx="9144000" cy="5562600"/>
          </a:xfrm>
        </p:spPr>
        <p:txBody>
          <a:bodyPr>
            <a:noAutofit/>
          </a:bodyPr>
          <a:lstStyle/>
          <a:p>
            <a:pPr marL="1030288" lvl="1" indent="-463550">
              <a:buFontTx/>
              <a:buNone/>
            </a:pPr>
            <a:r>
              <a:rPr lang="en-US" sz="4000" b="1" dirty="0" smtClean="0">
                <a:solidFill>
                  <a:srgbClr val="C00000"/>
                </a:solidFill>
                <a:latin typeface="Rockwell Condensed" pitchFamily="18" charset="0"/>
              </a:rPr>
              <a:t>Characteristics of bacteria:</a:t>
            </a:r>
          </a:p>
          <a:p>
            <a:pPr marL="1658937" lvl="2" indent="-514350">
              <a:spcAft>
                <a:spcPts val="300"/>
              </a:spcAft>
              <a:buFontTx/>
              <a:buAutoNum type="arabicPeriod"/>
            </a:pPr>
            <a:r>
              <a:rPr lang="en-US" sz="3600" b="1" dirty="0" smtClean="0">
                <a:latin typeface="Rockwell Condensed" pitchFamily="18" charset="0"/>
              </a:rPr>
              <a:t>lack cell nucleus, as do all prokaryotes (eukaryotes have nuclei).</a:t>
            </a:r>
          </a:p>
          <a:p>
            <a:pPr marL="1658937" lvl="2" indent="-514350">
              <a:buAutoNum type="arabicPeriod" startAt="2"/>
            </a:pPr>
            <a:r>
              <a:rPr lang="en-US" sz="3600" b="1" dirty="0" smtClean="0">
                <a:latin typeface="Rockwell Condensed" pitchFamily="18" charset="0"/>
              </a:rPr>
              <a:t>Have almost no other cell organelles save ribosomes</a:t>
            </a:r>
          </a:p>
          <a:p>
            <a:pPr marL="1658937" lvl="2" indent="-514350">
              <a:buAutoNum type="arabicPeriod" startAt="2"/>
            </a:pPr>
            <a:r>
              <a:rPr lang="en-US" sz="3600" b="1" dirty="0" smtClean="0">
                <a:latin typeface="Rockwell Condensed" pitchFamily="18" charset="0"/>
              </a:rPr>
              <a:t>no cytoskeleton.</a:t>
            </a:r>
          </a:p>
          <a:p>
            <a:pPr marL="1658937" lvl="2" indent="-514350">
              <a:buAutoNum type="arabicPeriod" startAt="2"/>
            </a:pPr>
            <a:r>
              <a:rPr lang="en-US" sz="3600" b="1" dirty="0" smtClean="0">
                <a:latin typeface="Rockwell Condensed" pitchFamily="18" charset="0"/>
              </a:rPr>
              <a:t>Have a cell wall of </a:t>
            </a:r>
            <a:r>
              <a:rPr lang="en-US" sz="3600" b="1" u="sng" dirty="0" smtClean="0">
                <a:latin typeface="Rockwell Condensed" pitchFamily="18" charset="0"/>
              </a:rPr>
              <a:t>peptidoglycan</a:t>
            </a:r>
          </a:p>
          <a:p>
            <a:pPr marL="1658937" lvl="2" indent="-514350">
              <a:buAutoNum type="arabicPeriod" startAt="2"/>
            </a:pPr>
            <a:r>
              <a:rPr lang="en-US" sz="3600" b="1" dirty="0" smtClean="0">
                <a:latin typeface="Rockwell Condensed" pitchFamily="18" charset="0"/>
              </a:rPr>
              <a:t>May have pili, flagella and/or a capsule of sticky polysaccharide.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Nyala"/>
        <a:ea typeface=""/>
        <a:cs typeface=""/>
      </a:majorFont>
      <a:minorFont>
        <a:latin typeface="Nyal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2758</TotalTime>
  <Words>2604</Words>
  <Application>Microsoft Macintosh PowerPoint</Application>
  <PresentationFormat>On-screen Show (4:3)</PresentationFormat>
  <Paragraphs>364</Paragraphs>
  <Slides>74</Slides>
  <Notes>6</Notes>
  <HiddenSlides>3</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BACTERIA</vt:lpstr>
      <vt:lpstr>PowerPoint Presentation</vt:lpstr>
      <vt:lpstr>PowerPoint Presentation</vt:lpstr>
      <vt:lpstr>PowerPoint Presentation</vt:lpstr>
      <vt:lpstr>Some bacteria names have prefixes that describe their structure</vt:lpstr>
      <vt:lpstr>PowerPoint Presentation</vt:lpstr>
      <vt:lpstr>PowerPoint Presentation</vt:lpstr>
      <vt:lpstr>Bacteria cell - Prokaryotic</vt:lpstr>
      <vt:lpstr>PowerPoint Presentation</vt:lpstr>
      <vt:lpstr>PowerPoint Presentation</vt:lpstr>
      <vt:lpstr>PLASMIDS</vt:lpstr>
      <vt:lpstr>PowerPoint Presentation</vt:lpstr>
      <vt:lpstr>Bacteria are single-celled        but may form colonies (EACH DOT ON THE PLATE IS A COLONY MADE UP OF  MILLIONS OF BACTERIA)</vt:lpstr>
      <vt:lpstr>PowerPoint Presentation</vt:lpstr>
      <vt:lpstr>Genetic Recombination</vt:lpstr>
      <vt:lpstr>3 Ways Bacteria Transfer DNA</vt:lpstr>
      <vt:lpstr>Transformation</vt:lpstr>
      <vt:lpstr>Bacterial Transformation</vt:lpstr>
      <vt:lpstr>Transduction</vt:lpstr>
      <vt:lpstr>Bacterial Transduction</vt:lpstr>
      <vt:lpstr>Conjugation</vt:lpstr>
      <vt:lpstr>Bacterial Conjugation</vt:lpstr>
      <vt:lpstr>Transfer of Plasmid by conjugation</vt:lpstr>
      <vt:lpstr>Endospores  – </vt:lpstr>
      <vt:lpstr>ENDOSPORES</vt:lpstr>
      <vt:lpstr>Endospores…</vt:lpstr>
      <vt:lpstr>Gram Staining</vt:lpstr>
      <vt:lpstr>Gram Staining</vt:lpstr>
      <vt:lpstr>Cell Wall Composition –  </vt:lpstr>
      <vt:lpstr>PowerPoint Presentation</vt:lpstr>
      <vt:lpstr>Characteristics of G bacteria</vt:lpstr>
      <vt:lpstr>Characteristics of G- bacteria</vt:lpstr>
      <vt:lpstr>Examples</vt:lpstr>
      <vt:lpstr>Other ways to identify bacteria:</vt:lpstr>
      <vt:lpstr>AEROBES Need oxygen </vt:lpstr>
      <vt:lpstr>PowerPoint Presentation</vt:lpstr>
      <vt:lpstr>Do you ….</vt:lpstr>
      <vt:lpstr>PowerPoint Presentation</vt:lpstr>
      <vt:lpstr>What conditions do bacteria need for the best growth?</vt:lpstr>
      <vt:lpstr>We compete with bacteria for our food – they eat the same stuff we do…. How do we preserve our food?</vt:lpstr>
      <vt:lpstr>Most bacteria are harmless. </vt:lpstr>
      <vt:lpstr>Our immune systems attack bacteria Here is a white blood cell attacking a bacillus</vt:lpstr>
      <vt:lpstr>Diseases caused by bacteria</vt:lpstr>
      <vt:lpstr>Lyme disease – causes illness and can lead to arthritis</vt:lpstr>
      <vt:lpstr>gonorrhea</vt:lpstr>
      <vt:lpstr>Food poisoning</vt:lpstr>
      <vt:lpstr>Tuberculosis</vt:lpstr>
      <vt:lpstr>TB Symptoms</vt:lpstr>
      <vt:lpstr>TB Treatment</vt:lpstr>
      <vt:lpstr>Bacterial “Pathogenesis’ How do bacteria cause disease?</vt:lpstr>
      <vt:lpstr>Transmission</vt:lpstr>
      <vt:lpstr>Colonization and Growth –  2 cell parts needed for this step!</vt:lpstr>
      <vt:lpstr>Steps in colonization and growth</vt:lpstr>
      <vt:lpstr>Inflammatory Response</vt:lpstr>
      <vt:lpstr>Toxins:</vt:lpstr>
      <vt:lpstr>Endotoxins and Exotoxins</vt:lpstr>
      <vt:lpstr>ENDOTOXINS (G- only)</vt:lpstr>
      <vt:lpstr>Meningococcemia</vt:lpstr>
      <vt:lpstr>Exotoxin</vt:lpstr>
      <vt:lpstr>EXOTOXIN (cont’d)</vt:lpstr>
      <vt:lpstr>Tetanus - spastic paralysis</vt:lpstr>
      <vt:lpstr>What’s wrong with this cartoon??</vt:lpstr>
      <vt:lpstr>Cholera Exotoxin</vt:lpstr>
      <vt:lpstr>                Cholera </vt:lpstr>
      <vt:lpstr>Injection of Exotoxin INTO cells</vt:lpstr>
      <vt:lpstr>How can ordinary E.Coli become pathogenic?</vt:lpstr>
      <vt:lpstr>PowerPoint Presentation</vt:lpstr>
      <vt:lpstr>Antibiotics act to prevent bacteria from building materials needed to survive.</vt:lpstr>
      <vt:lpstr>More specifically….</vt:lpstr>
      <vt:lpstr>Antibiotics, when placed on a paper disc, inhibit growth of bacteria in Petri dishes…. The larger the zone of inhibition, the more effective the antibiotic is.</vt:lpstr>
      <vt:lpstr>Antibiotic Resistance</vt:lpstr>
      <vt:lpstr>Antibiotic Resistance through Natural Selection</vt:lpstr>
      <vt:lpstr>Medical uses of bacteria</vt:lpstr>
      <vt:lpstr>New ideas for Medical uses of bacteria- Phage Therapy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dc:title>
  <dc:creator>Dana  E. Slaughter</dc:creator>
  <cp:lastModifiedBy>Hotchkiss ITS</cp:lastModifiedBy>
  <cp:revision>23</cp:revision>
  <dcterms:created xsi:type="dcterms:W3CDTF">2011-09-29T11:15:21Z</dcterms:created>
  <dcterms:modified xsi:type="dcterms:W3CDTF">2013-03-25T18:29:42Z</dcterms:modified>
</cp:coreProperties>
</file>